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59"/>
  </p:notesMasterIdLst>
  <p:handoutMasterIdLst>
    <p:handoutMasterId r:id="rId60"/>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318" r:id="rId50"/>
    <p:sldId id="319" r:id="rId51"/>
    <p:sldId id="320" r:id="rId52"/>
    <p:sldId id="321" r:id="rId53"/>
    <p:sldId id="322" r:id="rId54"/>
    <p:sldId id="323" r:id="rId55"/>
    <p:sldId id="327" r:id="rId56"/>
    <p:sldId id="325" r:id="rId57"/>
    <p:sldId id="326" r:id="rId58"/>
  </p:sldIdLst>
  <p:sldSz cx="12192000" cy="6858000"/>
  <p:notesSz cx="6797675" cy="9926638"/>
  <p:embeddedFontLst>
    <p:embeddedFont>
      <p:font typeface="Huawei Sans" panose="020C0503030203020204" pitchFamily="34" charset="0"/>
      <p:regular r:id="rId61"/>
      <p:bold r:id="rId62"/>
    </p:embeddedFont>
    <p:embeddedFont>
      <p:font typeface="微软雅黑" panose="020B0503020204020204" pitchFamily="34" charset="-122"/>
      <p:regular r:id="rId63"/>
      <p:bold r:id="rId64"/>
    </p:embeddedFont>
    <p:embeddedFont>
      <p:font typeface="方正兰亭黑简体" panose="02000000000000000000" pitchFamily="2" charset="-122"/>
      <p:regular r:id="rId65"/>
    </p:embeddedFont>
    <p:embeddedFont>
      <p:font typeface="Calibri" panose="020F0502020204030204" pitchFamily="34" charset="0"/>
      <p:regular r:id="rId66"/>
      <p:bold r:id="rId67"/>
      <p:italic r:id="rId68"/>
      <p:boldItalic r:id="rId69"/>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41" autoAdjust="0"/>
    <p:restoredTop sz="86468" autoAdjust="0"/>
  </p:normalViewPr>
  <p:slideViewPr>
    <p:cSldViewPr snapToGrid="0" snapToObjects="1">
      <p:cViewPr varScale="1">
        <p:scale>
          <a:sx n="85" d="100"/>
          <a:sy n="85" d="100"/>
        </p:scale>
        <p:origin x="708"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9" d="100"/>
          <a:sy n="69" d="100"/>
        </p:scale>
        <p:origin x="3084"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3.fntdata"/><Relationship Id="rId68"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6.fntdata"/><Relationship Id="rId5" Type="http://schemas.openxmlformats.org/officeDocument/2006/relationships/slide" Target="slides/slide1.xml"/><Relationship Id="rId61" Type="http://schemas.openxmlformats.org/officeDocument/2006/relationships/font" Target="fonts/font1.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67"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2.fntdata"/><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font" Target="fonts/font5.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10/14/2020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atatracker.ietf.org/doc/rfc7895/"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a:prstGeom prst="rect">
            <a:avLst/>
          </a:prstGeom>
        </p:spPr>
      </p:sp>
    </p:spTree>
    <p:extLst>
      <p:ext uri="{BB962C8B-B14F-4D97-AF65-F5344CB8AC3E}">
        <p14:creationId xmlns:p14="http://schemas.microsoft.com/office/powerpoint/2010/main" val="673531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SNMP queries are performed in a question-answer manner. If 1000 interactions are performed within 1 minute, SNMP parses 1000 query request packets. Telemetry avoids repeated queries. This is because subscription needs to be performed only once and then devices can continuously push data to the NMS.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68682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458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There is also a view in the industry that SNMP is considered as a traditional telemetry technology, and telemetry is currently referred to as streaming telemetry or model-driven telemetry.</a:t>
            </a:r>
            <a:endParaRPr lang="en-US" altLang="zh-CN" dirty="0"/>
          </a:p>
          <a:p>
            <a:r>
              <a:rPr lang="en-US" dirty="0"/>
              <a:t>Telemetry packs the data to be sent, improving transmission efficiency.</a:t>
            </a:r>
          </a:p>
          <a:p>
            <a:endParaRPr lang="en-US" altLang="zh-CN" dirty="0"/>
          </a:p>
          <a:p>
            <a:endParaRPr lang="en-US" altLang="zh-CN" dirty="0"/>
          </a:p>
        </p:txBody>
      </p:sp>
      <p:sp>
        <p:nvSpPr>
          <p:cNvPr id="4" name="幻灯片图像占位符 3">
            <a:extLst>
              <a:ext uri="{FF2B5EF4-FFF2-40B4-BE49-F238E27FC236}">
                <a16:creationId xmlns:a16="http://schemas.microsoft.com/office/drawing/2014/main" xmlns="" id="{7E099951-278A-4300-8C22-5B51D0CFE3E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00005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880691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4" name="备注占位符 3"/>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87513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4" name="备注占位符 3"/>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59938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19823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09006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latin typeface="Huawei Sans" panose="020C0503030203020204" pitchFamily="34" charset="0"/>
              </a:rPr>
              <a:t>The collector in the data center collects device performance data through telemetry and collects device flow mirroring data through ERSPAN. </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765414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8202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66336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r>
              <a:rPr dirty="0">
                <a:latin typeface="Huawei Sans" panose="020C0503030203020204" pitchFamily="34" charset="0"/>
              </a:rPr>
              <a:t>For details about the framework, see the corresponding RFC draft at https://tools.ietf.org/html/draft-song-ntf-02.</a:t>
            </a:r>
          </a:p>
          <a:p>
            <a:r>
              <a:rPr dirty="0">
                <a:latin typeface="Huawei Sans" panose="020C0503030203020204" pitchFamily="34" charset="0"/>
              </a:rPr>
              <a:t>Google Remote Procedure Call (</a:t>
            </a:r>
            <a:r>
              <a:rPr dirty="0" err="1">
                <a:latin typeface="Huawei Sans" panose="020C0503030203020204" pitchFamily="34" charset="0"/>
              </a:rPr>
              <a:t>gRPC</a:t>
            </a:r>
            <a:r>
              <a:rPr dirty="0">
                <a:latin typeface="Huawei Sans" panose="020C0503030203020204" pitchFamily="34" charset="0"/>
              </a:rPr>
              <a:t>) is an open-source remote procedure call (RPC) system developed</a:t>
            </a:r>
            <a:r>
              <a:rPr baseline="0" dirty="0">
                <a:latin typeface="Huawei Sans" panose="020C0503030203020204" pitchFamily="34" charset="0"/>
              </a:rPr>
              <a:t> by Google</a:t>
            </a:r>
            <a:r>
              <a:rPr dirty="0">
                <a:latin typeface="Huawei Sans" panose="020C0503030203020204" pitchFamily="34" charset="0"/>
              </a:rPr>
              <a:t>.</a:t>
            </a:r>
            <a:endParaRPr lang="en-US" altLang="zh-CN" kern="0" dirty="0">
              <a:latin typeface="Huawei Sans" panose="020C0503030203020204" pitchFamily="34" charset="0"/>
            </a:endParaRPr>
          </a:p>
          <a:p>
            <a:r>
              <a:rPr sz="1100" dirty="0">
                <a:solidFill>
                  <a:schemeClr val="tx1"/>
                </a:solidFill>
                <a:latin typeface="Huawei Sans" panose="020C0503030203020204" pitchFamily="34" charset="0"/>
              </a:rPr>
              <a:t>User Datagram Protocol (UDP) provides a method for an application to send encapsulated IP packets without establishing a connection.</a:t>
            </a:r>
            <a:endParaRPr lang="en-US" altLang="zh-CN" kern="0" dirty="0">
              <a:latin typeface="Huawei Sans" panose="020C0503030203020204" pitchFamily="34" charset="0"/>
            </a:endParaRPr>
          </a:p>
          <a:p>
            <a:r>
              <a:rPr dirty="0">
                <a:latin typeface="Huawei Sans" panose="020C0503030203020204" pitchFamily="34" charset="0"/>
              </a:rPr>
              <a:t>Protocol buffers (</a:t>
            </a:r>
            <a:r>
              <a:rPr dirty="0" err="1">
                <a:latin typeface="Huawei Sans" panose="020C0503030203020204" pitchFamily="34" charset="0"/>
              </a:rPr>
              <a:t>Protobuf</a:t>
            </a:r>
            <a:r>
              <a:rPr dirty="0">
                <a:latin typeface="Huawei Sans" panose="020C0503030203020204" pitchFamily="34" charset="0"/>
              </a:rPr>
              <a:t>) is a mechanism for serializing structured data.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038166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r>
              <a:rPr dirty="0">
                <a:latin typeface="Huawei Sans" panose="020C0503030203020204" pitchFamily="34" charset="0"/>
              </a:rPr>
              <a:t>A YANG model is similar to a menu for a fast-food restaurant</a:t>
            </a:r>
            <a:r>
              <a:rPr>
                <a:latin typeface="Huawei Sans" panose="020C0503030203020204" pitchFamily="34" charset="0"/>
              </a:rPr>
              <a:t>. </a:t>
            </a:r>
            <a:r>
              <a:rPr smtClean="0">
                <a:latin typeface="Huawei Sans" panose="020C0503030203020204" pitchFamily="34" charset="0"/>
              </a:rPr>
              <a:t>If a customer wants to eat a hamburger or fried chicken, the customer writes an A4 paper purchase list with one hamburger and two fried chickens according to the menu, folds the list into a stamp-sized note, puts it in the GPB envelope, and gives the envelope to the messenger gRPC at the door. The gRPC then rides on an HTTP/2 electric motorcycle and goes to the fast food restaurant. The messenger gRPC gives the GPB envelope to the restaurant boss, and the </a:t>
            </a:r>
            <a:r>
              <a:rPr lang="en-US" altLang="zh-CN" smtClean="0">
                <a:latin typeface="Huawei Sans" panose="020C0503030203020204" pitchFamily="34" charset="0"/>
              </a:rPr>
              <a:t>restaurant manager </a:t>
            </a:r>
            <a:r>
              <a:rPr smtClean="0">
                <a:latin typeface="Huawei Sans" panose="020C0503030203020204" pitchFamily="34" charset="0"/>
              </a:rPr>
              <a:t>opens the envelope to check whether the items that the customer orders are on the restaurant menu.</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7357060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31800" y="779463"/>
            <a:ext cx="5934075" cy="3338512"/>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6454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r>
              <a:rPr dirty="0">
                <a:latin typeface="Huawei Sans" panose="020C0503030203020204" pitchFamily="34" charset="0"/>
              </a:rPr>
              <a:t>For more information about the YANG model, visit </a:t>
            </a:r>
            <a:r>
              <a:rPr lang="en-US" altLang="zh-CN" sz="1100" b="0" i="0"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hlinkClick r:id="rId3"/>
              </a:rPr>
              <a:t>https://datatracker.ietf.org/doc/rfc7895/</a:t>
            </a:r>
            <a:r>
              <a:rPr lang="en-US" altLang="zh-CN" sz="1100" b="0" i="0"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749928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25875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04779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03765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886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gRPC is a RPC system developed by Google.</a:t>
            </a:r>
            <a:endParaRPr lang="en-US" altLang="zh-CN" kern="0">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1471591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48688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68001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For more information about gRPC, visit </a:t>
            </a:r>
            <a:r>
              <a:rPr sz="1100">
                <a:latin typeface="Huawei Sans" panose="020C0503030203020204" pitchFamily="34" charset="0"/>
              </a:rPr>
              <a:t>https://doc.oschina.net/grpc?t=58009</a:t>
            </a:r>
            <a:r>
              <a:rPr>
                <a:latin typeface="Huawei Sans" panose="020C0503030203020204" pitchFamily="34" charset="0"/>
              </a:rPr>
              <a:t>.</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5323002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For more information about gRPC, visit </a:t>
            </a:r>
            <a:r>
              <a:rPr sz="1100">
                <a:latin typeface="Huawei Sans" panose="020C0503030203020204" pitchFamily="34" charset="0"/>
              </a:rPr>
              <a:t>https://doc.oschina.net/grpc?t=58009</a:t>
            </a:r>
            <a:r>
              <a:rPr>
                <a:latin typeface="Huawei Sans" panose="020C0503030203020204" pitchFamily="34" charset="0"/>
              </a:rPr>
              <a:t>.</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688676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For more information about gRPC, visit </a:t>
            </a:r>
            <a:r>
              <a:rPr sz="1100">
                <a:latin typeface="Huawei Sans" panose="020C0503030203020204" pitchFamily="34" charset="0"/>
              </a:rPr>
              <a:t>https://doc.oschina.net/grpc?t=58009</a:t>
            </a:r>
            <a:r>
              <a:rPr>
                <a:latin typeface="Huawei Sans" panose="020C0503030203020204" pitchFamily="34" charset="0"/>
              </a:rPr>
              <a:t>.</a:t>
            </a:r>
          </a:p>
          <a:p>
            <a:endParaRPr lang="zh-CN" altLang="en-US">
              <a:latin typeface="Huawei Sans" panose="020C0503030203020204" pitchFamily="34" charset="0"/>
            </a:endParaRPr>
          </a:p>
        </p:txBody>
      </p:sp>
    </p:spTree>
    <p:extLst>
      <p:ext uri="{BB962C8B-B14F-4D97-AF65-F5344CB8AC3E}">
        <p14:creationId xmlns:p14="http://schemas.microsoft.com/office/powerpoint/2010/main" val="1028503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92069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GPB transmits data in binary mode with a small number of bytes for each transmission, and therefore stands out from other encoding methods, such as XML and JSON, in terms of transmission efficiency. Data collection efficiency is a key concern of Telemetry.</a:t>
            </a:r>
            <a:endParaRPr lang="zh-CN" altLang="en-US" sz="1100" kern="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For more information, see https://developers.google.com/protocol-buffers/.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27933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90420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228600" indent="-228600">
              <a:buFont typeface="+mj-lt"/>
              <a:buAutoNum type="arabicPeriod"/>
            </a:pPr>
            <a:r>
              <a:rPr sz="1100" dirty="0">
                <a:solidFill>
                  <a:schemeClr val="tx1"/>
                </a:solidFill>
                <a:latin typeface="Huawei Sans" panose="020C0503030203020204" pitchFamily="34" charset="0"/>
              </a:rPr>
              <a:t>The collector functions as the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 client, and the device functions as the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 server.</a:t>
            </a:r>
            <a:endParaRPr lang="en-US" altLang="zh-CN" sz="1100" b="0" i="0" kern="1200" dirty="0">
              <a:solidFill>
                <a:schemeClr val="tx1"/>
              </a:solidFill>
              <a:effectLst/>
              <a:latin typeface="Huawei Sans" panose="020C0503030203020204" pitchFamily="34" charset="0"/>
              <a:ea typeface="+mn-ea"/>
              <a:cs typeface="+mn-cs"/>
            </a:endParaRPr>
          </a:p>
          <a:p>
            <a:pPr marL="228600" indent="-228600">
              <a:buFont typeface="+mj-lt"/>
              <a:buAutoNum type="arabicPeriod"/>
            </a:pPr>
            <a:r>
              <a:rPr sz="1100" dirty="0">
                <a:solidFill>
                  <a:schemeClr val="tx1"/>
                </a:solidFill>
                <a:latin typeface="Huawei Sans" panose="020C0503030203020204" pitchFamily="34" charset="0"/>
              </a:rPr>
              <a:t>The collector constructs data in GPB or JSON format based on the subscribed event, compiles a .proto file through Protocol Buffers, establishes a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 channel with the device, and sends a request message to the device using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a:t>
            </a:r>
            <a:endParaRPr lang="en-US" altLang="zh-CN" sz="1100" b="0" i="0" kern="1200" dirty="0">
              <a:solidFill>
                <a:schemeClr val="tx1"/>
              </a:solidFill>
              <a:effectLst/>
              <a:latin typeface="Huawei Sans" panose="020C0503030203020204" pitchFamily="34" charset="0"/>
              <a:ea typeface="+mn-ea"/>
              <a:cs typeface="+mn-cs"/>
            </a:endParaRPr>
          </a:p>
          <a:p>
            <a:pPr marL="228600" indent="-228600">
              <a:buFont typeface="+mj-lt"/>
              <a:buAutoNum type="arabicPeriod"/>
            </a:pPr>
            <a:r>
              <a:rPr sz="1100" dirty="0">
                <a:solidFill>
                  <a:schemeClr val="tx1"/>
                </a:solidFill>
                <a:latin typeface="Huawei Sans" panose="020C0503030203020204" pitchFamily="34" charset="0"/>
              </a:rPr>
              <a:t>After receiving the request, the device parses the .proto file using Protocol Buffers to restore the data for processing.</a:t>
            </a:r>
            <a:endParaRPr lang="en-US" altLang="zh-CN" sz="1100" b="0" i="0" kern="1200" dirty="0">
              <a:solidFill>
                <a:schemeClr val="tx1"/>
              </a:solidFill>
              <a:effectLst/>
              <a:latin typeface="Huawei Sans" panose="020C0503030203020204" pitchFamily="34" charset="0"/>
              <a:ea typeface="+mn-ea"/>
              <a:cs typeface="+mn-cs"/>
            </a:endParaRPr>
          </a:p>
          <a:p>
            <a:pPr marL="228600" indent="-228600">
              <a:buFont typeface="+mj-lt"/>
              <a:buAutoNum type="arabicPeriod"/>
            </a:pPr>
            <a:r>
              <a:rPr sz="1100" dirty="0">
                <a:solidFill>
                  <a:schemeClr val="tx1"/>
                </a:solidFill>
                <a:latin typeface="Huawei Sans" panose="020C0503030203020204" pitchFamily="34" charset="0"/>
              </a:rPr>
              <a:t>After data sorting is complete, the device re-compiles the data using Protocol Buffers and sends a response to the collector using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a:t>
            </a:r>
            <a:endParaRPr lang="en-US" altLang="zh-CN" sz="1100" b="0" i="0" kern="1200" dirty="0">
              <a:solidFill>
                <a:schemeClr val="tx1"/>
              </a:solidFill>
              <a:effectLst/>
              <a:latin typeface="Huawei Sans" panose="020C0503030203020204" pitchFamily="34" charset="0"/>
              <a:ea typeface="+mn-ea"/>
              <a:cs typeface="+mn-cs"/>
            </a:endParaRPr>
          </a:p>
          <a:p>
            <a:pPr marL="228600" indent="-228600">
              <a:buFont typeface="+mj-lt"/>
              <a:buAutoNum type="arabicPeriod"/>
            </a:pPr>
            <a:r>
              <a:rPr sz="1100" dirty="0">
                <a:solidFill>
                  <a:schemeClr val="tx1"/>
                </a:solidFill>
                <a:latin typeface="Huawei Sans" panose="020C0503030203020204" pitchFamily="34" charset="0"/>
              </a:rPr>
              <a:t>The collector receives the response message. So far, the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 interaction ends.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0252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a:prstGeom prst="rect">
            <a:avLst/>
          </a:prstGeom>
        </p:spPr>
      </p:sp>
    </p:spTree>
    <p:extLst>
      <p:ext uri="{BB962C8B-B14F-4D97-AF65-F5344CB8AC3E}">
        <p14:creationId xmlns:p14="http://schemas.microsoft.com/office/powerpoint/2010/main" val="1655042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990568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16029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992071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515248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699379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00294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70405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63381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05861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After the files are compiled successfully, multiple Python files are generated in the current folder.</a:t>
            </a:r>
            <a:endParaRPr lang="en-US" altLang="zh-CN" sz="1200"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762702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845123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a:t>
            </a:r>
            <a:r>
              <a:rPr sz="1100" dirty="0" err="1">
                <a:latin typeface="Huawei Sans" panose="020C0503030203020204" pitchFamily="34" charset="0"/>
              </a:rPr>
              <a:t>gRPC</a:t>
            </a:r>
            <a:r>
              <a:rPr sz="1100" dirty="0">
                <a:latin typeface="Huawei Sans" panose="020C0503030203020204" pitchFamily="34" charset="0"/>
              </a:rPr>
              <a:t> module is installed by running the </a:t>
            </a:r>
            <a:r>
              <a:rPr sz="1100" b="1" dirty="0">
                <a:latin typeface="Huawei Sans" panose="020C0503030203020204" pitchFamily="34" charset="0"/>
              </a:rPr>
              <a:t>pip install </a:t>
            </a:r>
            <a:r>
              <a:rPr sz="1100" b="1" dirty="0" err="1">
                <a:latin typeface="Huawei Sans" panose="020C0503030203020204" pitchFamily="34" charset="0"/>
              </a:rPr>
              <a:t>grpc</a:t>
            </a:r>
            <a:r>
              <a:rPr sz="1100" b="1" dirty="0">
                <a:latin typeface="Huawei Sans" panose="020C0503030203020204" pitchFamily="34" charset="0"/>
              </a:rPr>
              <a:t> </a:t>
            </a:r>
            <a:r>
              <a:rPr sz="1100" dirty="0">
                <a:latin typeface="Huawei Sans" panose="020C0503030203020204" pitchFamily="34" charset="0"/>
              </a:rPr>
              <a:t>command.</a:t>
            </a:r>
            <a:endParaRPr lang="en-US" altLang="zh-CN" sz="110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a:t>
            </a:r>
            <a:r>
              <a:rPr sz="1100" b="1" dirty="0">
                <a:latin typeface="Huawei Sans" panose="020C0503030203020204" pitchFamily="34" charset="0"/>
              </a:rPr>
              <a:t>huawei_grpc_dialout_pb2_grpc</a:t>
            </a:r>
            <a:r>
              <a:rPr sz="1100" dirty="0">
                <a:latin typeface="Huawei Sans" panose="020C0503030203020204" pitchFamily="34" charset="0"/>
              </a:rPr>
              <a:t> and </a:t>
            </a:r>
            <a:r>
              <a:rPr sz="1100" b="1" dirty="0">
                <a:latin typeface="Huawei Sans" panose="020C0503030203020204" pitchFamily="34" charset="0"/>
              </a:rPr>
              <a:t>huawei_telemetry_pb2</a:t>
            </a:r>
            <a:r>
              <a:rPr sz="1100" dirty="0">
                <a:latin typeface="Huawei Sans" panose="020C0503030203020204" pitchFamily="34" charset="0"/>
              </a:rPr>
              <a:t> modules are generated after the .proto files are compiled.</a:t>
            </a:r>
            <a:endParaRPr lang="en-US" altLang="zh-CN" sz="110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367951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8859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372871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624329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77800" lvl="0" indent="-177800">
              <a:buFont typeface="+mj-lt"/>
              <a:buAutoNum type="arabicPeriod"/>
            </a:pPr>
            <a:r>
              <a:rPr dirty="0" smtClean="0">
                <a:latin typeface="Huawei Sans" panose="020C0503030203020204" pitchFamily="34" charset="0"/>
              </a:rPr>
              <a:t>BC</a:t>
            </a:r>
            <a:endParaRPr lang="zh-CN" altLang="en-US" dirty="0">
              <a:latin typeface="Huawei Sans" panose="020C0503030203020204" pitchFamily="34" charset="0"/>
            </a:endParaRPr>
          </a:p>
          <a:p>
            <a:pPr marL="177800" lvl="0" indent="-177800">
              <a:buFont typeface="+mj-lt"/>
              <a:buAutoNum type="arabicPeriod"/>
            </a:pPr>
            <a:r>
              <a:rPr dirty="0" smtClean="0">
                <a:latin typeface="Huawei Sans" panose="020C0503030203020204" pitchFamily="34" charset="0"/>
              </a:rPr>
              <a:t>Static </a:t>
            </a:r>
            <a:r>
              <a:rPr dirty="0">
                <a:latin typeface="Huawei Sans" panose="020C0503030203020204" pitchFamily="34" charset="0"/>
              </a:rPr>
              <a:t>subscription and dynamic </a:t>
            </a:r>
            <a:r>
              <a:rPr dirty="0" smtClean="0">
                <a:latin typeface="Huawei Sans" panose="020C0503030203020204" pitchFamily="34" charset="0"/>
              </a:rPr>
              <a:t>subscription</a:t>
            </a:r>
            <a:endParaRPr lang="en-US" dirty="0" smtClean="0">
              <a:latin typeface="Huawei Sans" panose="020C0503030203020204" pitchFamily="34" charset="0"/>
            </a:endParaRPr>
          </a:p>
        </p:txBody>
      </p:sp>
    </p:spTree>
    <p:extLst>
      <p:ext uri="{BB962C8B-B14F-4D97-AF65-F5344CB8AC3E}">
        <p14:creationId xmlns:p14="http://schemas.microsoft.com/office/powerpoint/2010/main" val="2528197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24521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328366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64269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5887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69163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r>
              <a:rPr sz="1100" dirty="0">
                <a:solidFill>
                  <a:schemeClr val="tx1"/>
                </a:solidFill>
                <a:latin typeface="Huawei Sans" panose="020C0503030203020204" pitchFamily="34" charset="0"/>
              </a:rPr>
              <a:t>MIB is a standard for network management data.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41229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a:prstGeom prst="rect">
            <a:avLst/>
          </a:prstGeom>
        </p:spPr>
      </p:sp>
      <p:sp>
        <p:nvSpPr>
          <p:cNvPr id="3" name="备注占位符 2"/>
          <p:cNvSpPr>
            <a:spLocks noGrp="1"/>
          </p:cNvSpPr>
          <p:nvPr>
            <p:ph type="body" idx="1"/>
          </p:nvPr>
        </p:nvSpPr>
        <p:spPr>
          <a:xfrm>
            <a:off x="432437" y="4596397"/>
            <a:ext cx="5932800" cy="5108400"/>
          </a:xfrm>
          <a:prstGeom prst="rect">
            <a:avLst/>
          </a:prstGeo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A microburst refers to a situation in which a large amount of burst data is received </a:t>
            </a:r>
            <a:r>
              <a:rPr lang="en-US" dirty="0">
                <a:latin typeface="Huawei Sans" panose="020C0503030203020204" pitchFamily="34" charset="0"/>
              </a:rPr>
              <a:t>within a very short time (milliseconds)</a:t>
            </a:r>
            <a:r>
              <a:rPr dirty="0">
                <a:latin typeface="Huawei Sans" panose="020C0503030203020204" pitchFamily="34" charset="0"/>
              </a:rPr>
              <a:t>, so that the burst data rate is tens or hundreds times higher than the average rate or even exceeds the port bandwidth. The NMS or network performance monitoring software calculates the real-time network bandwidth at an interval of seconds to minutes. At such an interval, the network traffic seems to be stable. However, packet loss may have occurred due to microbursts.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9623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7.xml"/><Relationship Id="rId16"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29.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33.jpe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33.jpe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33.jpe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33.jpe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33.jpe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2" name="文本占位符 1"/>
          <p:cNvSpPr>
            <a:spLocks noGrp="1"/>
          </p:cNvSpPr>
          <p:nvPr>
            <p:ph type="body" sz="quarter" idx="13"/>
          </p:nvPr>
        </p:nvSpPr>
        <p:spPr/>
        <p:txBody>
          <a:bodyPr/>
          <a:lstStyle/>
          <a:p>
            <a:endParaRPr lang="zh-CN" altLang="en-US"/>
          </a:p>
        </p:txBody>
      </p:sp>
      <p:sp>
        <p:nvSpPr>
          <p:cNvPr id="3" name="文本占位符 2"/>
          <p:cNvSpPr>
            <a:spLocks noGrp="1"/>
          </p:cNvSpPr>
          <p:nvPr>
            <p:ph type="body" sz="quarter" idx="14"/>
          </p:nvPr>
        </p:nvSpPr>
        <p:spPr/>
        <p:txBody>
          <a:bodyPr/>
          <a:lstStyle/>
          <a:p>
            <a:endParaRPr lang="zh-CN" altLang="en-US"/>
          </a:p>
        </p:txBody>
      </p:sp>
      <p:sp>
        <p:nvSpPr>
          <p:cNvPr id="4" name="文本占位符 3"/>
          <p:cNvSpPr>
            <a:spLocks noGrp="1"/>
          </p:cNvSpPr>
          <p:nvPr>
            <p:ph type="body" sz="quarter" idx="15"/>
          </p:nvPr>
        </p:nvSpPr>
        <p:spPr/>
        <p:txBody>
          <a:bodyPr/>
          <a:lstStyle/>
          <a:p>
            <a:endParaRPr lang="zh-CN" altLang="en-US"/>
          </a:p>
        </p:txBody>
      </p:sp>
      <p:sp>
        <p:nvSpPr>
          <p:cNvPr id="5" name="文本占位符 4"/>
          <p:cNvSpPr>
            <a:spLocks noGrp="1"/>
          </p:cNvSpPr>
          <p:nvPr>
            <p:ph type="body" sz="quarter" idx="16"/>
          </p:nvPr>
        </p:nvSpPr>
        <p:spPr/>
        <p:txBody>
          <a:bodyPr/>
          <a:lstStyle/>
          <a:p>
            <a:endParaRPr lang="zh-CN" altLang="en-US"/>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4138023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66BA5FB-90DF-4142-9DB8-6819665DC5F2}"/>
              </a:ext>
            </a:extLst>
          </p:cNvPr>
          <p:cNvSpPr>
            <a:spLocks noGrp="1"/>
          </p:cNvSpPr>
          <p:nvPr>
            <p:ph type="title"/>
          </p:nvPr>
        </p:nvSpPr>
        <p:spPr/>
        <p:txBody>
          <a:bodyPr/>
          <a:lstStyle/>
          <a:p>
            <a:r>
              <a:rPr lang="en-US"/>
              <a:t>Summary: Traditional Data Collection Mechanisms Cannot Cope with Massive Data</a:t>
            </a:r>
            <a:endParaRPr lang="en-US" dirty="0"/>
          </a:p>
        </p:txBody>
      </p:sp>
      <p:grpSp>
        <p:nvGrpSpPr>
          <p:cNvPr id="3" name="组合 3">
            <a:extLst>
              <a:ext uri="{FF2B5EF4-FFF2-40B4-BE49-F238E27FC236}">
                <a16:creationId xmlns:a16="http://schemas.microsoft.com/office/drawing/2014/main" xmlns="" id="{A6E13F0F-FCC9-406E-AAB3-7D22C8571CFC}"/>
              </a:ext>
            </a:extLst>
          </p:cNvPr>
          <p:cNvGrpSpPr>
            <a:grpSpLocks/>
          </p:cNvGrpSpPr>
          <p:nvPr/>
        </p:nvGrpSpPr>
        <p:grpSpPr bwMode="auto">
          <a:xfrm>
            <a:off x="503203" y="1936515"/>
            <a:ext cx="2715418" cy="2022607"/>
            <a:chOff x="967247" y="4471804"/>
            <a:chExt cx="3197340" cy="1092585"/>
          </a:xfrm>
        </p:grpSpPr>
        <p:sp>
          <p:nvSpPr>
            <p:cNvPr id="4" name="云形 80">
              <a:extLst>
                <a:ext uri="{FF2B5EF4-FFF2-40B4-BE49-F238E27FC236}">
                  <a16:creationId xmlns:a16="http://schemas.microsoft.com/office/drawing/2014/main" xmlns="" id="{5BADB4E4-52C4-4025-A6F1-F25FC240A202}"/>
                </a:ext>
              </a:extLst>
            </p:cNvPr>
            <p:cNvSpPr/>
            <p:nvPr/>
          </p:nvSpPr>
          <p:spPr bwMode="auto">
            <a:xfrm>
              <a:off x="967247" y="4471804"/>
              <a:ext cx="3197340" cy="1092585"/>
            </a:xfrm>
            <a:prstGeom prst="cloud">
              <a:avLst/>
            </a:prstGeom>
            <a:noFill/>
            <a:ln w="9525" cap="flat" cmpd="sng" algn="ctr">
              <a:solidFill>
                <a:srgbClr val="86D3F0"/>
              </a:solidFill>
              <a:prstDash val="solid"/>
              <a:round/>
              <a:headEnd type="none" w="med" len="med"/>
              <a:tailEnd type="none" w="med" len="med"/>
            </a:ln>
            <a:effectLst/>
          </p:spPr>
          <p:txBody>
            <a:bodyPr/>
            <a:lstStyle/>
            <a:p>
              <a:pPr defTabSz="647694" fontAlgn="ctr">
                <a:spcBef>
                  <a:spcPts val="0"/>
                </a:spcBef>
                <a:spcAft>
                  <a:spcPts val="0"/>
                </a:spcAft>
                <a:buFont typeface="Wingdings" pitchFamily="2" charset="2"/>
                <a:buNone/>
                <a:defRPr/>
              </a:pPr>
              <a:endParaRPr lang="en-US" altLang="zh-CN" sz="1500" kern="0" dirty="0">
                <a:solidFill>
                  <a:srgbClr val="000000"/>
                </a:solidFill>
                <a:latin typeface="Huawei Sans" panose="020C0503030203020204" pitchFamily="34" charset="0"/>
              </a:endParaRPr>
            </a:p>
          </p:txBody>
        </p:sp>
        <p:cxnSp>
          <p:nvCxnSpPr>
            <p:cNvPr id="9" name="直接连接符 85">
              <a:extLst>
                <a:ext uri="{FF2B5EF4-FFF2-40B4-BE49-F238E27FC236}">
                  <a16:creationId xmlns:a16="http://schemas.microsoft.com/office/drawing/2014/main" xmlns="" id="{887510C9-09B1-4A22-A800-9F36A9F98348}"/>
                </a:ext>
              </a:extLst>
            </p:cNvPr>
            <p:cNvCxnSpPr>
              <a:cxnSpLocks noChangeShapeType="1"/>
            </p:cNvCxnSpPr>
            <p:nvPr/>
          </p:nvCxnSpPr>
          <p:spPr bwMode="auto">
            <a:xfrm flipH="1">
              <a:off x="2397292" y="4814874"/>
              <a:ext cx="168624" cy="30216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0" name="直接连接符 86">
              <a:extLst>
                <a:ext uri="{FF2B5EF4-FFF2-40B4-BE49-F238E27FC236}">
                  <a16:creationId xmlns:a16="http://schemas.microsoft.com/office/drawing/2014/main" xmlns="" id="{E171D218-68EB-44C2-875F-EE4300D1FB63}"/>
                </a:ext>
              </a:extLst>
            </p:cNvPr>
            <p:cNvCxnSpPr>
              <a:cxnSpLocks noChangeShapeType="1"/>
            </p:cNvCxnSpPr>
            <p:nvPr/>
          </p:nvCxnSpPr>
          <p:spPr bwMode="auto">
            <a:xfrm>
              <a:off x="2428924" y="5193402"/>
              <a:ext cx="849711" cy="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1" name="直接连接符 87">
              <a:extLst>
                <a:ext uri="{FF2B5EF4-FFF2-40B4-BE49-F238E27FC236}">
                  <a16:creationId xmlns:a16="http://schemas.microsoft.com/office/drawing/2014/main" xmlns="" id="{9DE2AD99-DF03-407E-9753-57D118F00071}"/>
                </a:ext>
              </a:extLst>
            </p:cNvPr>
            <p:cNvCxnSpPr>
              <a:cxnSpLocks noChangeShapeType="1"/>
            </p:cNvCxnSpPr>
            <p:nvPr/>
          </p:nvCxnSpPr>
          <p:spPr bwMode="auto">
            <a:xfrm>
              <a:off x="2750284" y="4738506"/>
              <a:ext cx="867711" cy="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2" name="直接连接符 88">
              <a:extLst>
                <a:ext uri="{FF2B5EF4-FFF2-40B4-BE49-F238E27FC236}">
                  <a16:creationId xmlns:a16="http://schemas.microsoft.com/office/drawing/2014/main" xmlns="" id="{348FAC13-48AD-46DA-AE4C-36416C2605D1}"/>
                </a:ext>
              </a:extLst>
            </p:cNvPr>
            <p:cNvCxnSpPr>
              <a:cxnSpLocks noChangeShapeType="1"/>
            </p:cNvCxnSpPr>
            <p:nvPr/>
          </p:nvCxnSpPr>
          <p:spPr bwMode="auto">
            <a:xfrm>
              <a:off x="2718652" y="4814874"/>
              <a:ext cx="559983" cy="378528"/>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3" name="直接连接符 89">
              <a:extLst>
                <a:ext uri="{FF2B5EF4-FFF2-40B4-BE49-F238E27FC236}">
                  <a16:creationId xmlns:a16="http://schemas.microsoft.com/office/drawing/2014/main" xmlns="" id="{FD4A26E7-6347-4047-ACB9-F1A0D73FB128}"/>
                </a:ext>
              </a:extLst>
            </p:cNvPr>
            <p:cNvCxnSpPr>
              <a:cxnSpLocks noChangeShapeType="1"/>
            </p:cNvCxnSpPr>
            <p:nvPr/>
          </p:nvCxnSpPr>
          <p:spPr bwMode="auto">
            <a:xfrm flipV="1">
              <a:off x="2428924" y="4738506"/>
              <a:ext cx="1189071" cy="454896"/>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4" name="直接连接符 90">
              <a:extLst>
                <a:ext uri="{FF2B5EF4-FFF2-40B4-BE49-F238E27FC236}">
                  <a16:creationId xmlns:a16="http://schemas.microsoft.com/office/drawing/2014/main" xmlns="" id="{D7E637D0-1742-471A-BBD2-01CC6D04277A}"/>
                </a:ext>
              </a:extLst>
            </p:cNvPr>
            <p:cNvCxnSpPr>
              <a:cxnSpLocks noChangeShapeType="1"/>
              <a:stCxn id="55" idx="0"/>
            </p:cNvCxnSpPr>
            <p:nvPr/>
          </p:nvCxnSpPr>
          <p:spPr bwMode="auto">
            <a:xfrm flipV="1">
              <a:off x="3356957" y="4814874"/>
              <a:ext cx="292670" cy="265212"/>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7" name="直接连接符 93">
              <a:extLst>
                <a:ext uri="{FF2B5EF4-FFF2-40B4-BE49-F238E27FC236}">
                  <a16:creationId xmlns:a16="http://schemas.microsoft.com/office/drawing/2014/main" xmlns="" id="{DE882F74-AECA-418D-AF8F-7DA5E38A73A6}"/>
                </a:ext>
              </a:extLst>
            </p:cNvPr>
            <p:cNvCxnSpPr>
              <a:cxnSpLocks noChangeShapeType="1"/>
            </p:cNvCxnSpPr>
            <p:nvPr/>
          </p:nvCxnSpPr>
          <p:spPr bwMode="auto">
            <a:xfrm flipH="1">
              <a:off x="1506160" y="4814874"/>
              <a:ext cx="161627" cy="30216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8" name="直接连接符 94">
              <a:extLst>
                <a:ext uri="{FF2B5EF4-FFF2-40B4-BE49-F238E27FC236}">
                  <a16:creationId xmlns:a16="http://schemas.microsoft.com/office/drawing/2014/main" xmlns="" id="{5E878380-E94B-4B9D-A12B-C74B9DFC9342}"/>
                </a:ext>
              </a:extLst>
            </p:cNvPr>
            <p:cNvCxnSpPr>
              <a:cxnSpLocks noChangeShapeType="1"/>
            </p:cNvCxnSpPr>
            <p:nvPr/>
          </p:nvCxnSpPr>
          <p:spPr bwMode="auto">
            <a:xfrm>
              <a:off x="1852154" y="4738506"/>
              <a:ext cx="682130" cy="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19" name="直接连接符 95">
              <a:extLst>
                <a:ext uri="{FF2B5EF4-FFF2-40B4-BE49-F238E27FC236}">
                  <a16:creationId xmlns:a16="http://schemas.microsoft.com/office/drawing/2014/main" xmlns="" id="{A366E4C3-B0DC-4303-B0B0-11D232BD6C40}"/>
                </a:ext>
              </a:extLst>
            </p:cNvPr>
            <p:cNvCxnSpPr>
              <a:cxnSpLocks noChangeShapeType="1"/>
            </p:cNvCxnSpPr>
            <p:nvPr/>
          </p:nvCxnSpPr>
          <p:spPr bwMode="auto">
            <a:xfrm>
              <a:off x="1537792" y="5193402"/>
              <a:ext cx="675132" cy="0"/>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20" name="直接连接符 96">
              <a:extLst>
                <a:ext uri="{FF2B5EF4-FFF2-40B4-BE49-F238E27FC236}">
                  <a16:creationId xmlns:a16="http://schemas.microsoft.com/office/drawing/2014/main" xmlns="" id="{F9C0C4B8-33D8-4BCA-9F33-F278073F5973}"/>
                </a:ext>
              </a:extLst>
            </p:cNvPr>
            <p:cNvCxnSpPr>
              <a:cxnSpLocks noChangeShapeType="1"/>
            </p:cNvCxnSpPr>
            <p:nvPr/>
          </p:nvCxnSpPr>
          <p:spPr bwMode="auto">
            <a:xfrm>
              <a:off x="1852154" y="4738506"/>
              <a:ext cx="1426481" cy="454896"/>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21" name="直接连接符 97">
              <a:extLst>
                <a:ext uri="{FF2B5EF4-FFF2-40B4-BE49-F238E27FC236}">
                  <a16:creationId xmlns:a16="http://schemas.microsoft.com/office/drawing/2014/main" xmlns="" id="{730B5E67-75CB-4A12-97AA-FE1E1E7D92BE}"/>
                </a:ext>
              </a:extLst>
            </p:cNvPr>
            <p:cNvCxnSpPr>
              <a:cxnSpLocks noChangeShapeType="1"/>
            </p:cNvCxnSpPr>
            <p:nvPr/>
          </p:nvCxnSpPr>
          <p:spPr bwMode="auto">
            <a:xfrm flipV="1">
              <a:off x="1537792" y="4738506"/>
              <a:ext cx="996492" cy="454896"/>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cxnSp>
          <p:nvCxnSpPr>
            <p:cNvPr id="22" name="直接连接符 98">
              <a:extLst>
                <a:ext uri="{FF2B5EF4-FFF2-40B4-BE49-F238E27FC236}">
                  <a16:creationId xmlns:a16="http://schemas.microsoft.com/office/drawing/2014/main" xmlns="" id="{B3FAC57C-7D0D-4471-BFAF-7945AF93AA64}"/>
                </a:ext>
              </a:extLst>
            </p:cNvPr>
            <p:cNvCxnSpPr>
              <a:cxnSpLocks noChangeShapeType="1"/>
            </p:cNvCxnSpPr>
            <p:nvPr/>
          </p:nvCxnSpPr>
          <p:spPr bwMode="auto">
            <a:xfrm>
              <a:off x="1820522" y="4814874"/>
              <a:ext cx="392402" cy="378528"/>
            </a:xfrm>
            <a:prstGeom prst="line">
              <a:avLst/>
            </a:prstGeom>
            <a:noFill/>
            <a:ln w="15875" algn="ctr">
              <a:solidFill>
                <a:srgbClr val="0070C0"/>
              </a:solidFill>
              <a:round/>
              <a:headEnd/>
              <a:tailEnd/>
            </a:ln>
            <a:extLst>
              <a:ext uri="{909E8E84-426E-40DD-AFC4-6F175D3DCCD1}">
                <a14:hiddenFill xmlns:a14="http://schemas.microsoft.com/office/drawing/2010/main">
                  <a:noFill/>
                </a14:hiddenFill>
              </a:ext>
            </a:extLst>
          </p:spPr>
        </p:cxnSp>
      </p:grpSp>
      <p:sp>
        <p:nvSpPr>
          <p:cNvPr id="23" name="Rounded Rectangle 32">
            <a:extLst>
              <a:ext uri="{FF2B5EF4-FFF2-40B4-BE49-F238E27FC236}">
                <a16:creationId xmlns:a16="http://schemas.microsoft.com/office/drawing/2014/main" xmlns="" id="{B0A15E4F-C2B1-49FD-9C29-C0BD09609990}"/>
              </a:ext>
            </a:extLst>
          </p:cNvPr>
          <p:cNvSpPr/>
          <p:nvPr/>
        </p:nvSpPr>
        <p:spPr bwMode="auto">
          <a:xfrm>
            <a:off x="711993" y="1385136"/>
            <a:ext cx="2449513" cy="360362"/>
          </a:xfrm>
          <a:prstGeom prst="roundRect">
            <a:avLst/>
          </a:prstGeom>
          <a:solidFill>
            <a:srgbClr val="00B0F0"/>
          </a:solidFill>
          <a:ln w="19050"/>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fontAlgn="ctr">
              <a:buClr>
                <a:srgbClr val="CC9900"/>
              </a:buClr>
              <a:defRPr/>
            </a:pPr>
            <a:r>
              <a:rPr lang="en-US" sz="1500" dirty="0">
                <a:solidFill>
                  <a:schemeClr val="bg1"/>
                </a:solidFill>
                <a:latin typeface="Huawei Sans" panose="020C0503030203020204" pitchFamily="34" charset="0"/>
              </a:rPr>
              <a:t>Network data source</a:t>
            </a:r>
          </a:p>
        </p:txBody>
      </p:sp>
      <p:sp>
        <p:nvSpPr>
          <p:cNvPr id="26" name="Rounded Rectangle 38">
            <a:extLst>
              <a:ext uri="{FF2B5EF4-FFF2-40B4-BE49-F238E27FC236}">
                <a16:creationId xmlns:a16="http://schemas.microsoft.com/office/drawing/2014/main" xmlns="" id="{7117444B-35F2-4EDB-8D9F-7B5714170DB8}"/>
              </a:ext>
            </a:extLst>
          </p:cNvPr>
          <p:cNvSpPr/>
          <p:nvPr/>
        </p:nvSpPr>
        <p:spPr bwMode="auto">
          <a:xfrm>
            <a:off x="9507281" y="1417243"/>
            <a:ext cx="2016125" cy="360362"/>
          </a:xfrm>
          <a:prstGeom prst="roundRect">
            <a:avLst/>
          </a:prstGeom>
          <a:solidFill>
            <a:srgbClr val="00B0F0"/>
          </a:solidFill>
          <a:ln w="19050"/>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eaLnBrk="1" fontAlgn="ctr" hangingPunct="1">
              <a:buClr>
                <a:srgbClr val="CC9900"/>
              </a:buClr>
              <a:defRPr/>
            </a:pPr>
            <a:r>
              <a:rPr lang="en-US" sz="1500" dirty="0">
                <a:solidFill>
                  <a:schemeClr val="bg1"/>
                </a:solidFill>
                <a:latin typeface="Huawei Sans" panose="020C0503030203020204" pitchFamily="34" charset="0"/>
              </a:rPr>
              <a:t>Data consumer</a:t>
            </a:r>
          </a:p>
        </p:txBody>
      </p:sp>
      <p:cxnSp>
        <p:nvCxnSpPr>
          <p:cNvPr id="27" name="Straight Arrow Connector 40">
            <a:extLst>
              <a:ext uri="{FF2B5EF4-FFF2-40B4-BE49-F238E27FC236}">
                <a16:creationId xmlns:a16="http://schemas.microsoft.com/office/drawing/2014/main" xmlns="" id="{38A429F2-5F5A-4F12-9C59-145A20B916BF}"/>
              </a:ext>
            </a:extLst>
          </p:cNvPr>
          <p:cNvCxnSpPr>
            <a:cxnSpLocks/>
          </p:cNvCxnSpPr>
          <p:nvPr/>
        </p:nvCxnSpPr>
        <p:spPr bwMode="auto">
          <a:xfrm>
            <a:off x="3946066" y="2227305"/>
            <a:ext cx="3353008" cy="0"/>
          </a:xfrm>
          <a:prstGeom prst="straightConnector1">
            <a:avLst/>
          </a:prstGeom>
          <a:ln w="19050">
            <a:solidFill>
              <a:srgbClr val="00B0F0"/>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8" name="Straight Arrow Connector 41">
            <a:extLst>
              <a:ext uri="{FF2B5EF4-FFF2-40B4-BE49-F238E27FC236}">
                <a16:creationId xmlns:a16="http://schemas.microsoft.com/office/drawing/2014/main" xmlns="" id="{80881AC7-AA05-476D-A157-A8EAF732D59F}"/>
              </a:ext>
            </a:extLst>
          </p:cNvPr>
          <p:cNvCxnSpPr>
            <a:cxnSpLocks/>
          </p:cNvCxnSpPr>
          <p:nvPr/>
        </p:nvCxnSpPr>
        <p:spPr bwMode="auto">
          <a:xfrm>
            <a:off x="3946066" y="3019467"/>
            <a:ext cx="3353008" cy="0"/>
          </a:xfrm>
          <a:prstGeom prst="straightConnector1">
            <a:avLst/>
          </a:prstGeom>
          <a:ln w="19050">
            <a:solidFill>
              <a:srgbClr val="00B0F0"/>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9" name="Straight Arrow Connector 42">
            <a:extLst>
              <a:ext uri="{FF2B5EF4-FFF2-40B4-BE49-F238E27FC236}">
                <a16:creationId xmlns:a16="http://schemas.microsoft.com/office/drawing/2014/main" xmlns="" id="{4F4E86B1-B08C-4BDA-9FFB-A8111250DB9B}"/>
              </a:ext>
            </a:extLst>
          </p:cNvPr>
          <p:cNvCxnSpPr>
            <a:cxnSpLocks/>
          </p:cNvCxnSpPr>
          <p:nvPr/>
        </p:nvCxnSpPr>
        <p:spPr bwMode="auto">
          <a:xfrm>
            <a:off x="3946066" y="3800517"/>
            <a:ext cx="3353008" cy="0"/>
          </a:xfrm>
          <a:prstGeom prst="straightConnector1">
            <a:avLst/>
          </a:prstGeom>
          <a:ln w="19050">
            <a:solidFill>
              <a:srgbClr val="00B0F0"/>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33" name="TextBox 46">
            <a:extLst>
              <a:ext uri="{FF2B5EF4-FFF2-40B4-BE49-F238E27FC236}">
                <a16:creationId xmlns:a16="http://schemas.microsoft.com/office/drawing/2014/main" xmlns="" id="{A4A00CD7-AD3D-47B7-A01A-D1F83F0699C3}"/>
              </a:ext>
            </a:extLst>
          </p:cNvPr>
          <p:cNvSpPr txBox="1">
            <a:spLocks noChangeArrowheads="1"/>
          </p:cNvSpPr>
          <p:nvPr/>
        </p:nvSpPr>
        <p:spPr bwMode="auto">
          <a:xfrm>
            <a:off x="3221423" y="2107072"/>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SNMP</a:t>
            </a:r>
            <a:endParaRPr lang="en-US" altLang="zh-CN" sz="1500" dirty="0">
              <a:latin typeface="Huawei Sans" panose="020C0503030203020204" pitchFamily="34" charset="0"/>
              <a:ea typeface="+mn-ea"/>
            </a:endParaRPr>
          </a:p>
        </p:txBody>
      </p:sp>
      <p:sp>
        <p:nvSpPr>
          <p:cNvPr id="34" name="TextBox 47">
            <a:extLst>
              <a:ext uri="{FF2B5EF4-FFF2-40B4-BE49-F238E27FC236}">
                <a16:creationId xmlns:a16="http://schemas.microsoft.com/office/drawing/2014/main" xmlns="" id="{A2A3E5B0-3B2E-43F0-911B-FC40813BAAEA}"/>
              </a:ext>
            </a:extLst>
          </p:cNvPr>
          <p:cNvSpPr txBox="1">
            <a:spLocks noChangeArrowheads="1"/>
          </p:cNvSpPr>
          <p:nvPr/>
        </p:nvSpPr>
        <p:spPr bwMode="auto">
          <a:xfrm>
            <a:off x="3237437" y="2785837"/>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Syslog</a:t>
            </a:r>
            <a:endParaRPr lang="en-US" altLang="zh-CN" sz="1500" dirty="0">
              <a:latin typeface="Huawei Sans" panose="020C0503030203020204" pitchFamily="34" charset="0"/>
              <a:ea typeface="+mn-ea"/>
            </a:endParaRPr>
          </a:p>
        </p:txBody>
      </p:sp>
      <p:sp>
        <p:nvSpPr>
          <p:cNvPr id="35" name="TextBox 48">
            <a:extLst>
              <a:ext uri="{FF2B5EF4-FFF2-40B4-BE49-F238E27FC236}">
                <a16:creationId xmlns:a16="http://schemas.microsoft.com/office/drawing/2014/main" xmlns="" id="{9C18CF0B-DE8D-47C7-A8CA-BF0FC661C055}"/>
              </a:ext>
            </a:extLst>
          </p:cNvPr>
          <p:cNvSpPr txBox="1">
            <a:spLocks noChangeArrowheads="1"/>
          </p:cNvSpPr>
          <p:nvPr/>
        </p:nvSpPr>
        <p:spPr bwMode="auto">
          <a:xfrm>
            <a:off x="3301905" y="3602800"/>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CLI</a:t>
            </a:r>
          </a:p>
        </p:txBody>
      </p:sp>
      <p:sp>
        <p:nvSpPr>
          <p:cNvPr id="36" name="TextBox 49">
            <a:extLst>
              <a:ext uri="{FF2B5EF4-FFF2-40B4-BE49-F238E27FC236}">
                <a16:creationId xmlns:a16="http://schemas.microsoft.com/office/drawing/2014/main" xmlns="" id="{74F5FB45-BCFE-4B26-8AA8-C8524D8188F8}"/>
              </a:ext>
            </a:extLst>
          </p:cNvPr>
          <p:cNvSpPr txBox="1">
            <a:spLocks noChangeArrowheads="1"/>
          </p:cNvSpPr>
          <p:nvPr/>
        </p:nvSpPr>
        <p:spPr bwMode="auto">
          <a:xfrm>
            <a:off x="4112362" y="1688736"/>
            <a:ext cx="3770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Pull mode for full polling, poor performance, not timely</a:t>
            </a:r>
          </a:p>
        </p:txBody>
      </p:sp>
      <p:sp>
        <p:nvSpPr>
          <p:cNvPr id="38" name="TextBox 50">
            <a:extLst>
              <a:ext uri="{FF2B5EF4-FFF2-40B4-BE49-F238E27FC236}">
                <a16:creationId xmlns:a16="http://schemas.microsoft.com/office/drawing/2014/main" xmlns="" id="{EEFDEB34-E6F4-45CC-914E-5438CC96F3CD}"/>
              </a:ext>
            </a:extLst>
          </p:cNvPr>
          <p:cNvSpPr txBox="1">
            <a:spLocks noChangeArrowheads="1"/>
          </p:cNvSpPr>
          <p:nvPr/>
        </p:nvSpPr>
        <p:spPr bwMode="auto">
          <a:xfrm>
            <a:off x="4112362" y="2452325"/>
            <a:ext cx="29431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Text mode, without model definition, poor scalability.</a:t>
            </a:r>
          </a:p>
        </p:txBody>
      </p:sp>
      <p:sp>
        <p:nvSpPr>
          <p:cNvPr id="39" name="TextBox 50">
            <a:extLst>
              <a:ext uri="{FF2B5EF4-FFF2-40B4-BE49-F238E27FC236}">
                <a16:creationId xmlns:a16="http://schemas.microsoft.com/office/drawing/2014/main" xmlns="" id="{64F5AA70-D92A-4E6E-BCA7-F360A772C502}"/>
              </a:ext>
            </a:extLst>
          </p:cNvPr>
          <p:cNvSpPr txBox="1">
            <a:spLocks noChangeArrowheads="1"/>
          </p:cNvSpPr>
          <p:nvPr/>
        </p:nvSpPr>
        <p:spPr bwMode="auto">
          <a:xfrm>
            <a:off x="4112362" y="3285823"/>
            <a:ext cx="29431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Text mode, without model definition, poor scalability.</a:t>
            </a:r>
          </a:p>
        </p:txBody>
      </p:sp>
      <p:grpSp>
        <p:nvGrpSpPr>
          <p:cNvPr id="68" name="组合 67">
            <a:extLst>
              <a:ext uri="{FF2B5EF4-FFF2-40B4-BE49-F238E27FC236}">
                <a16:creationId xmlns:a16="http://schemas.microsoft.com/office/drawing/2014/main" xmlns="" id="{1B4D5FE8-06D5-460F-BA7F-96FC846DD912}"/>
              </a:ext>
            </a:extLst>
          </p:cNvPr>
          <p:cNvGrpSpPr/>
          <p:nvPr/>
        </p:nvGrpSpPr>
        <p:grpSpPr>
          <a:xfrm>
            <a:off x="9422429" y="2266089"/>
            <a:ext cx="2215561" cy="1228957"/>
            <a:chOff x="9370588" y="2237919"/>
            <a:chExt cx="2215561" cy="1228957"/>
          </a:xfrm>
        </p:grpSpPr>
        <p:sp>
          <p:nvSpPr>
            <p:cNvPr id="67" name="Freeform 159">
              <a:extLst>
                <a:ext uri="{FF2B5EF4-FFF2-40B4-BE49-F238E27FC236}">
                  <a16:creationId xmlns:a16="http://schemas.microsoft.com/office/drawing/2014/main" xmlns="" id="{75CA8E22-231A-4EB7-AFF1-6041F1BD13CD}"/>
                </a:ext>
              </a:extLst>
            </p:cNvPr>
            <p:cNvSpPr/>
            <p:nvPr/>
          </p:nvSpPr>
          <p:spPr>
            <a:xfrm flipH="1">
              <a:off x="9370588" y="2308738"/>
              <a:ext cx="2215561" cy="11581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00" dirty="0">
                <a:latin typeface="Huawei Sans" panose="020C0503030203020204" pitchFamily="34" charset="0"/>
              </a:endParaRPr>
            </a:p>
          </p:txBody>
        </p:sp>
        <p:pic>
          <p:nvPicPr>
            <p:cNvPr id="64" name="图片 63">
              <a:extLst>
                <a:ext uri="{FF2B5EF4-FFF2-40B4-BE49-F238E27FC236}">
                  <a16:creationId xmlns:a16="http://schemas.microsoft.com/office/drawing/2014/main" xmlns="" id="{F48AA873-46CE-43CB-9E32-3C5FC5783B5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70815" y="2237919"/>
              <a:ext cx="540000" cy="442800"/>
            </a:xfrm>
            <a:prstGeom prst="rect">
              <a:avLst/>
            </a:prstGeom>
          </p:spPr>
        </p:pic>
        <p:pic>
          <p:nvPicPr>
            <p:cNvPr id="65" name="图片 64">
              <a:extLst>
                <a:ext uri="{FF2B5EF4-FFF2-40B4-BE49-F238E27FC236}">
                  <a16:creationId xmlns:a16="http://schemas.microsoft.com/office/drawing/2014/main" xmlns="" id="{72716694-4C6B-4C46-801B-96CB783D24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80668" y="2903722"/>
              <a:ext cx="540000" cy="442800"/>
            </a:xfrm>
            <a:prstGeom prst="rect">
              <a:avLst/>
            </a:prstGeom>
          </p:spPr>
        </p:pic>
        <p:pic>
          <p:nvPicPr>
            <p:cNvPr id="66" name="图片 65">
              <a:extLst>
                <a:ext uri="{FF2B5EF4-FFF2-40B4-BE49-F238E27FC236}">
                  <a16:creationId xmlns:a16="http://schemas.microsoft.com/office/drawing/2014/main" xmlns="" id="{B5EDEDA7-28EA-47F1-8E3E-2E8492256E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30210" y="2821643"/>
              <a:ext cx="540000" cy="442800"/>
            </a:xfrm>
            <a:prstGeom prst="rect">
              <a:avLst/>
            </a:prstGeom>
          </p:spPr>
        </p:pic>
      </p:grpSp>
      <p:sp>
        <p:nvSpPr>
          <p:cNvPr id="44" name="矩形 43">
            <a:extLst>
              <a:ext uri="{FF2B5EF4-FFF2-40B4-BE49-F238E27FC236}">
                <a16:creationId xmlns:a16="http://schemas.microsoft.com/office/drawing/2014/main" xmlns="" id="{57170D5B-AA38-4E87-9FE0-009D7C62B5A3}"/>
              </a:ext>
            </a:extLst>
          </p:cNvPr>
          <p:cNvSpPr/>
          <p:nvPr/>
        </p:nvSpPr>
        <p:spPr>
          <a:xfrm>
            <a:off x="7663023" y="2001374"/>
            <a:ext cx="1472540" cy="451861"/>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500" dirty="0">
                <a:solidFill>
                  <a:schemeClr val="tx1"/>
                </a:solidFill>
                <a:latin typeface="Huawei Sans" panose="020C0503030203020204" pitchFamily="34" charset="0"/>
              </a:rPr>
              <a:t>SNMP</a:t>
            </a:r>
          </a:p>
          <a:p>
            <a:pPr algn="ctr" fontAlgn="ctr"/>
            <a:r>
              <a:rPr lang="en-US" sz="1500" dirty="0">
                <a:solidFill>
                  <a:schemeClr val="tx1"/>
                </a:solidFill>
                <a:latin typeface="Huawei Sans" panose="020C0503030203020204" pitchFamily="34" charset="0"/>
              </a:rPr>
              <a:t>server</a:t>
            </a:r>
            <a:endParaRPr lang="en-US" altLang="zh-CN" sz="1500" dirty="0">
              <a:solidFill>
                <a:schemeClr val="tx1"/>
              </a:solidFill>
              <a:latin typeface="Huawei Sans" panose="020C0503030203020204" pitchFamily="34" charset="0"/>
            </a:endParaRPr>
          </a:p>
        </p:txBody>
      </p:sp>
      <p:sp>
        <p:nvSpPr>
          <p:cNvPr id="45" name="矩形 44">
            <a:extLst>
              <a:ext uri="{FF2B5EF4-FFF2-40B4-BE49-F238E27FC236}">
                <a16:creationId xmlns:a16="http://schemas.microsoft.com/office/drawing/2014/main" xmlns="" id="{57170D5B-AA38-4E87-9FE0-009D7C62B5A3}"/>
              </a:ext>
            </a:extLst>
          </p:cNvPr>
          <p:cNvSpPr/>
          <p:nvPr/>
        </p:nvSpPr>
        <p:spPr>
          <a:xfrm>
            <a:off x="7663023" y="2755842"/>
            <a:ext cx="1472540" cy="451861"/>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500" dirty="0">
                <a:solidFill>
                  <a:schemeClr val="tx1"/>
                </a:solidFill>
                <a:latin typeface="Huawei Sans" panose="020C0503030203020204" pitchFamily="34" charset="0"/>
              </a:rPr>
              <a:t>Syslog</a:t>
            </a:r>
          </a:p>
          <a:p>
            <a:pPr algn="ctr" fontAlgn="ctr"/>
            <a:r>
              <a:rPr lang="en-US" sz="1500" dirty="0">
                <a:solidFill>
                  <a:schemeClr val="tx1"/>
                </a:solidFill>
                <a:latin typeface="Huawei Sans" panose="020C0503030203020204" pitchFamily="34" charset="0"/>
              </a:rPr>
              <a:t>server</a:t>
            </a:r>
            <a:endParaRPr lang="en-US" altLang="zh-CN" sz="1500" dirty="0">
              <a:solidFill>
                <a:schemeClr val="tx1"/>
              </a:solidFill>
              <a:latin typeface="Huawei Sans" panose="020C0503030203020204" pitchFamily="34" charset="0"/>
            </a:endParaRPr>
          </a:p>
        </p:txBody>
      </p:sp>
      <p:sp>
        <p:nvSpPr>
          <p:cNvPr id="46" name="矩形 45">
            <a:extLst>
              <a:ext uri="{FF2B5EF4-FFF2-40B4-BE49-F238E27FC236}">
                <a16:creationId xmlns:a16="http://schemas.microsoft.com/office/drawing/2014/main" xmlns="" id="{57170D5B-AA38-4E87-9FE0-009D7C62B5A3}"/>
              </a:ext>
            </a:extLst>
          </p:cNvPr>
          <p:cNvSpPr/>
          <p:nvPr/>
        </p:nvSpPr>
        <p:spPr>
          <a:xfrm>
            <a:off x="7663023" y="3538453"/>
            <a:ext cx="1472540" cy="451861"/>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500" dirty="0">
                <a:solidFill>
                  <a:schemeClr val="tx1"/>
                </a:solidFill>
                <a:latin typeface="Huawei Sans" panose="020C0503030203020204" pitchFamily="34" charset="0"/>
              </a:rPr>
              <a:t>Shell client</a:t>
            </a:r>
          </a:p>
          <a:p>
            <a:pPr algn="ctr" fontAlgn="ctr"/>
            <a:r>
              <a:rPr lang="en-US" sz="1500" dirty="0">
                <a:solidFill>
                  <a:schemeClr val="tx1"/>
                </a:solidFill>
                <a:latin typeface="Huawei Sans" panose="020C0503030203020204" pitchFamily="34" charset="0"/>
              </a:rPr>
              <a:t>scripts</a:t>
            </a:r>
            <a:endParaRPr lang="en-US" altLang="zh-CN" sz="1500" dirty="0">
              <a:solidFill>
                <a:schemeClr val="tx1"/>
              </a:solidFill>
              <a:latin typeface="Huawei Sans" panose="020C0503030203020204" pitchFamily="34" charset="0"/>
            </a:endParaRPr>
          </a:p>
        </p:txBody>
      </p:sp>
      <p:sp>
        <p:nvSpPr>
          <p:cNvPr id="43" name="圆角矩形 42"/>
          <p:cNvSpPr/>
          <p:nvPr/>
        </p:nvSpPr>
        <p:spPr>
          <a:xfrm>
            <a:off x="1632711" y="4588137"/>
            <a:ext cx="4970412" cy="1493362"/>
          </a:xfrm>
          <a:prstGeom prst="roundRect">
            <a:avLst>
              <a:gd name="adj" fmla="val 230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40000"/>
              </a:lnSpc>
            </a:pPr>
            <a:r>
              <a:rPr lang="en-US" sz="1600" dirty="0">
                <a:solidFill>
                  <a:schemeClr val="tx1"/>
                </a:solidFill>
                <a:latin typeface="Huawei Sans" panose="020C0503030203020204" pitchFamily="34" charset="0"/>
              </a:rPr>
              <a:t>A mechanism that supports ultra-large-scale networks and O&amp;M of massive data is required. This mechanism must feature real-time data collection, high performance, and easy scalability.</a:t>
            </a:r>
            <a:endParaRPr lang="en-US" altLang="zh-CN" sz="1600" dirty="0">
              <a:solidFill>
                <a:schemeClr val="tx1"/>
              </a:solidFill>
              <a:latin typeface="Huawei Sans" panose="020C0503030203020204" pitchFamily="34" charset="0"/>
            </a:endParaRPr>
          </a:p>
        </p:txBody>
      </p:sp>
      <p:sp>
        <p:nvSpPr>
          <p:cNvPr id="47" name="下箭头 63"/>
          <p:cNvSpPr/>
          <p:nvPr/>
        </p:nvSpPr>
        <p:spPr>
          <a:xfrm rot="5400000" flipV="1">
            <a:off x="6684467" y="4823158"/>
            <a:ext cx="829758" cy="924084"/>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a:xfrm>
            <a:off x="7714183" y="4896910"/>
            <a:ext cx="1718292" cy="776576"/>
          </a:xfrm>
          <a:prstGeom prst="rect">
            <a:avLst/>
          </a:prstGeom>
          <a:solidFill>
            <a:srgbClr val="EC7061"/>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b="1" dirty="0">
                <a:solidFill>
                  <a:schemeClr val="bg1"/>
                </a:solidFill>
                <a:latin typeface="Huawei Sans" panose="020C0503030203020204" pitchFamily="34" charset="0"/>
              </a:rPr>
              <a:t>Telemetry</a:t>
            </a:r>
            <a:endParaRPr lang="en-US" altLang="zh-CN"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68936" y="2315985"/>
            <a:ext cx="376049" cy="30836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43868" y="2256254"/>
            <a:ext cx="376049" cy="308360"/>
          </a:xfrm>
          <a:prstGeom prst="rect">
            <a:avLst/>
          </a:prstGeom>
        </p:spPr>
      </p:pic>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51679" y="2256254"/>
            <a:ext cx="376049" cy="30836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344697" y="3062573"/>
            <a:ext cx="376049" cy="30836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492036" y="3071058"/>
            <a:ext cx="376049" cy="308360"/>
          </a:xfrm>
          <a:prstGeom prst="rect">
            <a:avLst/>
          </a:prstGeom>
        </p:spPr>
      </p:pic>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9992" y="3097408"/>
            <a:ext cx="376049" cy="308360"/>
          </a:xfrm>
          <a:prstGeom prst="rect">
            <a:avLst/>
          </a:prstGeom>
        </p:spPr>
      </p:pic>
    </p:spTree>
    <p:extLst>
      <p:ext uri="{BB962C8B-B14F-4D97-AF65-F5344CB8AC3E}">
        <p14:creationId xmlns:p14="http://schemas.microsoft.com/office/powerpoint/2010/main" val="3230597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rPr>
              <a:t>Introduction to Telemetry</a:t>
            </a:r>
            <a:endParaRPr lang="en-US" altLang="zh-CN" b="1" dirty="0">
              <a:latin typeface="Huawei Sans" panose="020C0503030203020204" pitchFamily="34" charset="0"/>
              <a:ea typeface="方正兰亭黑简体" panose="02000000000000000000" pitchFamily="2" charset="-122"/>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rPr>
              <a:t>Technical 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rPr>
              <a:t>Overview</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Technical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Configuration and Practice</a:t>
            </a:r>
          </a:p>
        </p:txBody>
      </p:sp>
    </p:spTree>
    <p:extLst>
      <p:ext uri="{BB962C8B-B14F-4D97-AF65-F5344CB8AC3E}">
        <p14:creationId xmlns:p14="http://schemas.microsoft.com/office/powerpoint/2010/main" val="1849674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Telemetry Overview</a:t>
            </a:r>
          </a:p>
        </p:txBody>
      </p:sp>
      <p:sp>
        <p:nvSpPr>
          <p:cNvPr id="23"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100000"/>
            </a:pPr>
            <a:r>
              <a:rPr lang="en-US" sz="1600" dirty="0">
                <a:latin typeface="Huawei Sans" panose="020C0503030203020204" pitchFamily="34" charset="0"/>
              </a:rPr>
              <a:t>Telemetry, also called network telemetry, is a technology that </a:t>
            </a:r>
            <a:r>
              <a:rPr lang="en-US" sz="1600" dirty="0">
                <a:solidFill>
                  <a:srgbClr val="EC7061"/>
                </a:solidFill>
                <a:latin typeface="Huawei Sans" panose="020C0503030203020204" pitchFamily="34" charset="0"/>
              </a:rPr>
              <a:t>remotely collects data </a:t>
            </a:r>
            <a:r>
              <a:rPr lang="en-US" sz="1600" dirty="0">
                <a:latin typeface="Huawei Sans" panose="020C0503030203020204" pitchFamily="34" charset="0"/>
              </a:rPr>
              <a:t>from physical or virtual devices </a:t>
            </a:r>
            <a:r>
              <a:rPr lang="en-US" sz="1600" dirty="0">
                <a:solidFill>
                  <a:srgbClr val="EC7061"/>
                </a:solidFill>
                <a:latin typeface="Huawei Sans" panose="020C0503030203020204" pitchFamily="34" charset="0"/>
              </a:rPr>
              <a:t>at a high speed</a:t>
            </a:r>
            <a:r>
              <a:rPr lang="en-US" sz="1600" dirty="0">
                <a:latin typeface="Huawei Sans" panose="020C0503030203020204" pitchFamily="34" charset="0"/>
              </a:rPr>
              <a:t>. Devices periodically send interface traffic statistics, CPU usage, and memory usage to collectors in push mode. Compared with the traditional pull mode (question-answer interaction), the push mode provides faster and real-time data collection.</a:t>
            </a:r>
            <a:endParaRPr lang="en-US" altLang="zh-CN" sz="1600" dirty="0">
              <a:latin typeface="Huawei Sans" panose="020C0503030203020204" pitchFamily="34" charset="0"/>
            </a:endParaRPr>
          </a:p>
          <a:p>
            <a:pPr fontAlgn="ctr">
              <a:buSzPct val="100000"/>
            </a:pPr>
            <a:endParaRPr lang="en-US" altLang="zh-CN" sz="1600" dirty="0">
              <a:latin typeface="Huawei Sans" panose="020C0503030203020204" pitchFamily="34" charset="0"/>
            </a:endParaRPr>
          </a:p>
        </p:txBody>
      </p:sp>
      <p:grpSp>
        <p:nvGrpSpPr>
          <p:cNvPr id="27" name="组合 26"/>
          <p:cNvGrpSpPr/>
          <p:nvPr/>
        </p:nvGrpSpPr>
        <p:grpSpPr>
          <a:xfrm>
            <a:off x="5137000" y="2614070"/>
            <a:ext cx="2325329" cy="3749560"/>
            <a:chOff x="1088394" y="1617408"/>
            <a:chExt cx="2934966" cy="4732592"/>
          </a:xfrm>
        </p:grpSpPr>
        <p:pic>
          <p:nvPicPr>
            <p:cNvPr id="28" name="图片 27">
              <a:extLst>
                <a:ext uri="{FF2B5EF4-FFF2-40B4-BE49-F238E27FC236}">
                  <a16:creationId xmlns:a16="http://schemas.microsoft.com/office/drawing/2014/main" xmlns=""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9152" y="1894296"/>
              <a:ext cx="540000" cy="442801"/>
            </a:xfrm>
            <a:prstGeom prst="rect">
              <a:avLst/>
            </a:prstGeom>
          </p:spPr>
        </p:pic>
        <p:grpSp>
          <p:nvGrpSpPr>
            <p:cNvPr id="29" name="组合 28">
              <a:extLst>
                <a:ext uri="{FF2B5EF4-FFF2-40B4-BE49-F238E27FC236}">
                  <a16:creationId xmlns:a16="http://schemas.microsoft.com/office/drawing/2014/main" xmlns="" id="{BE33A96B-7EBE-4549-BA4C-938F96356FEE}"/>
                </a:ext>
              </a:extLst>
            </p:cNvPr>
            <p:cNvGrpSpPr/>
            <p:nvPr/>
          </p:nvGrpSpPr>
          <p:grpSpPr>
            <a:xfrm>
              <a:off x="2155118" y="5211448"/>
              <a:ext cx="915819" cy="655407"/>
              <a:chOff x="2771248" y="5810426"/>
              <a:chExt cx="915819" cy="655407"/>
            </a:xfrm>
          </p:grpSpPr>
          <p:sp>
            <p:nvSpPr>
              <p:cNvPr id="55" name="Freeform 159">
                <a:extLst>
                  <a:ext uri="{FF2B5EF4-FFF2-40B4-BE49-F238E27FC236}">
                    <a16:creationId xmlns:a16="http://schemas.microsoft.com/office/drawing/2014/main" xmlns="" id="{DA18C563-2443-497D-AAAF-63A59F403C30}"/>
                  </a:ext>
                </a:extLst>
              </p:cNvPr>
              <p:cNvSpPr/>
              <p:nvPr/>
            </p:nvSpPr>
            <p:spPr>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56" name="图片 55">
                <a:extLst>
                  <a:ext uri="{FF2B5EF4-FFF2-40B4-BE49-F238E27FC236}">
                    <a16:creationId xmlns:a16="http://schemas.microsoft.com/office/drawing/2014/main" xmlns=""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1248" y="6023033"/>
                <a:ext cx="540000" cy="442800"/>
              </a:xfrm>
              <a:prstGeom prst="rect">
                <a:avLst/>
              </a:prstGeom>
            </p:spPr>
          </p:pic>
        </p:grpSp>
        <p:sp>
          <p:nvSpPr>
            <p:cNvPr id="30" name="文本框 29">
              <a:extLst>
                <a:ext uri="{FF2B5EF4-FFF2-40B4-BE49-F238E27FC236}">
                  <a16:creationId xmlns:a16="http://schemas.microsoft.com/office/drawing/2014/main" xmlns="" id="{BDD4EFF4-4533-4FB5-97AB-07D3B0ED7CBB}"/>
                </a:ext>
              </a:extLst>
            </p:cNvPr>
            <p:cNvSpPr txBox="1"/>
            <p:nvPr/>
          </p:nvSpPr>
          <p:spPr>
            <a:xfrm>
              <a:off x="1922949" y="2419636"/>
              <a:ext cx="1180030" cy="388468"/>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Analyzer</a:t>
              </a:r>
              <a:endParaRPr lang="en-US" altLang="zh-CN" sz="1400" dirty="0">
                <a:solidFill>
                  <a:srgbClr val="1163AB"/>
                </a:solidFill>
                <a:latin typeface="Huawei Sans" panose="020C0503030203020204" pitchFamily="34" charset="0"/>
              </a:endParaRP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71165" y="3526621"/>
              <a:ext cx="540000" cy="4428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028446" y="3500370"/>
              <a:ext cx="540000" cy="442800"/>
            </a:xfrm>
            <a:prstGeom prst="rect">
              <a:avLst/>
            </a:prstGeom>
          </p:spPr>
        </p:pic>
        <p:sp>
          <p:nvSpPr>
            <p:cNvPr id="33" name="文本框 32">
              <a:extLst>
                <a:ext uri="{FF2B5EF4-FFF2-40B4-BE49-F238E27FC236}">
                  <a16:creationId xmlns:a16="http://schemas.microsoft.com/office/drawing/2014/main" xmlns="" id="{BDD4EFF4-4533-4FB5-97AB-07D3B0ED7CBB}"/>
                </a:ext>
              </a:extLst>
            </p:cNvPr>
            <p:cNvSpPr txBox="1"/>
            <p:nvPr/>
          </p:nvSpPr>
          <p:spPr>
            <a:xfrm>
              <a:off x="1943300" y="5871890"/>
              <a:ext cx="939202" cy="388468"/>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Device</a:t>
              </a:r>
              <a:endParaRPr lang="en-US" altLang="zh-CN" sz="1400" dirty="0">
                <a:solidFill>
                  <a:srgbClr val="1163AB"/>
                </a:solidFill>
                <a:latin typeface="Huawei Sans" panose="020C0503030203020204" pitchFamily="34" charset="0"/>
              </a:endParaRPr>
            </a:p>
          </p:txBody>
        </p:sp>
        <p:sp>
          <p:nvSpPr>
            <p:cNvPr id="34" name="Right Arrow 157"/>
            <p:cNvSpPr/>
            <p:nvPr/>
          </p:nvSpPr>
          <p:spPr>
            <a:xfrm rot="7509341">
              <a:off x="2757153" y="4407198"/>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a:xfrm rot="3064701">
              <a:off x="2817335" y="2558653"/>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ight Arrow 157"/>
            <p:cNvSpPr/>
            <p:nvPr/>
          </p:nvSpPr>
          <p:spPr>
            <a:xfrm rot="14282487">
              <a:off x="1476170" y="4504557"/>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ight Arrow 157"/>
            <p:cNvSpPr/>
            <p:nvPr/>
          </p:nvSpPr>
          <p:spPr>
            <a:xfrm rot="18418800">
              <a:off x="1315664" y="2684108"/>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53348B2-735E-4889-A139-375AEB133887}"/>
                </a:ext>
              </a:extLst>
            </p:cNvPr>
            <p:cNvSpPr/>
            <p:nvPr/>
          </p:nvSpPr>
          <p:spPr>
            <a:xfrm>
              <a:off x="1117600" y="5052954"/>
              <a:ext cx="2905760" cy="1297046"/>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9" name="矩形 38">
              <a:extLst>
                <a:ext uri="{FF2B5EF4-FFF2-40B4-BE49-F238E27FC236}">
                  <a16:creationId xmlns:a16="http://schemas.microsoft.com/office/drawing/2014/main" xmlns="" id="{453348B2-735E-4889-A139-375AEB133887}"/>
                </a:ext>
              </a:extLst>
            </p:cNvPr>
            <p:cNvSpPr/>
            <p:nvPr/>
          </p:nvSpPr>
          <p:spPr>
            <a:xfrm>
              <a:off x="1104935" y="3337396"/>
              <a:ext cx="2905760" cy="1620468"/>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0" name="文本框 39">
              <a:extLst>
                <a:ext uri="{FF2B5EF4-FFF2-40B4-BE49-F238E27FC236}">
                  <a16:creationId xmlns:a16="http://schemas.microsoft.com/office/drawing/2014/main" xmlns="" id="{BDD4EFF4-4533-4FB5-97AB-07D3B0ED7CBB}"/>
                </a:ext>
              </a:extLst>
            </p:cNvPr>
            <p:cNvSpPr txBox="1"/>
            <p:nvPr/>
          </p:nvSpPr>
          <p:spPr>
            <a:xfrm>
              <a:off x="2695117" y="3917907"/>
              <a:ext cx="1303178" cy="388468"/>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Controller</a:t>
              </a:r>
              <a:endParaRPr lang="en-US" altLang="zh-CN" sz="1400" dirty="0">
                <a:solidFill>
                  <a:srgbClr val="1163AB"/>
                </a:solidFill>
                <a:latin typeface="Huawei Sans" panose="020C0503030203020204" pitchFamily="34" charset="0"/>
              </a:endParaRPr>
            </a:p>
          </p:txBody>
        </p:sp>
        <p:sp>
          <p:nvSpPr>
            <p:cNvPr id="41" name="文本框 40">
              <a:extLst>
                <a:ext uri="{FF2B5EF4-FFF2-40B4-BE49-F238E27FC236}">
                  <a16:creationId xmlns:a16="http://schemas.microsoft.com/office/drawing/2014/main" xmlns="" id="{BDD4EFF4-4533-4FB5-97AB-07D3B0ED7CBB}"/>
                </a:ext>
              </a:extLst>
            </p:cNvPr>
            <p:cNvSpPr txBox="1"/>
            <p:nvPr/>
          </p:nvSpPr>
          <p:spPr>
            <a:xfrm>
              <a:off x="1088394" y="3921529"/>
              <a:ext cx="1210423" cy="388468"/>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Collector</a:t>
              </a:r>
              <a:endParaRPr lang="en-US" altLang="zh-CN" sz="1400" dirty="0">
                <a:solidFill>
                  <a:srgbClr val="1163AB"/>
                </a:solidFill>
                <a:latin typeface="Huawei Sans" panose="020C0503030203020204" pitchFamily="34" charset="0"/>
              </a:endParaRPr>
            </a:p>
          </p:txBody>
        </p:sp>
        <p:sp>
          <p:nvSpPr>
            <p:cNvPr id="42" name="矩形 41">
              <a:extLst>
                <a:ext uri="{FF2B5EF4-FFF2-40B4-BE49-F238E27FC236}">
                  <a16:creationId xmlns:a16="http://schemas.microsoft.com/office/drawing/2014/main" xmlns="" id="{453348B2-735E-4889-A139-375AEB133887}"/>
                </a:ext>
              </a:extLst>
            </p:cNvPr>
            <p:cNvSpPr/>
            <p:nvPr/>
          </p:nvSpPr>
          <p:spPr>
            <a:xfrm>
              <a:off x="1104935" y="1617408"/>
              <a:ext cx="2905760" cy="1620468"/>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sp>
        <p:nvSpPr>
          <p:cNvPr id="74" name="Freeform 9"/>
          <p:cNvSpPr>
            <a:spLocks/>
          </p:cNvSpPr>
          <p:nvPr/>
        </p:nvSpPr>
        <p:spPr bwMode="auto">
          <a:xfrm rot="14637775" flipV="1">
            <a:off x="3306193" y="4100146"/>
            <a:ext cx="3057721" cy="13148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a:xfrm>
            <a:off x="2217813" y="4040155"/>
            <a:ext cx="1981858" cy="578571"/>
          </a:xfrm>
          <a:prstGeom prst="roundRect">
            <a:avLst>
              <a:gd name="adj" fmla="val 15000"/>
            </a:avLst>
          </a:prstGeom>
          <a:solidFill>
            <a:srgbClr val="FCF6DF"/>
          </a:solidFill>
          <a:ln w="12700" cap="flat" cmpd="sng" algn="ctr">
            <a:solidFill>
              <a:srgbClr val="FFD28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latin typeface="Huawei Sans" panose="020C0503030203020204" pitchFamily="34" charset="0"/>
              </a:rPr>
              <a:t>Telemetry-based data push</a:t>
            </a:r>
          </a:p>
        </p:txBody>
      </p:sp>
    </p:spTree>
    <p:extLst>
      <p:ext uri="{BB962C8B-B14F-4D97-AF65-F5344CB8AC3E}">
        <p14:creationId xmlns:p14="http://schemas.microsoft.com/office/powerpoint/2010/main" val="378218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Effect transition="in" filter="fade">
                                      <p:cBhvr>
                                        <p:cTn id="9" dur="500"/>
                                        <p:tgtEl>
                                          <p:spTgt spid="74"/>
                                        </p:tgtEl>
                                      </p:cBhvr>
                                    </p:animEffect>
                                  </p:childTnLst>
                                </p:cTn>
                              </p:par>
                              <p:par>
                                <p:cTn id="10" presetID="35" presetClass="path" presetSubtype="0" accel="50000" decel="50000" fill="hold" grpId="1" nodeType="withEffect">
                                  <p:stCondLst>
                                    <p:cond delay="0"/>
                                  </p:stCondLst>
                                  <p:childTnLst>
                                    <p:animMotion origin="layout" path="M 0 1.11111E-6 L -0.35482 0.28542 " pathEditMode="relative" rAng="0" ptsTypes="AA">
                                      <p:cBhvr>
                                        <p:cTn id="11" dur="1000" spd="-100000" fill="hold"/>
                                        <p:tgtEl>
                                          <p:spTgt spid="74"/>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Telemetry Technical Features</a:t>
            </a:r>
            <a:endParaRPr lang="en-US" altLang="zh-CN" dirty="0"/>
          </a:p>
        </p:txBody>
      </p:sp>
      <p:grpSp>
        <p:nvGrpSpPr>
          <p:cNvPr id="14" name="组合 13"/>
          <p:cNvGrpSpPr/>
          <p:nvPr/>
        </p:nvGrpSpPr>
        <p:grpSpPr>
          <a:xfrm>
            <a:off x="3111811" y="2144430"/>
            <a:ext cx="7553078" cy="4197707"/>
            <a:chOff x="2578342" y="1617408"/>
            <a:chExt cx="8536658" cy="4744344"/>
          </a:xfrm>
        </p:grpSpPr>
        <p:sp>
          <p:nvSpPr>
            <p:cNvPr id="104" name="矩形 103">
              <a:extLst>
                <a:ext uri="{FF2B5EF4-FFF2-40B4-BE49-F238E27FC236}">
                  <a16:creationId xmlns:a16="http://schemas.microsoft.com/office/drawing/2014/main" xmlns="" id="{57170D5B-AA38-4E87-9FE0-009D7C62B5A3}"/>
                </a:ext>
              </a:extLst>
            </p:cNvPr>
            <p:cNvSpPr/>
            <p:nvPr/>
          </p:nvSpPr>
          <p:spPr>
            <a:xfrm>
              <a:off x="6463803" y="5063804"/>
              <a:ext cx="4651197" cy="1297948"/>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buFont typeface="Arial" panose="020B0604020202020204" pitchFamily="34" charset="0"/>
                <a:buChar char="•"/>
              </a:pPr>
              <a:r>
                <a:rPr lang="en-US" sz="1600" dirty="0">
                  <a:solidFill>
                    <a:schemeClr val="tx1"/>
                  </a:solidFill>
                  <a:latin typeface="Huawei Sans" panose="020C0503030203020204" pitchFamily="34" charset="0"/>
                </a:rPr>
                <a:t>Improves devices' data collection capabilities.</a:t>
              </a:r>
            </a:p>
            <a:p>
              <a:pPr marL="285750" indent="-285750" fontAlgn="ctr">
                <a:buFont typeface="Arial" panose="020B0604020202020204" pitchFamily="34" charset="0"/>
                <a:buChar char="•"/>
              </a:pPr>
              <a:r>
                <a:rPr lang="en-US" sz="1600" dirty="0">
                  <a:solidFill>
                    <a:schemeClr val="tx1"/>
                  </a:solidFill>
                  <a:latin typeface="Huawei Sans" panose="020C0503030203020204" pitchFamily="34" charset="0"/>
                </a:rPr>
                <a:t>Supports the subscription mechanism.</a:t>
              </a:r>
            </a:p>
            <a:p>
              <a:pPr marL="285750" indent="-285750" fontAlgn="ctr">
                <a:buFont typeface="Arial" panose="020B0604020202020204" pitchFamily="34" charset="0"/>
                <a:buChar char="•"/>
              </a:pPr>
              <a:r>
                <a:rPr lang="en-US" sz="1600" dirty="0">
                  <a:solidFill>
                    <a:schemeClr val="tx1"/>
                  </a:solidFill>
                  <a:latin typeface="Huawei Sans" panose="020C0503030203020204" pitchFamily="34" charset="0"/>
                </a:rPr>
                <a:t>Constructs standard data models.</a:t>
              </a:r>
            </a:p>
          </p:txBody>
        </p:sp>
        <p:grpSp>
          <p:nvGrpSpPr>
            <p:cNvPr id="12" name="组合 11"/>
            <p:cNvGrpSpPr/>
            <p:nvPr/>
          </p:nvGrpSpPr>
          <p:grpSpPr>
            <a:xfrm>
              <a:off x="2578342" y="1617408"/>
              <a:ext cx="2928378" cy="4732592"/>
              <a:chOff x="1094982" y="1617408"/>
              <a:chExt cx="2928378" cy="4732592"/>
            </a:xfrm>
          </p:grpSpPr>
          <p:pic>
            <p:nvPicPr>
              <p:cNvPr id="80" name="图片 79">
                <a:extLst>
                  <a:ext uri="{FF2B5EF4-FFF2-40B4-BE49-F238E27FC236}">
                    <a16:creationId xmlns:a16="http://schemas.microsoft.com/office/drawing/2014/main" xmlns=""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9152" y="1945591"/>
                <a:ext cx="540000" cy="442800"/>
              </a:xfrm>
              <a:prstGeom prst="rect">
                <a:avLst/>
              </a:prstGeom>
            </p:spPr>
          </p:pic>
          <p:grpSp>
            <p:nvGrpSpPr>
              <p:cNvPr id="81" name="组合 80">
                <a:extLst>
                  <a:ext uri="{FF2B5EF4-FFF2-40B4-BE49-F238E27FC236}">
                    <a16:creationId xmlns:a16="http://schemas.microsoft.com/office/drawing/2014/main" xmlns="" id="{BE33A96B-7EBE-4549-BA4C-938F96356FEE}"/>
                  </a:ext>
                </a:extLst>
              </p:cNvPr>
              <p:cNvGrpSpPr/>
              <p:nvPr/>
            </p:nvGrpSpPr>
            <p:grpSpPr>
              <a:xfrm>
                <a:off x="2155118" y="5211448"/>
                <a:ext cx="915819" cy="655407"/>
                <a:chOff x="2771248" y="5810426"/>
                <a:chExt cx="915819" cy="655407"/>
              </a:xfrm>
            </p:grpSpPr>
            <p:sp>
              <p:nvSpPr>
                <p:cNvPr id="88" name="Freeform 159">
                  <a:extLst>
                    <a:ext uri="{FF2B5EF4-FFF2-40B4-BE49-F238E27FC236}">
                      <a16:creationId xmlns:a16="http://schemas.microsoft.com/office/drawing/2014/main" xmlns="" id="{DA18C563-2443-497D-AAAF-63A59F403C30}"/>
                    </a:ext>
                  </a:extLst>
                </p:cNvPr>
                <p:cNvSpPr/>
                <p:nvPr/>
              </p:nvSpPr>
              <p:spPr>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89" name="图片 88">
                  <a:extLst>
                    <a:ext uri="{FF2B5EF4-FFF2-40B4-BE49-F238E27FC236}">
                      <a16:creationId xmlns:a16="http://schemas.microsoft.com/office/drawing/2014/main" xmlns=""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1248" y="6023033"/>
                  <a:ext cx="540000" cy="442800"/>
                </a:xfrm>
                <a:prstGeom prst="rect">
                  <a:avLst/>
                </a:prstGeom>
              </p:spPr>
            </p:pic>
          </p:grpSp>
          <p:sp>
            <p:nvSpPr>
              <p:cNvPr id="87" name="文本框 86">
                <a:extLst>
                  <a:ext uri="{FF2B5EF4-FFF2-40B4-BE49-F238E27FC236}">
                    <a16:creationId xmlns:a16="http://schemas.microsoft.com/office/drawing/2014/main" xmlns="" id="{BDD4EFF4-4533-4FB5-97AB-07D3B0ED7CBB}"/>
                  </a:ext>
                </a:extLst>
              </p:cNvPr>
              <p:cNvSpPr txBox="1"/>
              <p:nvPr/>
            </p:nvSpPr>
            <p:spPr>
              <a:xfrm>
                <a:off x="1907790" y="2416157"/>
                <a:ext cx="1084119" cy="347856"/>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Analyzer</a:t>
                </a:r>
                <a:endParaRPr lang="en-US" altLang="zh-CN" sz="1400" dirty="0">
                  <a:solidFill>
                    <a:srgbClr val="1163AB"/>
                  </a:solidFill>
                  <a:latin typeface="Huawei Sans" panose="020C0503030203020204" pitchFamily="34" charset="0"/>
                </a:endParaRPr>
              </a:p>
            </p:txBody>
          </p:sp>
          <p:pic>
            <p:nvPicPr>
              <p:cNvPr id="96" name="图片 9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71165" y="3530391"/>
                <a:ext cx="540000" cy="442800"/>
              </a:xfrm>
              <a:prstGeom prst="rect">
                <a:avLst/>
              </a:prstGeom>
            </p:spPr>
          </p:pic>
          <p:pic>
            <p:nvPicPr>
              <p:cNvPr id="97" name="图片 9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028446" y="3504141"/>
                <a:ext cx="540000" cy="442800"/>
              </a:xfrm>
              <a:prstGeom prst="rect">
                <a:avLst/>
              </a:prstGeom>
            </p:spPr>
          </p:pic>
          <p:sp>
            <p:nvSpPr>
              <p:cNvPr id="98" name="文本框 97">
                <a:extLst>
                  <a:ext uri="{FF2B5EF4-FFF2-40B4-BE49-F238E27FC236}">
                    <a16:creationId xmlns:a16="http://schemas.microsoft.com/office/drawing/2014/main" xmlns="" id="{BDD4EFF4-4533-4FB5-97AB-07D3B0ED7CBB}"/>
                  </a:ext>
                </a:extLst>
              </p:cNvPr>
              <p:cNvSpPr txBox="1"/>
              <p:nvPr/>
            </p:nvSpPr>
            <p:spPr>
              <a:xfrm>
                <a:off x="1997796" y="5892197"/>
                <a:ext cx="831889" cy="347856"/>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Device</a:t>
                </a:r>
                <a:endParaRPr lang="en-US" altLang="zh-CN" sz="1400" dirty="0">
                  <a:solidFill>
                    <a:srgbClr val="1163AB"/>
                  </a:solidFill>
                  <a:latin typeface="Huawei Sans" panose="020C0503030203020204" pitchFamily="34" charset="0"/>
                </a:endParaRPr>
              </a:p>
            </p:txBody>
          </p:sp>
          <p:sp>
            <p:nvSpPr>
              <p:cNvPr id="99" name="Right Arrow 157"/>
              <p:cNvSpPr/>
              <p:nvPr/>
            </p:nvSpPr>
            <p:spPr>
              <a:xfrm rot="7509341">
                <a:off x="2757153" y="4407198"/>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Right Arrow 157"/>
              <p:cNvSpPr/>
              <p:nvPr/>
            </p:nvSpPr>
            <p:spPr>
              <a:xfrm rot="3064701">
                <a:off x="2733260" y="2558653"/>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Right Arrow 157"/>
              <p:cNvSpPr/>
              <p:nvPr/>
            </p:nvSpPr>
            <p:spPr>
              <a:xfrm rot="14282487">
                <a:off x="1476170" y="4504557"/>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Right Arrow 157"/>
              <p:cNvSpPr/>
              <p:nvPr/>
            </p:nvSpPr>
            <p:spPr>
              <a:xfrm rot="18418800">
                <a:off x="1315664" y="2684108"/>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a16="http://schemas.microsoft.com/office/drawing/2014/main" xmlns="" id="{453348B2-735E-4889-A139-375AEB133887}"/>
                  </a:ext>
                </a:extLst>
              </p:cNvPr>
              <p:cNvSpPr/>
              <p:nvPr/>
            </p:nvSpPr>
            <p:spPr>
              <a:xfrm>
                <a:off x="1117600" y="5052954"/>
                <a:ext cx="2905760" cy="1297046"/>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6" name="矩形 105">
                <a:extLst>
                  <a:ext uri="{FF2B5EF4-FFF2-40B4-BE49-F238E27FC236}">
                    <a16:creationId xmlns:a16="http://schemas.microsoft.com/office/drawing/2014/main" xmlns="" id="{453348B2-735E-4889-A139-375AEB133887}"/>
                  </a:ext>
                </a:extLst>
              </p:cNvPr>
              <p:cNvSpPr/>
              <p:nvPr/>
            </p:nvSpPr>
            <p:spPr>
              <a:xfrm>
                <a:off x="1104935" y="3337396"/>
                <a:ext cx="2905760" cy="1620468"/>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7" name="文本框 106">
                <a:extLst>
                  <a:ext uri="{FF2B5EF4-FFF2-40B4-BE49-F238E27FC236}">
                    <a16:creationId xmlns:a16="http://schemas.microsoft.com/office/drawing/2014/main" xmlns="" id="{BDD4EFF4-4533-4FB5-97AB-07D3B0ED7CBB}"/>
                  </a:ext>
                </a:extLst>
              </p:cNvPr>
              <p:cNvSpPr txBox="1"/>
              <p:nvPr/>
            </p:nvSpPr>
            <p:spPr>
              <a:xfrm>
                <a:off x="2779312" y="3925006"/>
                <a:ext cx="1140375" cy="347855"/>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Controller</a:t>
                </a:r>
                <a:endParaRPr lang="en-US" altLang="zh-CN" sz="1400" dirty="0">
                  <a:solidFill>
                    <a:srgbClr val="1163AB"/>
                  </a:solidFill>
                  <a:latin typeface="Huawei Sans" panose="020C0503030203020204" pitchFamily="34" charset="0"/>
                </a:endParaRPr>
              </a:p>
            </p:txBody>
          </p:sp>
          <p:sp>
            <p:nvSpPr>
              <p:cNvPr id="108" name="文本框 107">
                <a:extLst>
                  <a:ext uri="{FF2B5EF4-FFF2-40B4-BE49-F238E27FC236}">
                    <a16:creationId xmlns:a16="http://schemas.microsoft.com/office/drawing/2014/main" xmlns="" id="{BDD4EFF4-4533-4FB5-97AB-07D3B0ED7CBB}"/>
                  </a:ext>
                </a:extLst>
              </p:cNvPr>
              <p:cNvSpPr txBox="1"/>
              <p:nvPr/>
            </p:nvSpPr>
            <p:spPr>
              <a:xfrm>
                <a:off x="1094982" y="3924713"/>
                <a:ext cx="1140375" cy="347855"/>
              </a:xfrm>
              <a:prstGeom prst="rect">
                <a:avLst/>
              </a:prstGeom>
              <a:noFill/>
            </p:spPr>
            <p:txBody>
              <a:bodyPr wrap="square" rtlCol="0" anchor="ctr">
                <a:spAutoFit/>
              </a:bodyPr>
              <a:lstStyle/>
              <a:p>
                <a:pPr algn="ctr" fontAlgn="ctr"/>
                <a:r>
                  <a:rPr lang="en-US" sz="1400" dirty="0">
                    <a:solidFill>
                      <a:srgbClr val="1163AB"/>
                    </a:solidFill>
                    <a:latin typeface="Huawei Sans" panose="020C0503030203020204" pitchFamily="34" charset="0"/>
                  </a:rPr>
                  <a:t>Collector</a:t>
                </a:r>
                <a:endParaRPr lang="en-US" altLang="zh-CN" sz="1400" dirty="0">
                  <a:solidFill>
                    <a:srgbClr val="1163AB"/>
                  </a:solidFill>
                  <a:latin typeface="Huawei Sans" panose="020C0503030203020204" pitchFamily="34" charset="0"/>
                </a:endParaRPr>
              </a:p>
            </p:txBody>
          </p:sp>
          <p:sp>
            <p:nvSpPr>
              <p:cNvPr id="109" name="矩形 108">
                <a:extLst>
                  <a:ext uri="{FF2B5EF4-FFF2-40B4-BE49-F238E27FC236}">
                    <a16:creationId xmlns:a16="http://schemas.microsoft.com/office/drawing/2014/main" xmlns="" id="{453348B2-735E-4889-A139-375AEB133887}"/>
                  </a:ext>
                </a:extLst>
              </p:cNvPr>
              <p:cNvSpPr/>
              <p:nvPr/>
            </p:nvSpPr>
            <p:spPr>
              <a:xfrm>
                <a:off x="1104935" y="1617408"/>
                <a:ext cx="2905760" cy="1620468"/>
              </a:xfrm>
              <a:prstGeom prst="rect">
                <a:avLst/>
              </a:prstGeom>
              <a:no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12" name="矩形 111">
              <a:extLst>
                <a:ext uri="{FF2B5EF4-FFF2-40B4-BE49-F238E27FC236}">
                  <a16:creationId xmlns:a16="http://schemas.microsoft.com/office/drawing/2014/main" xmlns="" id="{57170D5B-AA38-4E87-9FE0-009D7C62B5A3}"/>
                </a:ext>
              </a:extLst>
            </p:cNvPr>
            <p:cNvSpPr/>
            <p:nvPr/>
          </p:nvSpPr>
          <p:spPr>
            <a:xfrm>
              <a:off x="6463803" y="3410878"/>
              <a:ext cx="4651197" cy="1297948"/>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600" dirty="0">
                <a:solidFill>
                  <a:schemeClr val="tx1"/>
                </a:solidFill>
                <a:latin typeface="Huawei Sans" panose="020C0503030203020204" pitchFamily="34" charset="0"/>
              </a:endParaRPr>
            </a:p>
            <a:p>
              <a:pPr fontAlgn="ctr"/>
              <a:r>
                <a:rPr lang="en-US" sz="1600" dirty="0">
                  <a:solidFill>
                    <a:schemeClr val="tx1"/>
                  </a:solidFill>
                  <a:latin typeface="Huawei Sans" panose="020C0503030203020204" pitchFamily="34" charset="0"/>
                </a:rPr>
                <a:t>The traditional NMS is decoupled into a collector and a controller. In addition, communication protocols and management applications are decoupled.</a:t>
              </a:r>
            </a:p>
            <a:p>
              <a:pPr fontAlgn="ctr"/>
              <a:endParaRPr lang="en-US" altLang="zh-CN" sz="1600" dirty="0">
                <a:solidFill>
                  <a:schemeClr val="tx1"/>
                </a:solidFill>
                <a:latin typeface="Huawei Sans" panose="020C0503030203020204" pitchFamily="34" charset="0"/>
              </a:endParaRPr>
            </a:p>
          </p:txBody>
        </p:sp>
        <p:sp>
          <p:nvSpPr>
            <p:cNvPr id="113" name="矩形 112">
              <a:extLst>
                <a:ext uri="{FF2B5EF4-FFF2-40B4-BE49-F238E27FC236}">
                  <a16:creationId xmlns:a16="http://schemas.microsoft.com/office/drawing/2014/main" xmlns="" id="{57170D5B-AA38-4E87-9FE0-009D7C62B5A3}"/>
                </a:ext>
              </a:extLst>
            </p:cNvPr>
            <p:cNvSpPr/>
            <p:nvPr/>
          </p:nvSpPr>
          <p:spPr>
            <a:xfrm>
              <a:off x="6463803" y="1757952"/>
              <a:ext cx="4651197" cy="1297948"/>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600" dirty="0">
                  <a:solidFill>
                    <a:schemeClr val="tx1"/>
                  </a:solidFill>
                  <a:latin typeface="Huawei Sans" panose="020C0503030203020204" pitchFamily="34" charset="0"/>
                </a:rPr>
                <a:t>Open APIs are available to third-party data analysis and processing companies, providing stronger data storage and processing capabilities.</a:t>
              </a:r>
              <a:endParaRPr lang="en-US" altLang="zh-CN" sz="1600" dirty="0">
                <a:solidFill>
                  <a:schemeClr val="tx1"/>
                </a:solidFill>
                <a:latin typeface="Huawei Sans" panose="020C0503030203020204" pitchFamily="34" charset="0"/>
              </a:endParaRPr>
            </a:p>
          </p:txBody>
        </p:sp>
      </p:grpSp>
      <p:sp>
        <p:nvSpPr>
          <p:cNvPr id="117"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100000"/>
            </a:pPr>
            <a:r>
              <a:rPr lang="en-US" sz="1800" dirty="0">
                <a:latin typeface="Huawei Sans" panose="020C0503030203020204" pitchFamily="34" charset="0"/>
              </a:rPr>
              <a:t>Telemetry works in push mode. YANG models define the telemetry data structure, and data sampling can be performed at an interval of </a:t>
            </a:r>
            <a:r>
              <a:rPr lang="en-US" altLang="zh-CN" sz="1800" dirty="0">
                <a:latin typeface="Huawei Sans" panose="020C0503030203020204" pitchFamily="34" charset="0"/>
              </a:rPr>
              <a:t>sub-seconds.</a:t>
            </a:r>
          </a:p>
        </p:txBody>
      </p:sp>
      <p:sp>
        <p:nvSpPr>
          <p:cNvPr id="29" name="Right Arrow 157"/>
          <p:cNvSpPr/>
          <p:nvPr/>
        </p:nvSpPr>
        <p:spPr>
          <a:xfrm rot="10800000">
            <a:off x="5794240" y="275262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Right Arrow 157"/>
          <p:cNvSpPr/>
          <p:nvPr/>
        </p:nvSpPr>
        <p:spPr>
          <a:xfrm rot="10800000">
            <a:off x="5794241" y="418683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ight Arrow 157"/>
          <p:cNvSpPr/>
          <p:nvPr/>
        </p:nvSpPr>
        <p:spPr>
          <a:xfrm rot="10800000">
            <a:off x="5794241" y="549388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46632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0A8DD5-5DDD-4E3C-88D2-E38E86F98F6C}"/>
              </a:ext>
            </a:extLst>
          </p:cNvPr>
          <p:cNvSpPr>
            <a:spLocks noGrp="1"/>
          </p:cNvSpPr>
          <p:nvPr>
            <p:ph type="title"/>
          </p:nvPr>
        </p:nvSpPr>
        <p:spPr/>
        <p:txBody>
          <a:bodyPr/>
          <a:lstStyle/>
          <a:p>
            <a:r>
              <a:rPr lang="en-US"/>
              <a:t>Telemetry Advantages</a:t>
            </a:r>
            <a:endParaRPr lang="en-US" altLang="zh-CN" dirty="0"/>
          </a:p>
        </p:txBody>
      </p:sp>
      <p:grpSp>
        <p:nvGrpSpPr>
          <p:cNvPr id="16" name="组合 15"/>
          <p:cNvGrpSpPr/>
          <p:nvPr/>
        </p:nvGrpSpPr>
        <p:grpSpPr>
          <a:xfrm>
            <a:off x="1541290" y="2587990"/>
            <a:ext cx="9874702" cy="3793302"/>
            <a:chOff x="596590" y="2159410"/>
            <a:chExt cx="10481811" cy="4026516"/>
          </a:xfrm>
        </p:grpSpPr>
        <p:grpSp>
          <p:nvGrpSpPr>
            <p:cNvPr id="28" name="组合 10"/>
            <p:cNvGrpSpPr/>
            <p:nvPr/>
          </p:nvGrpSpPr>
          <p:grpSpPr>
            <a:xfrm>
              <a:off x="790792" y="2172699"/>
              <a:ext cx="3886242" cy="3890837"/>
              <a:chOff x="2614613" y="1727199"/>
              <a:chExt cx="3475691" cy="3479801"/>
            </a:xfrm>
          </p:grpSpPr>
          <p:sp>
            <p:nvSpPr>
              <p:cNvPr id="30" name="Freeform 6"/>
              <p:cNvSpPr>
                <a:spLocks noEditPoints="1"/>
              </p:cNvSpPr>
              <p:nvPr/>
            </p:nvSpPr>
            <p:spPr bwMode="auto">
              <a:xfrm>
                <a:off x="2614613" y="1727199"/>
                <a:ext cx="3475691" cy="3479801"/>
              </a:xfrm>
              <a:custGeom>
                <a:avLst/>
                <a:gdLst/>
                <a:ahLst/>
                <a:cxnLst>
                  <a:cxn ang="0">
                    <a:pos x="418" y="0"/>
                  </a:cxn>
                  <a:cxn ang="0">
                    <a:pos x="836" y="418"/>
                  </a:cxn>
                  <a:cxn ang="0">
                    <a:pos x="418" y="837"/>
                  </a:cxn>
                  <a:cxn ang="0">
                    <a:pos x="418" y="769"/>
                  </a:cxn>
                  <a:cxn ang="0">
                    <a:pos x="769" y="418"/>
                  </a:cxn>
                  <a:cxn ang="0">
                    <a:pos x="418" y="68"/>
                  </a:cxn>
                  <a:cxn ang="0">
                    <a:pos x="418" y="0"/>
                  </a:cxn>
                  <a:cxn ang="0">
                    <a:pos x="418" y="837"/>
                  </a:cxn>
                  <a:cxn ang="0">
                    <a:pos x="0" y="418"/>
                  </a:cxn>
                  <a:cxn ang="0">
                    <a:pos x="418" y="0"/>
                  </a:cxn>
                  <a:cxn ang="0">
                    <a:pos x="418" y="68"/>
                  </a:cxn>
                  <a:cxn ang="0">
                    <a:pos x="67" y="418"/>
                  </a:cxn>
                  <a:cxn ang="0">
                    <a:pos x="418" y="769"/>
                  </a:cxn>
                  <a:cxn ang="0">
                    <a:pos x="418" y="837"/>
                  </a:cxn>
                </a:cxnLst>
                <a:rect l="0" t="0" r="r" b="b"/>
                <a:pathLst>
                  <a:path w="836" h="837">
                    <a:moveTo>
                      <a:pt x="418" y="0"/>
                    </a:moveTo>
                    <a:cubicBezTo>
                      <a:pt x="648" y="0"/>
                      <a:pt x="836" y="188"/>
                      <a:pt x="836" y="418"/>
                    </a:cubicBezTo>
                    <a:cubicBezTo>
                      <a:pt x="836" y="649"/>
                      <a:pt x="648" y="837"/>
                      <a:pt x="418" y="837"/>
                    </a:cubicBezTo>
                    <a:cubicBezTo>
                      <a:pt x="418" y="769"/>
                      <a:pt x="418" y="769"/>
                      <a:pt x="418" y="769"/>
                    </a:cubicBezTo>
                    <a:cubicBezTo>
                      <a:pt x="611" y="769"/>
                      <a:pt x="769" y="612"/>
                      <a:pt x="769" y="418"/>
                    </a:cubicBezTo>
                    <a:cubicBezTo>
                      <a:pt x="769" y="225"/>
                      <a:pt x="611" y="68"/>
                      <a:pt x="418" y="68"/>
                    </a:cubicBezTo>
                    <a:lnTo>
                      <a:pt x="418" y="0"/>
                    </a:lnTo>
                    <a:close/>
                    <a:moveTo>
                      <a:pt x="418" y="837"/>
                    </a:moveTo>
                    <a:cubicBezTo>
                      <a:pt x="188" y="837"/>
                      <a:pt x="0" y="649"/>
                      <a:pt x="0" y="418"/>
                    </a:cubicBezTo>
                    <a:cubicBezTo>
                      <a:pt x="0" y="188"/>
                      <a:pt x="188" y="0"/>
                      <a:pt x="418" y="0"/>
                    </a:cubicBezTo>
                    <a:cubicBezTo>
                      <a:pt x="418" y="68"/>
                      <a:pt x="418" y="68"/>
                      <a:pt x="418" y="68"/>
                    </a:cubicBezTo>
                    <a:cubicBezTo>
                      <a:pt x="225" y="68"/>
                      <a:pt x="67" y="225"/>
                      <a:pt x="67" y="418"/>
                    </a:cubicBezTo>
                    <a:cubicBezTo>
                      <a:pt x="67" y="612"/>
                      <a:pt x="225" y="769"/>
                      <a:pt x="418" y="769"/>
                    </a:cubicBezTo>
                    <a:lnTo>
                      <a:pt x="418" y="837"/>
                    </a:lnTo>
                    <a:close/>
                  </a:path>
                </a:pathLst>
              </a:custGeom>
              <a:solidFill>
                <a:srgbClr val="99DFF9"/>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ctr">
                  <a:spcBef>
                    <a:spcPct val="0"/>
                  </a:spcBef>
                  <a:spcAft>
                    <a:spcPct val="0"/>
                  </a:spcAft>
                  <a:defRPr/>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7"/>
              <p:cNvSpPr>
                <a:spLocks noEditPoints="1"/>
              </p:cNvSpPr>
              <p:nvPr/>
            </p:nvSpPr>
            <p:spPr bwMode="auto">
              <a:xfrm>
                <a:off x="3147543" y="2264239"/>
                <a:ext cx="2407091" cy="2407091"/>
              </a:xfrm>
              <a:custGeom>
                <a:avLst/>
                <a:gdLst/>
                <a:ahLst/>
                <a:cxnLst>
                  <a:cxn ang="0">
                    <a:pos x="290" y="0"/>
                  </a:cxn>
                  <a:cxn ang="0">
                    <a:pos x="579" y="289"/>
                  </a:cxn>
                  <a:cxn ang="0">
                    <a:pos x="290" y="579"/>
                  </a:cxn>
                  <a:cxn ang="0">
                    <a:pos x="290" y="508"/>
                  </a:cxn>
                  <a:cxn ang="0">
                    <a:pos x="509" y="289"/>
                  </a:cxn>
                  <a:cxn ang="0">
                    <a:pos x="290" y="71"/>
                  </a:cxn>
                  <a:cxn ang="0">
                    <a:pos x="290" y="0"/>
                  </a:cxn>
                  <a:cxn ang="0">
                    <a:pos x="290" y="579"/>
                  </a:cxn>
                  <a:cxn ang="0">
                    <a:pos x="0" y="289"/>
                  </a:cxn>
                  <a:cxn ang="0">
                    <a:pos x="290" y="0"/>
                  </a:cxn>
                  <a:cxn ang="0">
                    <a:pos x="290" y="71"/>
                  </a:cxn>
                  <a:cxn ang="0">
                    <a:pos x="71" y="289"/>
                  </a:cxn>
                  <a:cxn ang="0">
                    <a:pos x="290" y="508"/>
                  </a:cxn>
                  <a:cxn ang="0">
                    <a:pos x="290" y="579"/>
                  </a:cxn>
                </a:cxnLst>
                <a:rect l="0" t="0" r="r" b="b"/>
                <a:pathLst>
                  <a:path w="579" h="579">
                    <a:moveTo>
                      <a:pt x="290" y="0"/>
                    </a:moveTo>
                    <a:cubicBezTo>
                      <a:pt x="450" y="0"/>
                      <a:pt x="579" y="130"/>
                      <a:pt x="579" y="289"/>
                    </a:cubicBezTo>
                    <a:cubicBezTo>
                      <a:pt x="579" y="449"/>
                      <a:pt x="450" y="579"/>
                      <a:pt x="290" y="579"/>
                    </a:cubicBezTo>
                    <a:cubicBezTo>
                      <a:pt x="290" y="508"/>
                      <a:pt x="290" y="508"/>
                      <a:pt x="290" y="508"/>
                    </a:cubicBezTo>
                    <a:cubicBezTo>
                      <a:pt x="411" y="508"/>
                      <a:pt x="509" y="410"/>
                      <a:pt x="509" y="289"/>
                    </a:cubicBezTo>
                    <a:cubicBezTo>
                      <a:pt x="509" y="169"/>
                      <a:pt x="411" y="71"/>
                      <a:pt x="290" y="71"/>
                    </a:cubicBezTo>
                    <a:lnTo>
                      <a:pt x="290" y="0"/>
                    </a:lnTo>
                    <a:close/>
                    <a:moveTo>
                      <a:pt x="290" y="579"/>
                    </a:moveTo>
                    <a:cubicBezTo>
                      <a:pt x="130" y="579"/>
                      <a:pt x="0" y="449"/>
                      <a:pt x="0" y="289"/>
                    </a:cubicBezTo>
                    <a:cubicBezTo>
                      <a:pt x="0" y="130"/>
                      <a:pt x="130" y="0"/>
                      <a:pt x="290" y="0"/>
                    </a:cubicBezTo>
                    <a:cubicBezTo>
                      <a:pt x="290" y="71"/>
                      <a:pt x="290" y="71"/>
                      <a:pt x="290" y="71"/>
                    </a:cubicBezTo>
                    <a:cubicBezTo>
                      <a:pt x="170" y="71"/>
                      <a:pt x="71" y="169"/>
                      <a:pt x="71" y="289"/>
                    </a:cubicBezTo>
                    <a:cubicBezTo>
                      <a:pt x="71" y="410"/>
                      <a:pt x="170" y="508"/>
                      <a:pt x="290" y="508"/>
                    </a:cubicBezTo>
                    <a:lnTo>
                      <a:pt x="290" y="579"/>
                    </a:lnTo>
                    <a:close/>
                  </a:path>
                </a:pathLst>
              </a:custGeom>
              <a:solidFill>
                <a:srgbClr val="99DFF9"/>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ctr">
                  <a:spcBef>
                    <a:spcPct val="0"/>
                  </a:spcBef>
                  <a:spcAft>
                    <a:spcPct val="0"/>
                  </a:spcAft>
                  <a:defRPr/>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
              <p:cNvSpPr>
                <a:spLocks noEditPoints="1"/>
              </p:cNvSpPr>
              <p:nvPr/>
            </p:nvSpPr>
            <p:spPr bwMode="auto">
              <a:xfrm>
                <a:off x="3744863" y="2858819"/>
                <a:ext cx="1215191" cy="1213820"/>
              </a:xfrm>
              <a:custGeom>
                <a:avLst/>
                <a:gdLst/>
                <a:ahLst/>
                <a:cxnLst>
                  <a:cxn ang="0">
                    <a:pos x="146" y="0"/>
                  </a:cxn>
                  <a:cxn ang="0">
                    <a:pos x="292" y="146"/>
                  </a:cxn>
                  <a:cxn ang="0">
                    <a:pos x="146" y="292"/>
                  </a:cxn>
                  <a:cxn ang="0">
                    <a:pos x="146" y="221"/>
                  </a:cxn>
                  <a:cxn ang="0">
                    <a:pos x="221" y="146"/>
                  </a:cxn>
                  <a:cxn ang="0">
                    <a:pos x="146" y="72"/>
                  </a:cxn>
                  <a:cxn ang="0">
                    <a:pos x="146" y="0"/>
                  </a:cxn>
                  <a:cxn ang="0">
                    <a:pos x="146" y="292"/>
                  </a:cxn>
                  <a:cxn ang="0">
                    <a:pos x="0" y="146"/>
                  </a:cxn>
                  <a:cxn ang="0">
                    <a:pos x="146" y="0"/>
                  </a:cxn>
                  <a:cxn ang="0">
                    <a:pos x="146" y="72"/>
                  </a:cxn>
                  <a:cxn ang="0">
                    <a:pos x="72" y="146"/>
                  </a:cxn>
                  <a:cxn ang="0">
                    <a:pos x="146" y="221"/>
                  </a:cxn>
                  <a:cxn ang="0">
                    <a:pos x="146" y="292"/>
                  </a:cxn>
                </a:cxnLst>
                <a:rect l="0" t="0" r="r" b="b"/>
                <a:pathLst>
                  <a:path w="292" h="292">
                    <a:moveTo>
                      <a:pt x="146" y="0"/>
                    </a:moveTo>
                    <a:cubicBezTo>
                      <a:pt x="227" y="0"/>
                      <a:pt x="292" y="66"/>
                      <a:pt x="292" y="146"/>
                    </a:cubicBezTo>
                    <a:cubicBezTo>
                      <a:pt x="292" y="227"/>
                      <a:pt x="227" y="292"/>
                      <a:pt x="146" y="292"/>
                    </a:cubicBezTo>
                    <a:cubicBezTo>
                      <a:pt x="146" y="221"/>
                      <a:pt x="146" y="221"/>
                      <a:pt x="146" y="221"/>
                    </a:cubicBezTo>
                    <a:cubicBezTo>
                      <a:pt x="187" y="221"/>
                      <a:pt x="221" y="187"/>
                      <a:pt x="221" y="146"/>
                    </a:cubicBezTo>
                    <a:cubicBezTo>
                      <a:pt x="221" y="105"/>
                      <a:pt x="187" y="72"/>
                      <a:pt x="146" y="72"/>
                    </a:cubicBezTo>
                    <a:lnTo>
                      <a:pt x="146" y="0"/>
                    </a:lnTo>
                    <a:close/>
                    <a:moveTo>
                      <a:pt x="146" y="292"/>
                    </a:moveTo>
                    <a:cubicBezTo>
                      <a:pt x="66" y="292"/>
                      <a:pt x="0" y="227"/>
                      <a:pt x="0" y="146"/>
                    </a:cubicBezTo>
                    <a:cubicBezTo>
                      <a:pt x="0" y="66"/>
                      <a:pt x="66" y="0"/>
                      <a:pt x="146" y="0"/>
                    </a:cubicBezTo>
                    <a:cubicBezTo>
                      <a:pt x="146" y="72"/>
                      <a:pt x="146" y="72"/>
                      <a:pt x="146" y="72"/>
                    </a:cubicBezTo>
                    <a:cubicBezTo>
                      <a:pt x="105" y="72"/>
                      <a:pt x="72" y="105"/>
                      <a:pt x="72" y="146"/>
                    </a:cubicBezTo>
                    <a:cubicBezTo>
                      <a:pt x="72" y="187"/>
                      <a:pt x="105" y="221"/>
                      <a:pt x="146" y="221"/>
                    </a:cubicBezTo>
                    <a:lnTo>
                      <a:pt x="146" y="292"/>
                    </a:lnTo>
                    <a:close/>
                  </a:path>
                </a:pathLst>
              </a:custGeom>
              <a:solidFill>
                <a:srgbClr val="99DFF9"/>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ctr">
                  <a:spcBef>
                    <a:spcPct val="0"/>
                  </a:spcBef>
                  <a:spcAft>
                    <a:spcPct val="0"/>
                  </a:spcAft>
                  <a:defRPr/>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
              <p:cNvSpPr>
                <a:spLocks/>
              </p:cNvSpPr>
              <p:nvPr/>
            </p:nvSpPr>
            <p:spPr bwMode="auto">
              <a:xfrm>
                <a:off x="2614613" y="1727199"/>
                <a:ext cx="1733051" cy="3479801"/>
              </a:xfrm>
              <a:custGeom>
                <a:avLst/>
                <a:gdLst/>
                <a:ahLst/>
                <a:cxnLst>
                  <a:cxn ang="0">
                    <a:pos x="417" y="837"/>
                  </a:cxn>
                  <a:cxn ang="0">
                    <a:pos x="0" y="418"/>
                  </a:cxn>
                  <a:cxn ang="0">
                    <a:pos x="417" y="0"/>
                  </a:cxn>
                  <a:cxn ang="0">
                    <a:pos x="417" y="837"/>
                  </a:cxn>
                </a:cxnLst>
                <a:rect l="0" t="0" r="r" b="b"/>
                <a:pathLst>
                  <a:path w="417" h="837">
                    <a:moveTo>
                      <a:pt x="417" y="837"/>
                    </a:moveTo>
                    <a:cubicBezTo>
                      <a:pt x="187" y="836"/>
                      <a:pt x="0" y="648"/>
                      <a:pt x="0" y="418"/>
                    </a:cubicBezTo>
                    <a:cubicBezTo>
                      <a:pt x="0" y="188"/>
                      <a:pt x="187" y="0"/>
                      <a:pt x="417" y="0"/>
                    </a:cubicBezTo>
                    <a:lnTo>
                      <a:pt x="417" y="837"/>
                    </a:lnTo>
                    <a:close/>
                  </a:path>
                </a:pathLst>
              </a:custGeom>
              <a:solidFill>
                <a:srgbClr val="00B0F0"/>
              </a:solidFill>
              <a:ln w="9525">
                <a:noFill/>
                <a:round/>
                <a:headEnd/>
                <a:tailEnd/>
              </a:ln>
            </p:spPr>
            <p:txBody>
              <a:bodyPr vert="horz" wrap="square" lIns="91404" tIns="45702" rIns="91404" bIns="45702" numCol="1" anchor="t" anchorCtr="0" compatLnSpc="1">
                <a:prstTxWarp prst="textNoShape">
                  <a:avLst/>
                </a:prstTxWarp>
              </a:bodyPr>
              <a:lstStyle/>
              <a:p>
                <a:pPr defTabSz="914034" fontAlgn="ctr">
                  <a:spcBef>
                    <a:spcPct val="0"/>
                  </a:spcBef>
                  <a:spcAft>
                    <a:spcPct val="0"/>
                  </a:spcAft>
                  <a:defRPr/>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Text Box 11"/>
            <p:cNvSpPr txBox="1">
              <a:spLocks noChangeArrowheads="1"/>
            </p:cNvSpPr>
            <p:nvPr/>
          </p:nvSpPr>
          <p:spPr bwMode="auto">
            <a:xfrm>
              <a:off x="596590" y="3824868"/>
              <a:ext cx="2075824" cy="490049"/>
            </a:xfrm>
            <a:prstGeom prst="rect">
              <a:avLst/>
            </a:prstGeom>
            <a:noFill/>
            <a:ln w="9525">
              <a:noFill/>
              <a:miter lim="800000"/>
              <a:headEnd/>
              <a:tailEnd/>
            </a:ln>
          </p:spPr>
          <p:txBody>
            <a:bodyPr wrap="square">
              <a:spAutoFit/>
            </a:bodyPr>
            <a:lstStyle/>
            <a:p>
              <a:pPr algn="r" defTabSz="914034" fontAlgn="ctr">
                <a:spcBef>
                  <a:spcPct val="50000"/>
                </a:spcBef>
                <a:spcAft>
                  <a:spcPct val="0"/>
                </a:spcAft>
              </a:pPr>
              <a:r>
                <a:rPr lang="en-US" sz="2400" b="1" dirty="0">
                  <a:solidFill>
                    <a:srgbClr val="FFFFFF"/>
                  </a:solidFill>
                  <a:latin typeface="Huawei Sans" panose="020C0503030203020204" pitchFamily="34" charset="0"/>
                </a:rPr>
                <a:t>Telemetry</a:t>
              </a:r>
              <a:endParaRPr lang="en-US" altLang="zh-CN" sz="2400" b="1"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0" name="Text Box 11"/>
            <p:cNvSpPr txBox="1">
              <a:spLocks noChangeArrowheads="1"/>
            </p:cNvSpPr>
            <p:nvPr/>
          </p:nvSpPr>
          <p:spPr bwMode="auto">
            <a:xfrm>
              <a:off x="2867370" y="3614295"/>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latin typeface="Huawei Sans" panose="020C0503030203020204" pitchFamily="34" charset="0"/>
                </a:rPr>
                <a:t>A</a:t>
              </a:r>
            </a:p>
          </p:txBody>
        </p:sp>
        <p:sp>
          <p:nvSpPr>
            <p:cNvPr id="41" name="Text Box 11"/>
            <p:cNvSpPr txBox="1">
              <a:spLocks noChangeArrowheads="1"/>
            </p:cNvSpPr>
            <p:nvPr/>
          </p:nvSpPr>
          <p:spPr bwMode="auto">
            <a:xfrm>
              <a:off x="3702338" y="3835817"/>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latin typeface="Huawei Sans" panose="020C0503030203020204" pitchFamily="34" charset="0"/>
                </a:rPr>
                <a:t>B</a:t>
              </a:r>
            </a:p>
          </p:txBody>
        </p:sp>
        <p:sp>
          <p:nvSpPr>
            <p:cNvPr id="42" name="Text Box 11"/>
            <p:cNvSpPr txBox="1">
              <a:spLocks noChangeArrowheads="1"/>
            </p:cNvSpPr>
            <p:nvPr/>
          </p:nvSpPr>
          <p:spPr bwMode="auto">
            <a:xfrm>
              <a:off x="4315783" y="4134020"/>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latin typeface="Huawei Sans" panose="020C0503030203020204" pitchFamily="34" charset="0"/>
                </a:rPr>
                <a:t>C</a:t>
              </a:r>
            </a:p>
          </p:txBody>
        </p:sp>
        <p:sp>
          <p:nvSpPr>
            <p:cNvPr id="43" name="Text Box 11"/>
            <p:cNvSpPr txBox="1">
              <a:spLocks noChangeArrowheads="1"/>
            </p:cNvSpPr>
            <p:nvPr/>
          </p:nvSpPr>
          <p:spPr bwMode="auto">
            <a:xfrm>
              <a:off x="5311577" y="2159410"/>
              <a:ext cx="3416120" cy="359369"/>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solidFill>
                    <a:schemeClr val="accent2"/>
                  </a:solidFill>
                  <a:latin typeface="Huawei Sans" panose="020C0503030203020204" pitchFamily="34" charset="0"/>
                </a:rPr>
                <a:t>Refined monitoring</a:t>
              </a:r>
              <a:endParaRPr lang="en-US" altLang="zh-CN"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Text Box 11"/>
            <p:cNvSpPr txBox="1">
              <a:spLocks noChangeArrowheads="1"/>
            </p:cNvSpPr>
            <p:nvPr/>
          </p:nvSpPr>
          <p:spPr bwMode="auto">
            <a:xfrm>
              <a:off x="5311577" y="2443936"/>
              <a:ext cx="5444614" cy="55538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The collected data is of high precision and various types, which can fully reflect the network status.</a:t>
              </a:r>
              <a:endParaRPr lang="en-US" altLang="zh-CN" sz="1400" dirty="0">
                <a:solidFill>
                  <a:srgbClr val="000000">
                    <a:lumMod val="75000"/>
                    <a:lumOff val="25000"/>
                  </a:srgb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5" name="直接连接符 44"/>
            <p:cNvCxnSpPr/>
            <p:nvPr/>
          </p:nvCxnSpPr>
          <p:spPr bwMode="auto">
            <a:xfrm flipV="1">
              <a:off x="3234989" y="2499303"/>
              <a:ext cx="2044819" cy="1209851"/>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3992487" y="3911033"/>
              <a:ext cx="1287033" cy="0"/>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 Box 11"/>
            <p:cNvSpPr txBox="1">
              <a:spLocks noChangeArrowheads="1"/>
            </p:cNvSpPr>
            <p:nvPr/>
          </p:nvSpPr>
          <p:spPr bwMode="auto">
            <a:xfrm>
              <a:off x="5311577" y="3565517"/>
              <a:ext cx="3416120" cy="359369"/>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solidFill>
                    <a:schemeClr val="accent2"/>
                  </a:solidFill>
                  <a:latin typeface="Huawei Sans" panose="020C0503030203020204" pitchFamily="34" charset="0"/>
                </a:rPr>
                <a:t>Fast fault locating</a:t>
              </a:r>
              <a:endParaRPr lang="en-US" altLang="zh-CN"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Text Box 11"/>
            <p:cNvSpPr txBox="1">
              <a:spLocks noChangeArrowheads="1"/>
            </p:cNvSpPr>
            <p:nvPr/>
          </p:nvSpPr>
          <p:spPr bwMode="auto">
            <a:xfrm>
              <a:off x="5311577" y="3840138"/>
              <a:ext cx="5766824" cy="55538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Users want faults to be quickly located in seconds or even sub-seconds on a complex network.</a:t>
              </a:r>
            </a:p>
          </p:txBody>
        </p:sp>
        <p:cxnSp>
          <p:nvCxnSpPr>
            <p:cNvPr id="49" name="直接连接符 48"/>
            <p:cNvCxnSpPr>
              <a:stCxn id="42" idx="2"/>
            </p:cNvCxnSpPr>
            <p:nvPr/>
          </p:nvCxnSpPr>
          <p:spPr bwMode="auto">
            <a:xfrm>
              <a:off x="4516632" y="4493389"/>
              <a:ext cx="714323" cy="980204"/>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 Box 11"/>
            <p:cNvSpPr txBox="1">
              <a:spLocks noChangeArrowheads="1"/>
            </p:cNvSpPr>
            <p:nvPr/>
          </p:nvSpPr>
          <p:spPr bwMode="auto">
            <a:xfrm>
              <a:off x="5311577" y="5079539"/>
              <a:ext cx="3189132" cy="35936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solidFill>
                    <a:schemeClr val="accent2"/>
                  </a:solidFill>
                  <a:latin typeface="Huawei Sans" panose="020C0503030203020204" pitchFamily="34" charset="0"/>
                </a:rPr>
                <a:t>Proactive data reporting</a:t>
              </a:r>
              <a:endParaRPr lang="en-US" altLang="zh-CN" sz="1600" b="1" dirty="0">
                <a:solidFill>
                  <a:schemeClr val="accent2"/>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2" name="Text Box 11"/>
            <p:cNvSpPr txBox="1">
              <a:spLocks noChangeArrowheads="1"/>
            </p:cNvSpPr>
            <p:nvPr/>
          </p:nvSpPr>
          <p:spPr bwMode="auto">
            <a:xfrm>
              <a:off x="5311577" y="5401849"/>
              <a:ext cx="5515289" cy="784077"/>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For telemetry, subscription needs to be performed only once. Then devices can continuously report data, reducing the pressure on devices to process query requests.</a:t>
              </a:r>
              <a:endParaRPr lang="en-US" altLang="zh-CN" sz="1400" dirty="0">
                <a:solidFill>
                  <a:srgbClr val="000000">
                    <a:lumMod val="75000"/>
                    <a:lumOff val="25000"/>
                  </a:srgb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76" name="文本占位符 3"/>
          <p:cNvSpPr txBox="1">
            <a:spLocks/>
          </p:cNvSpPr>
          <p:nvPr/>
        </p:nvSpPr>
        <p:spPr>
          <a:xfrm>
            <a:off x="468317" y="1245063"/>
            <a:ext cx="11276183" cy="127958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Telemetry obtains abundant monitoring data in push mode in a timely manner. The data helps quickly locate network faults. In addition, telemetry provides a uniform data stream format, which simplifies data collection and analysis to solve problems in traditional network O&amp;M.</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18979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0A8DD5-5DDD-4E3C-88D2-E38E86F98F6C}"/>
              </a:ext>
            </a:extLst>
          </p:cNvPr>
          <p:cNvSpPr>
            <a:spLocks noGrp="1"/>
          </p:cNvSpPr>
          <p:nvPr>
            <p:ph type="title"/>
          </p:nvPr>
        </p:nvSpPr>
        <p:spPr/>
        <p:txBody>
          <a:bodyPr/>
          <a:lstStyle/>
          <a:p>
            <a:r>
              <a:rPr lang="en-US"/>
              <a:t>Telemetry Network Model</a:t>
            </a:r>
            <a:endParaRPr lang="en-US" altLang="zh-CN" dirty="0"/>
          </a:p>
        </p:txBody>
      </p:sp>
      <p:sp>
        <p:nvSpPr>
          <p:cNvPr id="12" name="Rectangle 219">
            <a:extLst>
              <a:ext uri="{FF2B5EF4-FFF2-40B4-BE49-F238E27FC236}">
                <a16:creationId xmlns:a16="http://schemas.microsoft.com/office/drawing/2014/main" xmlns="" id="{1E0BE0A6-B973-49CD-A2FB-F7474F5FA231}"/>
              </a:ext>
            </a:extLst>
          </p:cNvPr>
          <p:cNvSpPr txBox="1">
            <a:spLocks noChangeArrowheads="1"/>
          </p:cNvSpPr>
          <p:nvPr/>
        </p:nvSpPr>
        <p:spPr bwMode="auto">
          <a:xfrm>
            <a:off x="6071632" y="1276036"/>
            <a:ext cx="5677456" cy="20754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The telemetry network model is defined in two ways:</a:t>
            </a:r>
            <a:endParaRPr lang="en-US" altLang="zh-CN" sz="1600" dirty="0">
              <a:latin typeface="Huawei Sans" panose="020C0503030203020204" pitchFamily="34" charset="0"/>
            </a:endParaRPr>
          </a:p>
          <a:p>
            <a:pPr marL="625475" lvl="1" indent="-336550" fontAlgn="ctr"/>
            <a:r>
              <a:rPr lang="en-US" sz="1600" dirty="0">
                <a:latin typeface="Huawei Sans" panose="020C0503030203020204" pitchFamily="34" charset="0"/>
              </a:rPr>
              <a:t>In a broad sense, telemetry is a self-closed-loop system consisting of network devices, a collector, an analyzer, and a controller.</a:t>
            </a:r>
            <a:endParaRPr lang="en-US" altLang="zh-CN" sz="1600" dirty="0">
              <a:latin typeface="Huawei Sans" panose="020C0503030203020204" pitchFamily="34" charset="0"/>
            </a:endParaRPr>
          </a:p>
          <a:p>
            <a:pPr marL="625475" lvl="1" indent="-336550" fontAlgn="ctr"/>
            <a:r>
              <a:rPr lang="en-US" sz="1600" dirty="0">
                <a:latin typeface="Huawei Sans" panose="020C0503030203020204" pitchFamily="34" charset="0"/>
              </a:rPr>
              <a:t>In a narrow sense, telemetry is the function of sending sampled device data to a collector.</a:t>
            </a:r>
            <a:endParaRPr lang="en-US" altLang="zh-CN" sz="1600" dirty="0">
              <a:latin typeface="Huawei Sans" panose="020C0503030203020204" pitchFamily="34" charset="0"/>
            </a:endParaRPr>
          </a:p>
          <a:p>
            <a:pPr marL="403039" lvl="1" indent="0" fontAlgn="ctr">
              <a:buNone/>
            </a:pPr>
            <a:endParaRPr lang="en-US" altLang="zh-CN" sz="1600" dirty="0">
              <a:latin typeface="Huawei Sans" panose="020C0503030203020204" pitchFamily="34" charset="0"/>
            </a:endParaRPr>
          </a:p>
          <a:p>
            <a:pPr lvl="1" fontAlgn="ctr"/>
            <a:endParaRPr lang="en-US" altLang="zh-CN" sz="1600" dirty="0">
              <a:latin typeface="Huawei Sans" panose="020C0503030203020204" pitchFamily="34" charset="0"/>
            </a:endParaRPr>
          </a:p>
        </p:txBody>
      </p:sp>
      <p:sp>
        <p:nvSpPr>
          <p:cNvPr id="3" name="矩形 2"/>
          <p:cNvSpPr/>
          <p:nvPr/>
        </p:nvSpPr>
        <p:spPr>
          <a:xfrm>
            <a:off x="543021" y="1372376"/>
            <a:ext cx="5120023" cy="425949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8" name="矩形 7"/>
          <p:cNvSpPr/>
          <p:nvPr/>
        </p:nvSpPr>
        <p:spPr>
          <a:xfrm>
            <a:off x="2373070" y="1937235"/>
            <a:ext cx="1138550" cy="463459"/>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Analyzer</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3987283" y="2887996"/>
            <a:ext cx="1138550" cy="463459"/>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Controller</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894830" y="2887995"/>
            <a:ext cx="1138550" cy="463459"/>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Collector</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a:stCxn id="14" idx="0"/>
            <a:endCxn id="8" idx="1"/>
          </p:cNvCxnSpPr>
          <p:nvPr/>
        </p:nvCxnSpPr>
        <p:spPr>
          <a:xfrm flipV="1">
            <a:off x="1464105" y="2168965"/>
            <a:ext cx="908965" cy="71903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8" idx="3"/>
            <a:endCxn id="9" idx="0"/>
          </p:cNvCxnSpPr>
          <p:nvPr/>
        </p:nvCxnSpPr>
        <p:spPr>
          <a:xfrm>
            <a:off x="3511620" y="2168965"/>
            <a:ext cx="1044938" cy="71903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2063967" y="3351454"/>
            <a:ext cx="2508684" cy="113606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395207" y="4488228"/>
            <a:ext cx="1138550" cy="46345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Device 1</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3511620" y="4469220"/>
            <a:ext cx="1138550" cy="46345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Device 2</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stCxn id="9" idx="2"/>
            <a:endCxn id="22" idx="0"/>
          </p:cNvCxnSpPr>
          <p:nvPr/>
        </p:nvCxnSpPr>
        <p:spPr>
          <a:xfrm flipH="1">
            <a:off x="4080895" y="3351455"/>
            <a:ext cx="475663" cy="111776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9" idx="0"/>
            <a:endCxn id="14" idx="2"/>
          </p:cNvCxnSpPr>
          <p:nvPr/>
        </p:nvCxnSpPr>
        <p:spPr>
          <a:xfrm flipH="1" flipV="1">
            <a:off x="1464105" y="3351454"/>
            <a:ext cx="500377" cy="113677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flipV="1">
            <a:off x="1616506" y="3355992"/>
            <a:ext cx="2271292" cy="111322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73574" y="4300838"/>
            <a:ext cx="1984864" cy="117139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3" name="文本框 32"/>
          <p:cNvSpPr txBox="1"/>
          <p:nvPr/>
        </p:nvSpPr>
        <p:spPr>
          <a:xfrm>
            <a:off x="3887798" y="1474507"/>
            <a:ext cx="1859970" cy="523220"/>
          </a:xfrm>
          <a:prstGeom prst="rect">
            <a:avLst/>
          </a:prstGeom>
          <a:noFill/>
        </p:spPr>
        <p:txBody>
          <a:bodyPr wrap="square" rtlCol="0">
            <a:spAutoFit/>
          </a:bodyPr>
          <a:lstStyle/>
          <a:p>
            <a:pPr algn="ctr" fontAlgn="ctr"/>
            <a:r>
              <a:rPr lang="en-US" sz="1400" dirty="0">
                <a:latin typeface="Huawei Sans" panose="020C0503030203020204" pitchFamily="34" charset="0"/>
              </a:rPr>
              <a:t>Telemetry in a broad sense</a:t>
            </a:r>
            <a:endParaRPr lang="en-US" altLang="zh-CN" sz="1400" dirty="0">
              <a:latin typeface="Huawei Sans" panose="020C0503030203020204" pitchFamily="34" charset="0"/>
            </a:endParaRPr>
          </a:p>
        </p:txBody>
      </p:sp>
      <p:sp>
        <p:nvSpPr>
          <p:cNvPr id="34" name="文本框 33"/>
          <p:cNvSpPr txBox="1"/>
          <p:nvPr/>
        </p:nvSpPr>
        <p:spPr>
          <a:xfrm>
            <a:off x="1002774" y="4970030"/>
            <a:ext cx="1859970" cy="523220"/>
          </a:xfrm>
          <a:prstGeom prst="rect">
            <a:avLst/>
          </a:prstGeom>
          <a:noFill/>
        </p:spPr>
        <p:txBody>
          <a:bodyPr wrap="square" rtlCol="0">
            <a:spAutoFit/>
          </a:bodyPr>
          <a:lstStyle/>
          <a:p>
            <a:pPr algn="ctr" fontAlgn="ctr"/>
            <a:r>
              <a:rPr lang="en-US" sz="1400" dirty="0">
                <a:latin typeface="Huawei Sans" panose="020C0503030203020204" pitchFamily="34" charset="0"/>
              </a:rPr>
              <a:t>Telemetry in a narrow sense</a:t>
            </a:r>
            <a:endParaRPr lang="en-US" altLang="zh-CN" sz="1400" dirty="0">
              <a:latin typeface="Huawei Sans" panose="020C0503030203020204" pitchFamily="34" charset="0"/>
            </a:endParaRPr>
          </a:p>
        </p:txBody>
      </p:sp>
      <p:sp>
        <p:nvSpPr>
          <p:cNvPr id="20" name="矩形 19"/>
          <p:cNvSpPr/>
          <p:nvPr/>
        </p:nvSpPr>
        <p:spPr>
          <a:xfrm>
            <a:off x="6510600" y="3787037"/>
            <a:ext cx="5096467" cy="24766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6760321" y="3858872"/>
            <a:ext cx="4988767" cy="2332946"/>
          </a:xfrm>
          <a:prstGeom prst="rect">
            <a:avLst/>
          </a:prstGeom>
          <a:noFill/>
        </p:spPr>
        <p:txBody>
          <a:bodyPr wrap="square" rtlCol="0">
            <a:spAutoFit/>
          </a:bodyPr>
          <a:lstStyle/>
          <a:p>
            <a:pPr fontAlgn="ctr">
              <a:lnSpc>
                <a:spcPct val="130000"/>
              </a:lnSpc>
            </a:pPr>
            <a:r>
              <a:rPr lang="en-US" sz="1600" dirty="0">
                <a:latin typeface="Huawei Sans" panose="020C0503030203020204" pitchFamily="34" charset="0"/>
              </a:rPr>
              <a:t>Using telemetry, a collector can collect a large amount of device data and send the data to an analyzer for comprehensive analysis. The analyzer sends the results to a controller, which then adjusts device configurations accordingly, enabling the analyzer to determine whether the device status after adjustment meets expectations in real time. </a:t>
            </a:r>
          </a:p>
        </p:txBody>
      </p:sp>
      <p:sp>
        <p:nvSpPr>
          <p:cNvPr id="6" name="文本框 5"/>
          <p:cNvSpPr txBox="1"/>
          <p:nvPr/>
        </p:nvSpPr>
        <p:spPr>
          <a:xfrm>
            <a:off x="201550" y="3724333"/>
            <a:ext cx="1741989" cy="307777"/>
          </a:xfrm>
          <a:prstGeom prst="rect">
            <a:avLst/>
          </a:prstGeom>
          <a:noFill/>
        </p:spPr>
        <p:txBody>
          <a:bodyPr wrap="square" rtlCol="0">
            <a:spAutoFit/>
          </a:bodyPr>
          <a:lstStyle/>
          <a:p>
            <a:pPr algn="ctr" fontAlgn="ctr"/>
            <a:r>
              <a:rPr lang="en-US" sz="1400" dirty="0">
                <a:solidFill>
                  <a:srgbClr val="EC7061"/>
                </a:solidFill>
                <a:latin typeface="Huawei Sans" panose="020C0503030203020204" pitchFamily="34" charset="0"/>
              </a:rPr>
              <a:t>Collection</a:t>
            </a:r>
          </a:p>
        </p:txBody>
      </p:sp>
      <p:sp>
        <p:nvSpPr>
          <p:cNvPr id="24" name="文本框 23"/>
          <p:cNvSpPr txBox="1"/>
          <p:nvPr/>
        </p:nvSpPr>
        <p:spPr>
          <a:xfrm>
            <a:off x="421647" y="2197705"/>
            <a:ext cx="1542835" cy="523220"/>
          </a:xfrm>
          <a:prstGeom prst="rect">
            <a:avLst/>
          </a:prstGeom>
          <a:noFill/>
        </p:spPr>
        <p:txBody>
          <a:bodyPr wrap="square" rtlCol="0">
            <a:spAutoFit/>
          </a:bodyPr>
          <a:lstStyle/>
          <a:p>
            <a:pPr algn="ctr" fontAlgn="ctr"/>
            <a:r>
              <a:rPr lang="en-US" sz="1400" dirty="0">
                <a:solidFill>
                  <a:srgbClr val="EC7061"/>
                </a:solidFill>
                <a:latin typeface="Huawei Sans" panose="020C0503030203020204" pitchFamily="34" charset="0"/>
              </a:rPr>
              <a:t>Data sending and analysis</a:t>
            </a:r>
            <a:endParaRPr lang="en-US" altLang="zh-CN" sz="1400" dirty="0">
              <a:solidFill>
                <a:srgbClr val="EC7061"/>
              </a:solidFill>
              <a:latin typeface="Huawei Sans" panose="020C0503030203020204" pitchFamily="34" charset="0"/>
            </a:endParaRPr>
          </a:p>
        </p:txBody>
      </p:sp>
      <p:sp>
        <p:nvSpPr>
          <p:cNvPr id="25" name="文本框 24"/>
          <p:cNvSpPr txBox="1"/>
          <p:nvPr/>
        </p:nvSpPr>
        <p:spPr>
          <a:xfrm>
            <a:off x="3938265" y="2305427"/>
            <a:ext cx="1741989" cy="307777"/>
          </a:xfrm>
          <a:prstGeom prst="rect">
            <a:avLst/>
          </a:prstGeom>
          <a:noFill/>
        </p:spPr>
        <p:txBody>
          <a:bodyPr wrap="square" rtlCol="0">
            <a:spAutoFit/>
          </a:bodyPr>
          <a:lstStyle/>
          <a:p>
            <a:pPr algn="ctr" fontAlgn="ctr"/>
            <a:r>
              <a:rPr lang="en-US" sz="1400" dirty="0">
                <a:solidFill>
                  <a:srgbClr val="00B0F0"/>
                </a:solidFill>
                <a:latin typeface="Huawei Sans" panose="020C0503030203020204" pitchFamily="34" charset="0"/>
              </a:rPr>
              <a:t>Response</a:t>
            </a:r>
          </a:p>
        </p:txBody>
      </p:sp>
      <p:sp>
        <p:nvSpPr>
          <p:cNvPr id="27" name="文本框 26"/>
          <p:cNvSpPr txBox="1"/>
          <p:nvPr/>
        </p:nvSpPr>
        <p:spPr>
          <a:xfrm>
            <a:off x="4113209" y="3616611"/>
            <a:ext cx="1741989" cy="523220"/>
          </a:xfrm>
          <a:prstGeom prst="rect">
            <a:avLst/>
          </a:prstGeom>
          <a:noFill/>
        </p:spPr>
        <p:txBody>
          <a:bodyPr wrap="square" rtlCol="0">
            <a:spAutoFit/>
          </a:bodyPr>
          <a:lstStyle/>
          <a:p>
            <a:pPr algn="ctr" fontAlgn="ctr"/>
            <a:r>
              <a:rPr lang="en-US" sz="1400" dirty="0">
                <a:solidFill>
                  <a:srgbClr val="00B0F0"/>
                </a:solidFill>
                <a:latin typeface="Huawei Sans" panose="020C0503030203020204" pitchFamily="34" charset="0"/>
              </a:rPr>
              <a:t>Configuration adjustment</a:t>
            </a:r>
            <a:endParaRPr lang="en-US" altLang="zh-CN" sz="1400" dirty="0">
              <a:solidFill>
                <a:srgbClr val="00B0F0"/>
              </a:solidFill>
              <a:latin typeface="Huawei Sans" panose="020C0503030203020204" pitchFamily="34" charset="0"/>
            </a:endParaRPr>
          </a:p>
        </p:txBody>
      </p:sp>
    </p:spTree>
    <p:extLst>
      <p:ext uri="{BB962C8B-B14F-4D97-AF65-F5344CB8AC3E}">
        <p14:creationId xmlns:p14="http://schemas.microsoft.com/office/powerpoint/2010/main" val="2073894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Telemetry Application Scenario: WAN</a:t>
            </a:r>
            <a:endParaRPr lang="en-US" altLang="zh-CN" dirty="0">
              <a:sym typeface="Huawei Sans" panose="020C0503030203020204" pitchFamily="34" charset="0"/>
            </a:endParaRPr>
          </a:p>
        </p:txBody>
      </p:sp>
      <p:grpSp>
        <p:nvGrpSpPr>
          <p:cNvPr id="4" name="组合 3"/>
          <p:cNvGrpSpPr/>
          <p:nvPr/>
        </p:nvGrpSpPr>
        <p:grpSpPr>
          <a:xfrm>
            <a:off x="7987438" y="3225276"/>
            <a:ext cx="3602182" cy="3000562"/>
            <a:chOff x="7962132" y="3384432"/>
            <a:chExt cx="3602182" cy="3000562"/>
          </a:xfrm>
        </p:grpSpPr>
        <p:sp>
          <p:nvSpPr>
            <p:cNvPr id="5" name="椭圆 4"/>
            <p:cNvSpPr/>
            <p:nvPr/>
          </p:nvSpPr>
          <p:spPr>
            <a:xfrm>
              <a:off x="9607803" y="3384432"/>
              <a:ext cx="1624367" cy="621531"/>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CDN settings</a:t>
              </a:r>
              <a:endParaRPr lang="en-US" altLang="zh-CN" sz="1200" dirty="0">
                <a:solidFill>
                  <a:schemeClr val="tx1"/>
                </a:solidFill>
                <a:latin typeface="Huawei Sans" panose="020C0503030203020204" pitchFamily="34" charset="0"/>
              </a:endParaRPr>
            </a:p>
          </p:txBody>
        </p:sp>
        <p:sp>
          <p:nvSpPr>
            <p:cNvPr id="58" name="矩形 57"/>
            <p:cNvSpPr/>
            <p:nvPr/>
          </p:nvSpPr>
          <p:spPr bwMode="auto">
            <a:xfrm>
              <a:off x="7962132" y="5664994"/>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pic>
          <p:nvPicPr>
            <p:cNvPr id="59" name="图片 58"/>
            <p:cNvPicPr>
              <a:picLocks noChangeAspect="1"/>
            </p:cNvPicPr>
            <p:nvPr/>
          </p:nvPicPr>
          <p:blipFill>
            <a:blip r:embed="rId3"/>
            <a:stretch>
              <a:fillRect/>
            </a:stretch>
          </p:blipFill>
          <p:spPr>
            <a:xfrm>
              <a:off x="10381193" y="5795286"/>
              <a:ext cx="1007308" cy="540000"/>
            </a:xfrm>
            <a:prstGeom prst="rect">
              <a:avLst/>
            </a:prstGeom>
          </p:spPr>
        </p:pic>
        <p:sp>
          <p:nvSpPr>
            <p:cNvPr id="60" name="矩形 59"/>
            <p:cNvSpPr/>
            <p:nvPr/>
          </p:nvSpPr>
          <p:spPr bwMode="auto">
            <a:xfrm>
              <a:off x="7962132" y="4941168"/>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sp>
          <p:nvSpPr>
            <p:cNvPr id="61" name="椭圆 60"/>
            <p:cNvSpPr/>
            <p:nvPr/>
          </p:nvSpPr>
          <p:spPr>
            <a:xfrm>
              <a:off x="8118818" y="4124434"/>
              <a:ext cx="1624367" cy="621531"/>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Cost adjustment</a:t>
              </a:r>
              <a:endParaRPr lang="en-US" altLang="zh-CN" sz="1200" dirty="0">
                <a:solidFill>
                  <a:schemeClr val="tx1"/>
                </a:solidFill>
                <a:latin typeface="Huawei Sans" panose="020C0503030203020204" pitchFamily="34" charset="0"/>
              </a:endParaRPr>
            </a:p>
          </p:txBody>
        </p:sp>
        <p:cxnSp>
          <p:nvCxnSpPr>
            <p:cNvPr id="62" name="直接连接符 61"/>
            <p:cNvCxnSpPr/>
            <p:nvPr/>
          </p:nvCxnSpPr>
          <p:spPr>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上箭头 62"/>
            <p:cNvSpPr/>
            <p:nvPr/>
          </p:nvSpPr>
          <p:spPr>
            <a:xfrm>
              <a:off x="9594656" y="4708953"/>
              <a:ext cx="360000" cy="360000"/>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200" b="1" dirty="0">
                <a:latin typeface="Huawei Sans" panose="020C0503030203020204" pitchFamily="34" charset="0"/>
              </a:endParaRPr>
            </a:p>
          </p:txBody>
        </p:sp>
        <p:sp>
          <p:nvSpPr>
            <p:cNvPr id="76" name="六边形 75"/>
            <p:cNvSpPr/>
            <p:nvPr/>
          </p:nvSpPr>
          <p:spPr>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7" name="六边形 76"/>
            <p:cNvSpPr/>
            <p:nvPr/>
          </p:nvSpPr>
          <p:spPr>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8" name="六边形 77"/>
            <p:cNvSpPr/>
            <p:nvPr/>
          </p:nvSpPr>
          <p:spPr>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9" name="六边形 78"/>
            <p:cNvSpPr/>
            <p:nvPr/>
          </p:nvSpPr>
          <p:spPr>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80" name="六边形 79"/>
            <p:cNvSpPr/>
            <p:nvPr/>
          </p:nvSpPr>
          <p:spPr>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81" name="六边形 80"/>
            <p:cNvSpPr/>
            <p:nvPr/>
          </p:nvSpPr>
          <p:spPr>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64" name="椭圆 63"/>
            <p:cNvSpPr/>
            <p:nvPr/>
          </p:nvSpPr>
          <p:spPr>
            <a:xfrm>
              <a:off x="8191345" y="3557954"/>
              <a:ext cx="1624367" cy="621531"/>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Routing policy</a:t>
              </a:r>
              <a:endParaRPr lang="en-US" altLang="zh-CN" sz="1200" dirty="0">
                <a:solidFill>
                  <a:schemeClr val="tx1"/>
                </a:solidFill>
                <a:latin typeface="Huawei Sans" panose="020C0503030203020204" pitchFamily="34" charset="0"/>
              </a:endParaRPr>
            </a:p>
          </p:txBody>
        </p:sp>
        <p:sp>
          <p:nvSpPr>
            <p:cNvPr id="65" name="椭圆 64"/>
            <p:cNvSpPr/>
            <p:nvPr/>
          </p:nvSpPr>
          <p:spPr>
            <a:xfrm>
              <a:off x="9336758" y="3825964"/>
              <a:ext cx="1624367" cy="621531"/>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Node addition or deletion</a:t>
              </a:r>
              <a:endParaRPr lang="en-US" altLang="zh-CN" sz="1200" dirty="0">
                <a:solidFill>
                  <a:schemeClr val="tx1"/>
                </a:solidFill>
                <a:latin typeface="Huawei Sans" panose="020C0503030203020204" pitchFamily="34" charset="0"/>
              </a:endParaRPr>
            </a:p>
          </p:txBody>
        </p:sp>
        <p:sp>
          <p:nvSpPr>
            <p:cNvPr id="66" name="椭圆 65"/>
            <p:cNvSpPr/>
            <p:nvPr/>
          </p:nvSpPr>
          <p:spPr>
            <a:xfrm>
              <a:off x="9815712" y="4296335"/>
              <a:ext cx="1624367" cy="621531"/>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Link capacity expansion</a:t>
              </a:r>
              <a:endParaRPr lang="en-US" altLang="zh-CN" sz="1200" dirty="0">
                <a:solidFill>
                  <a:schemeClr val="tx1"/>
                </a:solidFill>
                <a:latin typeface="Huawei Sans" panose="020C0503030203020204" pitchFamily="34" charset="0"/>
              </a:endParaRPr>
            </a:p>
          </p:txBody>
        </p:sp>
      </p:grpSp>
      <p:grpSp>
        <p:nvGrpSpPr>
          <p:cNvPr id="7" name="组合 6"/>
          <p:cNvGrpSpPr/>
          <p:nvPr/>
        </p:nvGrpSpPr>
        <p:grpSpPr>
          <a:xfrm>
            <a:off x="253435" y="1863523"/>
            <a:ext cx="7775610" cy="4540475"/>
            <a:chOff x="206977" y="1217861"/>
            <a:chExt cx="8890794" cy="5191674"/>
          </a:xfrm>
        </p:grpSpPr>
        <p:sp>
          <p:nvSpPr>
            <p:cNvPr id="129" name="Freeform 200"/>
            <p:cNvSpPr/>
            <p:nvPr/>
          </p:nvSpPr>
          <p:spPr>
            <a:xfrm>
              <a:off x="4745496" y="5165175"/>
              <a:ext cx="1776003" cy="890517"/>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200"/>
            <p:cNvSpPr/>
            <p:nvPr/>
          </p:nvSpPr>
          <p:spPr>
            <a:xfrm>
              <a:off x="7583752" y="2517627"/>
              <a:ext cx="1379273" cy="684449"/>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200"/>
            <p:cNvSpPr/>
            <p:nvPr/>
          </p:nvSpPr>
          <p:spPr>
            <a:xfrm>
              <a:off x="1016490" y="5109701"/>
              <a:ext cx="1844935" cy="92508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p:cNvSpPr/>
            <p:nvPr/>
          </p:nvSpPr>
          <p:spPr>
            <a:xfrm>
              <a:off x="2182966" y="1243068"/>
              <a:ext cx="3807868" cy="931131"/>
            </a:xfrm>
            <a:prstGeom prst="ellipse">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Picture 332" descr="图片256"/>
            <p:cNvPicPr>
              <a:picLocks noChangeAspect="1" noChangeArrowheads="1"/>
            </p:cNvPicPr>
            <p:nvPr/>
          </p:nvPicPr>
          <p:blipFill>
            <a:blip r:embed="rId4" cstate="print"/>
            <a:srcRect/>
            <a:stretch>
              <a:fillRect/>
            </a:stretch>
          </p:blipFill>
          <p:spPr bwMode="auto">
            <a:xfrm>
              <a:off x="4429715" y="2642335"/>
              <a:ext cx="368764" cy="319306"/>
            </a:xfrm>
            <a:prstGeom prst="rect">
              <a:avLst/>
            </a:prstGeom>
            <a:noFill/>
            <a:ln w="9525">
              <a:noFill/>
              <a:miter lim="800000"/>
              <a:headEnd/>
              <a:tailEnd/>
            </a:ln>
          </p:spPr>
        </p:pic>
        <p:cxnSp>
          <p:nvCxnSpPr>
            <p:cNvPr id="11" name="直接连接符 10"/>
            <p:cNvCxnSpPr>
              <a:endCxn id="95" idx="2"/>
            </p:cNvCxnSpPr>
            <p:nvPr/>
          </p:nvCxnSpPr>
          <p:spPr bwMode="auto">
            <a:xfrm flipH="1" flipV="1">
              <a:off x="2759058" y="2164692"/>
              <a:ext cx="741329" cy="461500"/>
            </a:xfrm>
            <a:prstGeom prst="line">
              <a:avLst/>
            </a:prstGeom>
            <a:noFill/>
            <a:ln w="19050" algn="ctr">
              <a:solidFill>
                <a:schemeClr val="tx1"/>
              </a:solidFill>
              <a:round/>
              <a:headEnd/>
              <a:tailEnd/>
            </a:ln>
          </p:spPr>
        </p:cxnSp>
        <p:cxnSp>
          <p:nvCxnSpPr>
            <p:cNvPr id="12" name="直接连接符 11"/>
            <p:cNvCxnSpPr>
              <a:stCxn id="96" idx="2"/>
            </p:cNvCxnSpPr>
            <p:nvPr/>
          </p:nvCxnSpPr>
          <p:spPr bwMode="auto">
            <a:xfrm flipH="1">
              <a:off x="3500387" y="2200394"/>
              <a:ext cx="570418" cy="420383"/>
            </a:xfrm>
            <a:prstGeom prst="line">
              <a:avLst/>
            </a:prstGeom>
            <a:noFill/>
            <a:ln w="19050" algn="ctr">
              <a:solidFill>
                <a:schemeClr val="tx1"/>
              </a:solidFill>
              <a:round/>
              <a:headEnd/>
              <a:tailEnd/>
            </a:ln>
          </p:spPr>
        </p:cxnSp>
        <p:cxnSp>
          <p:nvCxnSpPr>
            <p:cNvPr id="13" name="直接连接符 12"/>
            <p:cNvCxnSpPr>
              <a:endCxn id="6" idx="4"/>
            </p:cNvCxnSpPr>
            <p:nvPr/>
          </p:nvCxnSpPr>
          <p:spPr bwMode="auto">
            <a:xfrm flipH="1" flipV="1">
              <a:off x="4086900" y="2174199"/>
              <a:ext cx="527197" cy="454651"/>
            </a:xfrm>
            <a:prstGeom prst="line">
              <a:avLst/>
            </a:prstGeom>
            <a:noFill/>
            <a:ln w="19050" algn="ctr">
              <a:solidFill>
                <a:schemeClr val="tx1"/>
              </a:solidFill>
              <a:round/>
              <a:headEnd/>
              <a:tailEnd/>
            </a:ln>
          </p:spPr>
        </p:cxnSp>
        <p:cxnSp>
          <p:nvCxnSpPr>
            <p:cNvPr id="14" name="直接连接符 13"/>
            <p:cNvCxnSpPr>
              <a:stCxn id="97" idx="2"/>
              <a:endCxn id="10" idx="0"/>
            </p:cNvCxnSpPr>
            <p:nvPr/>
          </p:nvCxnSpPr>
          <p:spPr bwMode="auto">
            <a:xfrm flipH="1">
              <a:off x="4614097" y="2136196"/>
              <a:ext cx="730226" cy="506139"/>
            </a:xfrm>
            <a:prstGeom prst="line">
              <a:avLst/>
            </a:prstGeom>
            <a:noFill/>
            <a:ln w="19050" algn="ctr">
              <a:solidFill>
                <a:schemeClr val="tx1"/>
              </a:solidFill>
              <a:round/>
              <a:headEnd/>
              <a:tailEnd/>
            </a:ln>
          </p:spPr>
        </p:cxnSp>
        <p:sp>
          <p:nvSpPr>
            <p:cNvPr id="15" name="TextBox 13"/>
            <p:cNvSpPr txBox="1"/>
            <p:nvPr/>
          </p:nvSpPr>
          <p:spPr>
            <a:xfrm>
              <a:off x="2525967" y="1497208"/>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1</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6" name="TextBox 14"/>
            <p:cNvSpPr txBox="1"/>
            <p:nvPr/>
          </p:nvSpPr>
          <p:spPr>
            <a:xfrm>
              <a:off x="3832021" y="1532910"/>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2</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7" name="TextBox 15"/>
            <p:cNvSpPr txBox="1"/>
            <p:nvPr/>
          </p:nvSpPr>
          <p:spPr>
            <a:xfrm>
              <a:off x="5099359" y="1481767"/>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3</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8" name="TextBox 17"/>
            <p:cNvSpPr txBox="1"/>
            <p:nvPr/>
          </p:nvSpPr>
          <p:spPr>
            <a:xfrm>
              <a:off x="3556089" y="1217861"/>
              <a:ext cx="1061621" cy="387110"/>
            </a:xfrm>
            <a:prstGeom prst="rect">
              <a:avLst/>
            </a:prstGeom>
            <a:noFill/>
          </p:spPr>
          <p:txBody>
            <a:bodyPr wrap="none" rtlCol="0">
              <a:spAutoFit/>
            </a:bodyPr>
            <a:lstStyle/>
            <a:p>
              <a:pPr algn="ctr" fontAlgn="ctr"/>
              <a:r>
                <a:rPr lang="en-US" sz="1600" dirty="0">
                  <a:latin typeface="Huawei Sans" panose="020C0503030203020204" pitchFamily="34" charset="0"/>
                </a:rPr>
                <a:t>Internet</a:t>
              </a:r>
              <a:endParaRPr lang="en-US" altLang="zh-CN" sz="1600" dirty="0">
                <a:latin typeface="Huawei Sans" panose="020C0503030203020204" pitchFamily="34" charset="0"/>
                <a:sym typeface="Calibri" panose="020F0502020204030204" pitchFamily="34" charset="0"/>
              </a:endParaRPr>
            </a:p>
          </p:txBody>
        </p:sp>
        <p:cxnSp>
          <p:nvCxnSpPr>
            <p:cNvPr id="22" name="直接连接符 21"/>
            <p:cNvCxnSpPr>
              <a:endCxn id="98" idx="3"/>
            </p:cNvCxnSpPr>
            <p:nvPr/>
          </p:nvCxnSpPr>
          <p:spPr bwMode="auto">
            <a:xfrm flipV="1">
              <a:off x="6429239" y="2637816"/>
              <a:ext cx="1910130" cy="13891"/>
            </a:xfrm>
            <a:prstGeom prst="line">
              <a:avLst/>
            </a:prstGeom>
            <a:noFill/>
            <a:ln w="19050" algn="ctr">
              <a:solidFill>
                <a:schemeClr val="tx1"/>
              </a:solidFill>
              <a:round/>
              <a:headEnd/>
              <a:tailEnd/>
            </a:ln>
          </p:spPr>
        </p:cxnSp>
        <p:cxnSp>
          <p:nvCxnSpPr>
            <p:cNvPr id="23" name="直接连接符 22"/>
            <p:cNvCxnSpPr>
              <a:endCxn id="99" idx="3"/>
            </p:cNvCxnSpPr>
            <p:nvPr/>
          </p:nvCxnSpPr>
          <p:spPr bwMode="auto">
            <a:xfrm flipV="1">
              <a:off x="6429239" y="3135780"/>
              <a:ext cx="1889770" cy="21895"/>
            </a:xfrm>
            <a:prstGeom prst="line">
              <a:avLst/>
            </a:prstGeom>
            <a:noFill/>
            <a:ln w="19050" algn="ctr">
              <a:solidFill>
                <a:schemeClr val="tx1"/>
              </a:solidFill>
              <a:round/>
              <a:headEnd/>
              <a:tailEnd/>
            </a:ln>
          </p:spPr>
        </p:cxnSp>
        <p:pic>
          <p:nvPicPr>
            <p:cNvPr id="26" name="Picture 332" descr="图片256"/>
            <p:cNvPicPr>
              <a:picLocks noChangeAspect="1" noChangeArrowheads="1"/>
            </p:cNvPicPr>
            <p:nvPr/>
          </p:nvPicPr>
          <p:blipFill>
            <a:blip r:embed="rId4" cstate="print"/>
            <a:srcRect/>
            <a:stretch>
              <a:fillRect/>
            </a:stretch>
          </p:blipFill>
          <p:spPr bwMode="auto">
            <a:xfrm>
              <a:off x="3322100" y="3518872"/>
              <a:ext cx="368764" cy="319306"/>
            </a:xfrm>
            <a:prstGeom prst="rect">
              <a:avLst/>
            </a:prstGeom>
            <a:noFill/>
            <a:ln w="9525">
              <a:noFill/>
              <a:miter lim="800000"/>
              <a:headEnd/>
              <a:tailEnd/>
            </a:ln>
          </p:spPr>
        </p:pic>
        <p:pic>
          <p:nvPicPr>
            <p:cNvPr id="27" name="Picture 332" descr="图片256"/>
            <p:cNvPicPr>
              <a:picLocks noChangeAspect="1" noChangeArrowheads="1"/>
            </p:cNvPicPr>
            <p:nvPr/>
          </p:nvPicPr>
          <p:blipFill>
            <a:blip r:embed="rId4" cstate="print"/>
            <a:srcRect/>
            <a:stretch>
              <a:fillRect/>
            </a:stretch>
          </p:blipFill>
          <p:spPr bwMode="auto">
            <a:xfrm>
              <a:off x="4429715" y="3518872"/>
              <a:ext cx="368764" cy="319306"/>
            </a:xfrm>
            <a:prstGeom prst="rect">
              <a:avLst/>
            </a:prstGeom>
            <a:noFill/>
            <a:ln w="9525">
              <a:noFill/>
              <a:miter lim="800000"/>
              <a:headEnd/>
              <a:tailEnd/>
            </a:ln>
          </p:spPr>
        </p:pic>
        <p:pic>
          <p:nvPicPr>
            <p:cNvPr id="28" name="Picture 332" descr="图片256"/>
            <p:cNvPicPr>
              <a:picLocks noChangeAspect="1" noChangeArrowheads="1"/>
            </p:cNvPicPr>
            <p:nvPr/>
          </p:nvPicPr>
          <p:blipFill>
            <a:blip r:embed="rId4" cstate="print"/>
            <a:srcRect/>
            <a:stretch>
              <a:fillRect/>
            </a:stretch>
          </p:blipFill>
          <p:spPr bwMode="auto">
            <a:xfrm>
              <a:off x="3718136" y="4221088"/>
              <a:ext cx="368764" cy="319306"/>
            </a:xfrm>
            <a:prstGeom prst="rect">
              <a:avLst/>
            </a:prstGeom>
            <a:noFill/>
            <a:ln w="9525">
              <a:noFill/>
              <a:miter lim="800000"/>
              <a:headEnd/>
              <a:tailEnd/>
            </a:ln>
          </p:spPr>
        </p:pic>
        <p:pic>
          <p:nvPicPr>
            <p:cNvPr id="29" name="Picture 332" descr="图片256"/>
            <p:cNvPicPr>
              <a:picLocks noChangeAspect="1" noChangeArrowheads="1"/>
            </p:cNvPicPr>
            <p:nvPr/>
          </p:nvPicPr>
          <p:blipFill>
            <a:blip r:embed="rId4" cstate="print"/>
            <a:srcRect/>
            <a:stretch>
              <a:fillRect/>
            </a:stretch>
          </p:blipFill>
          <p:spPr bwMode="auto">
            <a:xfrm>
              <a:off x="4429800" y="4248974"/>
              <a:ext cx="368764" cy="319306"/>
            </a:xfrm>
            <a:prstGeom prst="rect">
              <a:avLst/>
            </a:prstGeom>
            <a:noFill/>
            <a:ln w="9525">
              <a:noFill/>
              <a:miter lim="800000"/>
              <a:headEnd/>
              <a:tailEnd/>
            </a:ln>
          </p:spPr>
        </p:pic>
        <p:cxnSp>
          <p:nvCxnSpPr>
            <p:cNvPr id="30" name="直接连接符 29"/>
            <p:cNvCxnSpPr>
              <a:stCxn id="26" idx="0"/>
            </p:cNvCxnSpPr>
            <p:nvPr/>
          </p:nvCxnSpPr>
          <p:spPr bwMode="auto">
            <a:xfrm flipH="1" flipV="1">
              <a:off x="3500386" y="2945498"/>
              <a:ext cx="6096" cy="573374"/>
            </a:xfrm>
            <a:prstGeom prst="line">
              <a:avLst/>
            </a:prstGeom>
            <a:noFill/>
            <a:ln w="19050" algn="ctr">
              <a:solidFill>
                <a:schemeClr val="tx1"/>
              </a:solidFill>
              <a:round/>
              <a:headEnd/>
              <a:tailEnd/>
            </a:ln>
          </p:spPr>
        </p:cxnSp>
        <p:cxnSp>
          <p:nvCxnSpPr>
            <p:cNvPr id="31" name="直接连接符 30"/>
            <p:cNvCxnSpPr>
              <a:stCxn id="27" idx="0"/>
              <a:endCxn id="10" idx="2"/>
            </p:cNvCxnSpPr>
            <p:nvPr/>
          </p:nvCxnSpPr>
          <p:spPr bwMode="auto">
            <a:xfrm flipV="1">
              <a:off x="4614097" y="2961641"/>
              <a:ext cx="0" cy="557231"/>
            </a:xfrm>
            <a:prstGeom prst="line">
              <a:avLst/>
            </a:prstGeom>
            <a:noFill/>
            <a:ln w="19050" algn="ctr">
              <a:solidFill>
                <a:schemeClr val="tx1"/>
              </a:solidFill>
              <a:round/>
              <a:headEnd/>
              <a:tailEnd/>
            </a:ln>
          </p:spPr>
        </p:cxnSp>
        <p:cxnSp>
          <p:nvCxnSpPr>
            <p:cNvPr id="32" name="直接连接符 31"/>
            <p:cNvCxnSpPr>
              <a:endCxn id="10" idx="2"/>
            </p:cNvCxnSpPr>
            <p:nvPr/>
          </p:nvCxnSpPr>
          <p:spPr bwMode="auto">
            <a:xfrm>
              <a:off x="3500386" y="2945498"/>
              <a:ext cx="1113711" cy="16143"/>
            </a:xfrm>
            <a:prstGeom prst="line">
              <a:avLst/>
            </a:prstGeom>
            <a:noFill/>
            <a:ln w="19050" algn="ctr">
              <a:solidFill>
                <a:schemeClr val="tx1"/>
              </a:solidFill>
              <a:round/>
              <a:headEnd/>
              <a:tailEnd/>
            </a:ln>
          </p:spPr>
        </p:cxnSp>
        <p:cxnSp>
          <p:nvCxnSpPr>
            <p:cNvPr id="33" name="直接连接符 32"/>
            <p:cNvCxnSpPr>
              <a:stCxn id="27" idx="3"/>
            </p:cNvCxnSpPr>
            <p:nvPr/>
          </p:nvCxnSpPr>
          <p:spPr bwMode="auto">
            <a:xfrm flipV="1">
              <a:off x="4798479" y="3157675"/>
              <a:ext cx="1261996" cy="520850"/>
            </a:xfrm>
            <a:prstGeom prst="line">
              <a:avLst/>
            </a:prstGeom>
            <a:noFill/>
            <a:ln w="19050" algn="ctr">
              <a:solidFill>
                <a:schemeClr val="tx1"/>
              </a:solidFill>
              <a:round/>
              <a:headEnd/>
              <a:tailEnd/>
            </a:ln>
          </p:spPr>
        </p:cxnSp>
        <p:cxnSp>
          <p:nvCxnSpPr>
            <p:cNvPr id="34" name="直接连接符 33"/>
            <p:cNvCxnSpPr>
              <a:stCxn id="86" idx="3"/>
            </p:cNvCxnSpPr>
            <p:nvPr/>
          </p:nvCxnSpPr>
          <p:spPr bwMode="auto">
            <a:xfrm flipV="1">
              <a:off x="3735801" y="2651708"/>
              <a:ext cx="2324674" cy="1022840"/>
            </a:xfrm>
            <a:prstGeom prst="line">
              <a:avLst/>
            </a:prstGeom>
            <a:noFill/>
            <a:ln w="19050" algn="ctr">
              <a:solidFill>
                <a:schemeClr val="tx1"/>
              </a:solidFill>
              <a:round/>
              <a:headEnd/>
              <a:tailEnd/>
            </a:ln>
          </p:spPr>
        </p:cxnSp>
        <p:cxnSp>
          <p:nvCxnSpPr>
            <p:cNvPr id="35" name="直接连接符 34"/>
            <p:cNvCxnSpPr>
              <a:endCxn id="26" idx="2"/>
            </p:cNvCxnSpPr>
            <p:nvPr/>
          </p:nvCxnSpPr>
          <p:spPr bwMode="auto">
            <a:xfrm flipV="1">
              <a:off x="2877432" y="3838178"/>
              <a:ext cx="629050" cy="382910"/>
            </a:xfrm>
            <a:prstGeom prst="line">
              <a:avLst/>
            </a:prstGeom>
            <a:noFill/>
            <a:ln w="19050" algn="ctr">
              <a:solidFill>
                <a:schemeClr val="tx1"/>
              </a:solidFill>
              <a:round/>
              <a:headEnd/>
              <a:tailEnd/>
            </a:ln>
          </p:spPr>
        </p:cxnSp>
        <p:cxnSp>
          <p:nvCxnSpPr>
            <p:cNvPr id="36" name="直接连接符 35"/>
            <p:cNvCxnSpPr>
              <a:stCxn id="28" idx="0"/>
              <a:endCxn id="27" idx="2"/>
            </p:cNvCxnSpPr>
            <p:nvPr/>
          </p:nvCxnSpPr>
          <p:spPr bwMode="auto">
            <a:xfrm flipV="1">
              <a:off x="3902518" y="3838178"/>
              <a:ext cx="711579" cy="382910"/>
            </a:xfrm>
            <a:prstGeom prst="line">
              <a:avLst/>
            </a:prstGeom>
            <a:noFill/>
            <a:ln w="19050" algn="ctr">
              <a:solidFill>
                <a:schemeClr val="tx1"/>
              </a:solidFill>
              <a:round/>
              <a:headEnd/>
              <a:tailEnd/>
            </a:ln>
          </p:spPr>
        </p:cxnSp>
        <p:cxnSp>
          <p:nvCxnSpPr>
            <p:cNvPr id="37" name="直接连接符 36"/>
            <p:cNvCxnSpPr>
              <a:stCxn id="26" idx="3"/>
              <a:endCxn id="27" idx="1"/>
            </p:cNvCxnSpPr>
            <p:nvPr/>
          </p:nvCxnSpPr>
          <p:spPr bwMode="auto">
            <a:xfrm>
              <a:off x="3690864" y="3678525"/>
              <a:ext cx="738851" cy="0"/>
            </a:xfrm>
            <a:prstGeom prst="line">
              <a:avLst/>
            </a:prstGeom>
            <a:noFill/>
            <a:ln w="19050" algn="ctr">
              <a:solidFill>
                <a:schemeClr val="tx1"/>
              </a:solidFill>
              <a:round/>
              <a:headEnd/>
              <a:tailEnd/>
            </a:ln>
          </p:spPr>
        </p:cxnSp>
        <p:cxnSp>
          <p:nvCxnSpPr>
            <p:cNvPr id="38" name="直接连接符 37"/>
            <p:cNvCxnSpPr>
              <a:endCxn id="28" idx="1"/>
            </p:cNvCxnSpPr>
            <p:nvPr/>
          </p:nvCxnSpPr>
          <p:spPr bwMode="auto">
            <a:xfrm>
              <a:off x="3061814" y="4380741"/>
              <a:ext cx="656322" cy="0"/>
            </a:xfrm>
            <a:prstGeom prst="line">
              <a:avLst/>
            </a:prstGeom>
            <a:noFill/>
            <a:ln w="19050" algn="ctr">
              <a:solidFill>
                <a:schemeClr val="tx1"/>
              </a:solidFill>
              <a:round/>
              <a:headEnd/>
              <a:tailEnd/>
            </a:ln>
          </p:spPr>
        </p:cxnSp>
        <p:cxnSp>
          <p:nvCxnSpPr>
            <p:cNvPr id="39" name="直接连接符 38"/>
            <p:cNvCxnSpPr>
              <a:stCxn id="29" idx="0"/>
              <a:endCxn id="27" idx="2"/>
            </p:cNvCxnSpPr>
            <p:nvPr/>
          </p:nvCxnSpPr>
          <p:spPr bwMode="auto">
            <a:xfrm flipH="1" flipV="1">
              <a:off x="4614097" y="3838178"/>
              <a:ext cx="85" cy="410796"/>
            </a:xfrm>
            <a:prstGeom prst="line">
              <a:avLst/>
            </a:prstGeom>
            <a:noFill/>
            <a:ln w="19050" algn="ctr">
              <a:solidFill>
                <a:schemeClr val="tx1"/>
              </a:solidFill>
              <a:round/>
              <a:headEnd/>
              <a:tailEnd/>
            </a:ln>
          </p:spPr>
        </p:cxnSp>
        <p:cxnSp>
          <p:nvCxnSpPr>
            <p:cNvPr id="41" name="直接连接符 40"/>
            <p:cNvCxnSpPr/>
            <p:nvPr/>
          </p:nvCxnSpPr>
          <p:spPr bwMode="auto">
            <a:xfrm flipV="1">
              <a:off x="1464237" y="4540394"/>
              <a:ext cx="1413195" cy="982934"/>
            </a:xfrm>
            <a:prstGeom prst="line">
              <a:avLst/>
            </a:prstGeom>
            <a:noFill/>
            <a:ln w="19050" algn="ctr">
              <a:solidFill>
                <a:schemeClr val="tx1"/>
              </a:solidFill>
              <a:round/>
              <a:headEnd/>
              <a:tailEnd/>
            </a:ln>
          </p:spPr>
        </p:cxnSp>
        <p:cxnSp>
          <p:nvCxnSpPr>
            <p:cNvPr id="42" name="直接连接符 41"/>
            <p:cNvCxnSpPr>
              <a:endCxn id="28" idx="2"/>
            </p:cNvCxnSpPr>
            <p:nvPr/>
          </p:nvCxnSpPr>
          <p:spPr bwMode="auto">
            <a:xfrm flipV="1">
              <a:off x="2456699" y="4540394"/>
              <a:ext cx="1445819" cy="976838"/>
            </a:xfrm>
            <a:prstGeom prst="line">
              <a:avLst/>
            </a:prstGeom>
            <a:noFill/>
            <a:ln w="19050" algn="ctr">
              <a:solidFill>
                <a:schemeClr val="tx1"/>
              </a:solidFill>
              <a:round/>
              <a:headEnd/>
              <a:tailEnd/>
            </a:ln>
          </p:spPr>
        </p:cxnSp>
        <p:cxnSp>
          <p:nvCxnSpPr>
            <p:cNvPr id="43" name="直接连接符 42"/>
            <p:cNvCxnSpPr>
              <a:endCxn id="29" idx="2"/>
            </p:cNvCxnSpPr>
            <p:nvPr/>
          </p:nvCxnSpPr>
          <p:spPr bwMode="auto">
            <a:xfrm flipH="1" flipV="1">
              <a:off x="4614182" y="4568280"/>
              <a:ext cx="960050" cy="979432"/>
            </a:xfrm>
            <a:prstGeom prst="line">
              <a:avLst/>
            </a:prstGeom>
            <a:noFill/>
            <a:ln w="19050" algn="ctr">
              <a:solidFill>
                <a:schemeClr val="tx1"/>
              </a:solidFill>
              <a:round/>
              <a:headEnd/>
              <a:tailEnd/>
            </a:ln>
          </p:spPr>
        </p:cxnSp>
        <p:cxnSp>
          <p:nvCxnSpPr>
            <p:cNvPr id="45" name="直接连接符 44"/>
            <p:cNvCxnSpPr/>
            <p:nvPr/>
          </p:nvCxnSpPr>
          <p:spPr bwMode="auto">
            <a:xfrm flipH="1" flipV="1">
              <a:off x="1343472" y="3664391"/>
              <a:ext cx="1533960" cy="556697"/>
            </a:xfrm>
            <a:prstGeom prst="line">
              <a:avLst/>
            </a:prstGeom>
            <a:noFill/>
            <a:ln w="19050" algn="ctr">
              <a:solidFill>
                <a:schemeClr val="tx1"/>
              </a:solidFill>
              <a:round/>
              <a:headEnd/>
              <a:tailEnd/>
            </a:ln>
          </p:spPr>
        </p:cxnSp>
        <p:cxnSp>
          <p:nvCxnSpPr>
            <p:cNvPr id="46" name="直接连接符 45"/>
            <p:cNvCxnSpPr>
              <a:endCxn id="26" idx="1"/>
            </p:cNvCxnSpPr>
            <p:nvPr/>
          </p:nvCxnSpPr>
          <p:spPr bwMode="auto">
            <a:xfrm>
              <a:off x="1343472" y="3664391"/>
              <a:ext cx="1978628" cy="14134"/>
            </a:xfrm>
            <a:prstGeom prst="line">
              <a:avLst/>
            </a:prstGeom>
            <a:noFill/>
            <a:ln w="19050" algn="ctr">
              <a:solidFill>
                <a:schemeClr val="tx1"/>
              </a:solidFill>
              <a:round/>
              <a:headEnd/>
              <a:tailEnd/>
            </a:ln>
          </p:spPr>
        </p:cxnSp>
        <p:sp>
          <p:nvSpPr>
            <p:cNvPr id="47" name="TextBox 59"/>
            <p:cNvSpPr txBox="1"/>
            <p:nvPr/>
          </p:nvSpPr>
          <p:spPr>
            <a:xfrm>
              <a:off x="4434566" y="6051936"/>
              <a:ext cx="2604930" cy="351919"/>
            </a:xfrm>
            <a:prstGeom prst="rect">
              <a:avLst/>
            </a:prstGeom>
            <a:noFill/>
          </p:spPr>
          <p:txBody>
            <a:bodyPr wrap="none" rtlCol="0">
              <a:spAutoFit/>
            </a:bodyPr>
            <a:lstStyle/>
            <a:p>
              <a:pPr algn="ctr" fontAlgn="ctr"/>
              <a:r>
                <a:rPr lang="en-US" sz="1400" dirty="0">
                  <a:latin typeface="Huawei Sans" panose="020C0503030203020204" pitchFamily="34" charset="0"/>
                </a:rPr>
                <a:t>Fixed broadband network</a:t>
              </a:r>
              <a:endParaRPr lang="en-US" altLang="zh-CN" sz="1400" dirty="0">
                <a:latin typeface="Huawei Sans" panose="020C0503030203020204" pitchFamily="34" charset="0"/>
                <a:ea typeface="+mj-ea"/>
                <a:sym typeface="Calibri" panose="020F0502020204030204" pitchFamily="34" charset="0"/>
              </a:endParaRPr>
            </a:p>
          </p:txBody>
        </p:sp>
        <p:sp>
          <p:nvSpPr>
            <p:cNvPr id="50" name="TextBox 63"/>
            <p:cNvSpPr txBox="1"/>
            <p:nvPr/>
          </p:nvSpPr>
          <p:spPr>
            <a:xfrm>
              <a:off x="206977" y="2779055"/>
              <a:ext cx="1655051" cy="598261"/>
            </a:xfrm>
            <a:prstGeom prst="rect">
              <a:avLst/>
            </a:prstGeom>
            <a:noFill/>
          </p:spPr>
          <p:txBody>
            <a:bodyPr wrap="square" rtlCol="0">
              <a:spAutoFit/>
            </a:bodyPr>
            <a:lstStyle/>
            <a:p>
              <a:pPr algn="ctr" fontAlgn="ctr"/>
              <a:r>
                <a:rPr lang="en-US" sz="1400" dirty="0">
                  <a:latin typeface="Huawei Sans" panose="020C0503030203020204" pitchFamily="34" charset="0"/>
                </a:rPr>
                <a:t>Content supervision</a:t>
              </a:r>
            </a:p>
          </p:txBody>
        </p:sp>
        <p:sp>
          <p:nvSpPr>
            <p:cNvPr id="51" name="TextBox 64"/>
            <p:cNvSpPr txBox="1"/>
            <p:nvPr/>
          </p:nvSpPr>
          <p:spPr>
            <a:xfrm>
              <a:off x="1766509" y="2352297"/>
              <a:ext cx="731697" cy="422302"/>
            </a:xfrm>
            <a:prstGeom prst="rect">
              <a:avLst/>
            </a:prstGeom>
            <a:noFill/>
          </p:spPr>
          <p:txBody>
            <a:bodyPr wrap="none" rtlCol="0">
              <a:spAutoFit/>
            </a:bodyPr>
            <a:lstStyle/>
            <a:p>
              <a:pPr fontAlgn="ctr"/>
              <a:r>
                <a:rPr lang="en-US" dirty="0">
                  <a:latin typeface="Huawei Sans" panose="020C0503030203020204" pitchFamily="34" charset="0"/>
                </a:rPr>
                <a:t>IGW</a:t>
              </a:r>
              <a:endParaRPr lang="en-US" altLang="zh-CN" dirty="0">
                <a:latin typeface="Huawei Sans" panose="020C0503030203020204" pitchFamily="34" charset="0"/>
                <a:sym typeface="Calibri" panose="020F0502020204030204" pitchFamily="34" charset="0"/>
              </a:endParaRPr>
            </a:p>
          </p:txBody>
        </p:sp>
        <p:sp>
          <p:nvSpPr>
            <p:cNvPr id="55" name="矩形 54"/>
            <p:cNvSpPr/>
            <p:nvPr/>
          </p:nvSpPr>
          <p:spPr>
            <a:xfrm>
              <a:off x="1594177" y="2254543"/>
              <a:ext cx="5181475" cy="2493735"/>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56" name="直接连接符 55"/>
            <p:cNvCxnSpPr>
              <a:stCxn id="27" idx="0"/>
            </p:cNvCxnSpPr>
            <p:nvPr/>
          </p:nvCxnSpPr>
          <p:spPr bwMode="auto">
            <a:xfrm flipH="1" flipV="1">
              <a:off x="3500386" y="2945498"/>
              <a:ext cx="1113711" cy="573374"/>
            </a:xfrm>
            <a:prstGeom prst="line">
              <a:avLst/>
            </a:prstGeom>
            <a:noFill/>
            <a:ln w="19050" algn="ctr">
              <a:solidFill>
                <a:schemeClr val="tx1"/>
              </a:solidFill>
              <a:round/>
              <a:headEnd/>
              <a:tailEnd/>
            </a:ln>
          </p:spPr>
        </p:cxnSp>
        <p:cxnSp>
          <p:nvCxnSpPr>
            <p:cNvPr id="57" name="直接连接符 56"/>
            <p:cNvCxnSpPr>
              <a:stCxn id="26" idx="0"/>
              <a:endCxn id="10" idx="2"/>
            </p:cNvCxnSpPr>
            <p:nvPr/>
          </p:nvCxnSpPr>
          <p:spPr bwMode="auto">
            <a:xfrm flipV="1">
              <a:off x="3506482" y="2961641"/>
              <a:ext cx="1107615" cy="557231"/>
            </a:xfrm>
            <a:prstGeom prst="line">
              <a:avLst/>
            </a:prstGeom>
            <a:noFill/>
            <a:ln w="19050" algn="ctr">
              <a:solidFill>
                <a:schemeClr val="tx1"/>
              </a:solidFill>
              <a:round/>
              <a:headEnd/>
              <a:tailEnd/>
            </a:ln>
          </p:spPr>
        </p:cxnSp>
        <p:pic>
          <p:nvPicPr>
            <p:cNvPr id="82" name="图片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616" y="3443935"/>
              <a:ext cx="540000" cy="442174"/>
            </a:xfrm>
            <a:prstGeom prst="rect">
              <a:avLst/>
            </a:prstGeom>
          </p:spPr>
        </p:pic>
        <p:pic>
          <p:nvPicPr>
            <p:cNvPr id="83" name="图片 8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646030" y="4204277"/>
              <a:ext cx="440638" cy="361324"/>
            </a:xfrm>
            <a:prstGeom prst="rect">
              <a:avLst/>
            </a:prstGeom>
          </p:spPr>
        </p:pic>
        <p:pic>
          <p:nvPicPr>
            <p:cNvPr id="84" name="图片 8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682199" y="4204277"/>
              <a:ext cx="440638" cy="361324"/>
            </a:xfrm>
            <a:prstGeom prst="rect">
              <a:avLst/>
            </a:prstGeom>
          </p:spPr>
        </p:pic>
        <p:pic>
          <p:nvPicPr>
            <p:cNvPr id="85" name="图片 8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389621" y="4212683"/>
              <a:ext cx="440638" cy="361324"/>
            </a:xfrm>
            <a:prstGeom prst="rect">
              <a:avLst/>
            </a:prstGeom>
          </p:spPr>
        </p:pic>
        <p:pic>
          <p:nvPicPr>
            <p:cNvPr id="86" name="图片 8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308471" y="3493886"/>
              <a:ext cx="427330" cy="361324"/>
            </a:xfrm>
            <a:prstGeom prst="rect">
              <a:avLst/>
            </a:prstGeom>
          </p:spPr>
        </p:pic>
        <p:pic>
          <p:nvPicPr>
            <p:cNvPr id="87" name="图片 8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385113" y="3487907"/>
              <a:ext cx="440638" cy="361324"/>
            </a:xfrm>
            <a:prstGeom prst="rect">
              <a:avLst/>
            </a:prstGeom>
          </p:spPr>
        </p:pic>
        <p:pic>
          <p:nvPicPr>
            <p:cNvPr id="88" name="图片 8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315142" y="2626500"/>
              <a:ext cx="440638" cy="361324"/>
            </a:xfrm>
            <a:prstGeom prst="rect">
              <a:avLst/>
            </a:prstGeom>
          </p:spPr>
        </p:pic>
        <p:pic>
          <p:nvPicPr>
            <p:cNvPr id="89" name="图片 88"/>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391091" y="2641317"/>
              <a:ext cx="440638" cy="361324"/>
            </a:xfrm>
            <a:prstGeom prst="rect">
              <a:avLst/>
            </a:prstGeom>
          </p:spPr>
        </p:pic>
        <p:pic>
          <p:nvPicPr>
            <p:cNvPr id="90" name="图片 89"/>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29001" y="2423599"/>
              <a:ext cx="440638" cy="361324"/>
            </a:xfrm>
            <a:prstGeom prst="rect">
              <a:avLst/>
            </a:prstGeom>
          </p:spPr>
        </p:pic>
        <p:pic>
          <p:nvPicPr>
            <p:cNvPr id="91" name="图片 9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8163" y="2964139"/>
              <a:ext cx="440638" cy="361324"/>
            </a:xfrm>
            <a:prstGeom prst="rect">
              <a:avLst/>
            </a:prstGeom>
          </p:spPr>
        </p:pic>
        <p:pic>
          <p:nvPicPr>
            <p:cNvPr id="92" name="图片 9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191506" y="5510345"/>
              <a:ext cx="452559" cy="371098"/>
            </a:xfrm>
            <a:prstGeom prst="rect">
              <a:avLst/>
            </a:prstGeom>
          </p:spPr>
        </p:pic>
        <p:pic>
          <p:nvPicPr>
            <p:cNvPr id="93" name="图片 9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201071" y="5510345"/>
              <a:ext cx="452559" cy="371098"/>
            </a:xfrm>
            <a:prstGeom prst="rect">
              <a:avLst/>
            </a:prstGeom>
          </p:spPr>
        </p:pic>
        <p:pic>
          <p:nvPicPr>
            <p:cNvPr id="94" name="图片 9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375141" y="5523328"/>
              <a:ext cx="452559" cy="371098"/>
            </a:xfrm>
            <a:prstGeom prst="rect">
              <a:avLst/>
            </a:prstGeom>
          </p:spPr>
        </p:pic>
        <p:pic>
          <p:nvPicPr>
            <p:cNvPr id="95" name="图片 94"/>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532778" y="1793594"/>
              <a:ext cx="452559" cy="371098"/>
            </a:xfrm>
            <a:prstGeom prst="rect">
              <a:avLst/>
            </a:prstGeom>
          </p:spPr>
        </p:pic>
        <p:pic>
          <p:nvPicPr>
            <p:cNvPr id="96" name="图片 9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844525" y="1829296"/>
              <a:ext cx="452559" cy="371098"/>
            </a:xfrm>
            <a:prstGeom prst="rect">
              <a:avLst/>
            </a:prstGeom>
          </p:spPr>
        </p:pic>
        <p:pic>
          <p:nvPicPr>
            <p:cNvPr id="97" name="图片 9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118043" y="1765098"/>
              <a:ext cx="452559" cy="371098"/>
            </a:xfrm>
            <a:prstGeom prst="rect">
              <a:avLst/>
            </a:prstGeom>
          </p:spPr>
        </p:pic>
        <p:pic>
          <p:nvPicPr>
            <p:cNvPr id="98" name="图片 9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886810" y="2452267"/>
              <a:ext cx="452559" cy="371098"/>
            </a:xfrm>
            <a:prstGeom prst="rect">
              <a:avLst/>
            </a:prstGeom>
          </p:spPr>
        </p:pic>
        <p:pic>
          <p:nvPicPr>
            <p:cNvPr id="99" name="图片 9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866450" y="2950231"/>
              <a:ext cx="452559" cy="371098"/>
            </a:xfrm>
            <a:prstGeom prst="rect">
              <a:avLst/>
            </a:prstGeom>
          </p:spPr>
        </p:pic>
        <p:sp>
          <p:nvSpPr>
            <p:cNvPr id="111" name="六边形 110"/>
            <p:cNvSpPr/>
            <p:nvPr/>
          </p:nvSpPr>
          <p:spPr>
            <a:xfrm>
              <a:off x="4848566" y="2388705"/>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7" name="六边形 116"/>
            <p:cNvSpPr/>
            <p:nvPr/>
          </p:nvSpPr>
          <p:spPr>
            <a:xfrm>
              <a:off x="3655905" y="239414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8" name="六边形 117"/>
            <p:cNvSpPr/>
            <p:nvPr/>
          </p:nvSpPr>
          <p:spPr>
            <a:xfrm>
              <a:off x="3123447" y="239992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8" name="六边形 127"/>
            <p:cNvSpPr/>
            <p:nvPr/>
          </p:nvSpPr>
          <p:spPr>
            <a:xfrm>
              <a:off x="4297143" y="239414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0" name="TextBox 59"/>
            <p:cNvSpPr txBox="1"/>
            <p:nvPr/>
          </p:nvSpPr>
          <p:spPr>
            <a:xfrm>
              <a:off x="876244" y="6057616"/>
              <a:ext cx="2172362" cy="351919"/>
            </a:xfrm>
            <a:prstGeom prst="rect">
              <a:avLst/>
            </a:prstGeom>
            <a:noFill/>
          </p:spPr>
          <p:txBody>
            <a:bodyPr wrap="none" rtlCol="0">
              <a:spAutoFit/>
            </a:bodyPr>
            <a:lstStyle/>
            <a:p>
              <a:pPr algn="ctr" fontAlgn="ctr"/>
              <a:r>
                <a:rPr lang="en-US" sz="1400" dirty="0">
                  <a:latin typeface="Huawei Sans" panose="020C0503030203020204" pitchFamily="34" charset="0"/>
                </a:rPr>
                <a:t>Mobile data network</a:t>
              </a:r>
              <a:endParaRPr lang="en-US" altLang="zh-CN" sz="1400" dirty="0">
                <a:latin typeface="Huawei Sans" panose="020C0503030203020204" pitchFamily="34" charset="0"/>
                <a:ea typeface="+mj-ea"/>
                <a:sym typeface="Calibri" panose="020F0502020204030204" pitchFamily="34" charset="0"/>
              </a:endParaRPr>
            </a:p>
          </p:txBody>
        </p:sp>
        <p:sp>
          <p:nvSpPr>
            <p:cNvPr id="131" name="TextBox 62"/>
            <p:cNvSpPr txBox="1"/>
            <p:nvPr/>
          </p:nvSpPr>
          <p:spPr>
            <a:xfrm>
              <a:off x="7128398" y="1525933"/>
              <a:ext cx="1969373" cy="844604"/>
            </a:xfrm>
            <a:prstGeom prst="rect">
              <a:avLst/>
            </a:prstGeom>
            <a:noFill/>
          </p:spPr>
          <p:txBody>
            <a:bodyPr wrap="square" rtlCol="0">
              <a:spAutoFit/>
            </a:bodyPr>
            <a:lstStyle/>
            <a:p>
              <a:pPr algn="ctr" fontAlgn="ctr"/>
              <a:r>
                <a:rPr lang="en-US" sz="1400" dirty="0">
                  <a:latin typeface="Huawei Sans" panose="020C0503030203020204" pitchFamily="34" charset="0"/>
                </a:rPr>
                <a:t>Domestic interconnected peers</a:t>
              </a:r>
              <a:endParaRPr lang="en-US" altLang="zh-CN" sz="1400" dirty="0">
                <a:latin typeface="Huawei Sans" panose="020C0503030203020204" pitchFamily="34" charset="0"/>
                <a:sym typeface="Calibri" panose="020F0502020204030204" pitchFamily="34" charset="0"/>
              </a:endParaRPr>
            </a:p>
          </p:txBody>
        </p:sp>
        <p:sp>
          <p:nvSpPr>
            <p:cNvPr id="100" name="六边形 99"/>
            <p:cNvSpPr/>
            <p:nvPr/>
          </p:nvSpPr>
          <p:spPr>
            <a:xfrm>
              <a:off x="2429449" y="4031658"/>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六边形 100"/>
            <p:cNvSpPr/>
            <p:nvPr/>
          </p:nvSpPr>
          <p:spPr>
            <a:xfrm>
              <a:off x="2811168" y="3595089"/>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3" name="六边形 102"/>
            <p:cNvSpPr/>
            <p:nvPr/>
          </p:nvSpPr>
          <p:spPr>
            <a:xfrm>
              <a:off x="2240030" y="4854351"/>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4" name="六边形 103"/>
            <p:cNvSpPr/>
            <p:nvPr/>
          </p:nvSpPr>
          <p:spPr>
            <a:xfrm>
              <a:off x="3237540" y="488400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6" name="六边形 105"/>
            <p:cNvSpPr/>
            <p:nvPr/>
          </p:nvSpPr>
          <p:spPr>
            <a:xfrm>
              <a:off x="4896293" y="4882440"/>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7" name="六边形 106"/>
            <p:cNvSpPr/>
            <p:nvPr/>
          </p:nvSpPr>
          <p:spPr>
            <a:xfrm>
              <a:off x="6653946" y="3096444"/>
              <a:ext cx="152435" cy="127030"/>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8" name="六边形 107"/>
            <p:cNvSpPr/>
            <p:nvPr/>
          </p:nvSpPr>
          <p:spPr>
            <a:xfrm>
              <a:off x="6642906" y="2584257"/>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10"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Interface data of routers is reported in real time to help you gain insight into the traffic direction.</a:t>
            </a:r>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568478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Telemetry Application Scenario: Campus Network</a:t>
            </a:r>
          </a:p>
        </p:txBody>
      </p:sp>
      <p:grpSp>
        <p:nvGrpSpPr>
          <p:cNvPr id="4" name="组合 3"/>
          <p:cNvGrpSpPr/>
          <p:nvPr/>
        </p:nvGrpSpPr>
        <p:grpSpPr>
          <a:xfrm>
            <a:off x="7345847" y="5081177"/>
            <a:ext cx="3602182" cy="1316041"/>
            <a:chOff x="7962132" y="4708953"/>
            <a:chExt cx="3602182" cy="1676041"/>
          </a:xfrm>
        </p:grpSpPr>
        <p:sp>
          <p:nvSpPr>
            <p:cNvPr id="58" name="矩形 57"/>
            <p:cNvSpPr/>
            <p:nvPr/>
          </p:nvSpPr>
          <p:spPr bwMode="auto">
            <a:xfrm>
              <a:off x="7962132" y="5664994"/>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Data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pic>
          <p:nvPicPr>
            <p:cNvPr id="59" name="图片 58"/>
            <p:cNvPicPr>
              <a:picLocks noChangeAspect="1"/>
            </p:cNvPicPr>
            <p:nvPr/>
          </p:nvPicPr>
          <p:blipFill>
            <a:blip r:embed="rId3"/>
            <a:stretch>
              <a:fillRect/>
            </a:stretch>
          </p:blipFill>
          <p:spPr>
            <a:xfrm>
              <a:off x="10381193" y="5795286"/>
              <a:ext cx="1007308" cy="540000"/>
            </a:xfrm>
            <a:prstGeom prst="rect">
              <a:avLst/>
            </a:prstGeom>
          </p:spPr>
        </p:pic>
        <p:sp>
          <p:nvSpPr>
            <p:cNvPr id="60" name="矩形 59"/>
            <p:cNvSpPr/>
            <p:nvPr/>
          </p:nvSpPr>
          <p:spPr bwMode="auto">
            <a:xfrm>
              <a:off x="7962132" y="4941168"/>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cxnSp>
          <p:nvCxnSpPr>
            <p:cNvPr id="62" name="直接连接符 61"/>
            <p:cNvCxnSpPr/>
            <p:nvPr/>
          </p:nvCxnSpPr>
          <p:spPr>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上箭头 62"/>
            <p:cNvSpPr/>
            <p:nvPr/>
          </p:nvSpPr>
          <p:spPr>
            <a:xfrm>
              <a:off x="9594656" y="4708953"/>
              <a:ext cx="360000" cy="360000"/>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b="1" dirty="0">
                <a:latin typeface="Huawei Sans" panose="020C0503030203020204" pitchFamily="34" charset="0"/>
              </a:endParaRPr>
            </a:p>
          </p:txBody>
        </p:sp>
        <p:sp>
          <p:nvSpPr>
            <p:cNvPr id="76" name="六边形 75"/>
            <p:cNvSpPr/>
            <p:nvPr/>
          </p:nvSpPr>
          <p:spPr>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7" name="六边形 76"/>
            <p:cNvSpPr/>
            <p:nvPr/>
          </p:nvSpPr>
          <p:spPr>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8" name="六边形 77"/>
            <p:cNvSpPr/>
            <p:nvPr/>
          </p:nvSpPr>
          <p:spPr>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9" name="六边形 78"/>
            <p:cNvSpPr/>
            <p:nvPr/>
          </p:nvSpPr>
          <p:spPr>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0" name="六边形 79"/>
            <p:cNvSpPr/>
            <p:nvPr/>
          </p:nvSpPr>
          <p:spPr>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1" name="六边形 80"/>
            <p:cNvSpPr/>
            <p:nvPr/>
          </p:nvSpPr>
          <p:spPr>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73" name="组合 72"/>
          <p:cNvGrpSpPr/>
          <p:nvPr/>
        </p:nvGrpSpPr>
        <p:grpSpPr>
          <a:xfrm>
            <a:off x="666158" y="1855177"/>
            <a:ext cx="5792311" cy="4542042"/>
            <a:chOff x="2796327" y="1436118"/>
            <a:chExt cx="5986708" cy="4684726"/>
          </a:xfrm>
        </p:grpSpPr>
        <p:grpSp>
          <p:nvGrpSpPr>
            <p:cNvPr id="70" name="组合 69"/>
            <p:cNvGrpSpPr/>
            <p:nvPr/>
          </p:nvGrpSpPr>
          <p:grpSpPr>
            <a:xfrm>
              <a:off x="2796327" y="1436118"/>
              <a:ext cx="5986708" cy="4684726"/>
              <a:chOff x="2182909" y="1798149"/>
              <a:chExt cx="5475269" cy="4284515"/>
            </a:xfrm>
          </p:grpSpPr>
          <p:sp>
            <p:nvSpPr>
              <p:cNvPr id="221" name="Freeform 159"/>
              <p:cNvSpPr/>
              <p:nvPr/>
            </p:nvSpPr>
            <p:spPr>
              <a:xfrm flipH="1">
                <a:off x="4188697" y="1798149"/>
                <a:ext cx="1314219" cy="5698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mj-ea"/>
                  <a:sym typeface="Huawei Sans" panose="020C0503030203020204" pitchFamily="34" charset="0"/>
                </a:endParaRPr>
              </a:p>
            </p:txBody>
          </p:sp>
          <p:cxnSp>
            <p:nvCxnSpPr>
              <p:cNvPr id="112" name="Straight Connector 79"/>
              <p:cNvCxnSpPr/>
              <p:nvPr/>
            </p:nvCxnSpPr>
            <p:spPr>
              <a:xfrm flipH="1">
                <a:off x="5264073" y="3135778"/>
                <a:ext cx="290606" cy="310363"/>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a:xfrm flipH="1">
                <a:off x="5549146" y="3137867"/>
                <a:ext cx="1114093" cy="0"/>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a:xfrm flipH="1">
                <a:off x="4488230" y="3077069"/>
                <a:ext cx="290606" cy="310363"/>
              </a:xfrm>
              <a:prstGeom prst="line">
                <a:avLst/>
              </a:prstGeom>
              <a:noFill/>
              <a:ln w="19050" cap="flat" cmpd="sng" algn="ctr">
                <a:solidFill>
                  <a:sysClr val="windowText" lastClr="000000"/>
                </a:solidFill>
                <a:prstDash val="solid"/>
                <a:miter lim="800000"/>
              </a:ln>
              <a:effectLst/>
            </p:spPr>
          </p:cxnSp>
          <p:cxnSp>
            <p:nvCxnSpPr>
              <p:cNvPr id="115" name="Straight Connector 79"/>
              <p:cNvCxnSpPr/>
              <p:nvPr/>
            </p:nvCxnSpPr>
            <p:spPr>
              <a:xfrm flipH="1" flipV="1">
                <a:off x="4853052" y="3025173"/>
                <a:ext cx="322967" cy="341285"/>
              </a:xfrm>
              <a:prstGeom prst="line">
                <a:avLst/>
              </a:prstGeom>
              <a:noFill/>
              <a:ln w="19050" cap="flat" cmpd="sng" algn="ctr">
                <a:solidFill>
                  <a:sysClr val="windowText" lastClr="000000"/>
                </a:solidFill>
                <a:prstDash val="solid"/>
                <a:miter lim="800000"/>
              </a:ln>
              <a:effectLst/>
            </p:spPr>
          </p:cxnSp>
          <p:cxnSp>
            <p:nvCxnSpPr>
              <p:cNvPr id="116" name="Straight Connector 79"/>
              <p:cNvCxnSpPr/>
              <p:nvPr/>
            </p:nvCxnSpPr>
            <p:spPr>
              <a:xfrm flipH="1" flipV="1">
                <a:off x="4143128" y="3079158"/>
                <a:ext cx="322967" cy="341285"/>
              </a:xfrm>
              <a:prstGeom prst="line">
                <a:avLst/>
              </a:prstGeom>
              <a:noFill/>
              <a:ln w="19050" cap="flat" cmpd="sng" algn="ctr">
                <a:solidFill>
                  <a:sysClr val="windowText" lastClr="000000"/>
                </a:solidFill>
                <a:prstDash val="solid"/>
                <a:miter lim="800000"/>
              </a:ln>
              <a:effectLst/>
            </p:spPr>
          </p:cxnSp>
          <p:cxnSp>
            <p:nvCxnSpPr>
              <p:cNvPr id="119" name="Straight Connector 79"/>
              <p:cNvCxnSpPr/>
              <p:nvPr/>
            </p:nvCxnSpPr>
            <p:spPr>
              <a:xfrm flipH="1">
                <a:off x="5347511" y="3420443"/>
                <a:ext cx="834346" cy="1"/>
              </a:xfrm>
              <a:prstGeom prst="line">
                <a:avLst/>
              </a:prstGeom>
              <a:noFill/>
              <a:ln w="19050" cap="flat" cmpd="sng" algn="ctr">
                <a:solidFill>
                  <a:sysClr val="windowText" lastClr="000000"/>
                </a:solidFill>
                <a:prstDash val="solid"/>
                <a:miter lim="800000"/>
              </a:ln>
              <a:effectLst/>
            </p:spPr>
          </p:cxnSp>
          <p:cxnSp>
            <p:nvCxnSpPr>
              <p:cNvPr id="120" name="Straight Connector 76"/>
              <p:cNvCxnSpPr/>
              <p:nvPr/>
            </p:nvCxnSpPr>
            <p:spPr>
              <a:xfrm>
                <a:off x="2217225" y="2858624"/>
                <a:ext cx="4333785" cy="0"/>
              </a:xfrm>
              <a:prstGeom prst="line">
                <a:avLst/>
              </a:prstGeom>
              <a:noFill/>
              <a:ln w="19050" cap="flat" cmpd="sng" algn="ctr">
                <a:solidFill>
                  <a:sysClr val="window" lastClr="FFFFFF">
                    <a:lumMod val="85000"/>
                  </a:sysClr>
                </a:solidFill>
                <a:prstDash val="sysDot"/>
                <a:miter lim="800000"/>
              </a:ln>
              <a:effectLst/>
            </p:spPr>
          </p:cxnSp>
          <p:cxnSp>
            <p:nvCxnSpPr>
              <p:cNvPr id="122" name="Straight Connector 78"/>
              <p:cNvCxnSpPr/>
              <p:nvPr/>
            </p:nvCxnSpPr>
            <p:spPr>
              <a:xfrm>
                <a:off x="2217225" y="3951399"/>
                <a:ext cx="4333785" cy="0"/>
              </a:xfrm>
              <a:prstGeom prst="line">
                <a:avLst/>
              </a:prstGeom>
              <a:noFill/>
              <a:ln w="19050" cap="flat" cmpd="sng" algn="ctr">
                <a:solidFill>
                  <a:sysClr val="window" lastClr="FFFFFF">
                    <a:lumMod val="85000"/>
                  </a:sysClr>
                </a:solidFill>
                <a:prstDash val="sysDot"/>
                <a:miter lim="800000"/>
              </a:ln>
              <a:effectLst/>
            </p:spPr>
          </p:cxnSp>
          <p:cxnSp>
            <p:nvCxnSpPr>
              <p:cNvPr id="123" name="Straight Connector 80"/>
              <p:cNvCxnSpPr/>
              <p:nvPr/>
            </p:nvCxnSpPr>
            <p:spPr>
              <a:xfrm>
                <a:off x="2217225" y="4598903"/>
                <a:ext cx="4333785" cy="0"/>
              </a:xfrm>
              <a:prstGeom prst="line">
                <a:avLst/>
              </a:prstGeom>
              <a:noFill/>
              <a:ln w="19050" cap="flat" cmpd="sng" algn="ctr">
                <a:solidFill>
                  <a:sysClr val="window" lastClr="FFFFFF">
                    <a:lumMod val="85000"/>
                  </a:sysClr>
                </a:solidFill>
                <a:prstDash val="sysDot"/>
                <a:miter lim="800000"/>
              </a:ln>
              <a:effectLst/>
            </p:spPr>
          </p:cxnSp>
          <p:cxnSp>
            <p:nvCxnSpPr>
              <p:cNvPr id="124" name="Straight Connector 81"/>
              <p:cNvCxnSpPr/>
              <p:nvPr/>
            </p:nvCxnSpPr>
            <p:spPr>
              <a:xfrm>
                <a:off x="2217225" y="5612260"/>
                <a:ext cx="4333785" cy="0"/>
              </a:xfrm>
              <a:prstGeom prst="line">
                <a:avLst/>
              </a:prstGeom>
              <a:noFill/>
              <a:ln w="19050" cap="flat" cmpd="sng" algn="ctr">
                <a:solidFill>
                  <a:sysClr val="window" lastClr="FFFFFF">
                    <a:lumMod val="85000"/>
                  </a:sysClr>
                </a:solidFill>
                <a:prstDash val="sysDot"/>
                <a:miter lim="800000"/>
              </a:ln>
              <a:effectLst/>
            </p:spPr>
          </p:cxnSp>
          <p:cxnSp>
            <p:nvCxnSpPr>
              <p:cNvPr id="125" name="Straight Connector 82"/>
              <p:cNvCxnSpPr/>
              <p:nvPr/>
            </p:nvCxnSpPr>
            <p:spPr>
              <a:xfrm>
                <a:off x="2217225" y="6082664"/>
                <a:ext cx="4333785" cy="0"/>
              </a:xfrm>
              <a:prstGeom prst="line">
                <a:avLst/>
              </a:prstGeom>
              <a:noFill/>
              <a:ln w="19050" cap="flat" cmpd="sng" algn="ctr">
                <a:solidFill>
                  <a:sysClr val="window" lastClr="FFFFFF">
                    <a:lumMod val="85000"/>
                  </a:sysClr>
                </a:solidFill>
                <a:prstDash val="sysDot"/>
                <a:miter lim="800000"/>
              </a:ln>
              <a:effectLst/>
            </p:spPr>
          </p:cxnSp>
          <p:pic>
            <p:nvPicPr>
              <p:cNvPr id="126" name="图片 105" descr="AP.png"/>
              <p:cNvPicPr>
                <a:picLocks noChangeAspect="1"/>
              </p:cNvPicPr>
              <p:nvPr/>
            </p:nvPicPr>
            <p:blipFill>
              <a:blip r:embed="rId4" cstate="print"/>
              <a:stretch>
                <a:fillRect/>
              </a:stretch>
            </p:blipFill>
            <p:spPr>
              <a:xfrm>
                <a:off x="6028433" y="5292345"/>
                <a:ext cx="315095" cy="257806"/>
              </a:xfrm>
              <a:prstGeom prst="rect">
                <a:avLst/>
              </a:prstGeom>
            </p:spPr>
          </p:pic>
          <p:cxnSp>
            <p:nvCxnSpPr>
              <p:cNvPr id="127" name="Straight Connector 74"/>
              <p:cNvCxnSpPr>
                <a:stCxn id="126" idx="0"/>
                <a:endCxn id="161" idx="2"/>
              </p:cNvCxnSpPr>
              <p:nvPr/>
            </p:nvCxnSpPr>
            <p:spPr>
              <a:xfrm flipV="1">
                <a:off x="6185981" y="5074232"/>
                <a:ext cx="871" cy="218113"/>
              </a:xfrm>
              <a:prstGeom prst="line">
                <a:avLst/>
              </a:prstGeom>
              <a:noFill/>
              <a:ln w="19050" cap="flat" cmpd="sng" algn="ctr">
                <a:solidFill>
                  <a:sysClr val="windowText" lastClr="000000"/>
                </a:solidFill>
                <a:prstDash val="solid"/>
                <a:miter lim="800000"/>
              </a:ln>
              <a:effectLst/>
            </p:spPr>
          </p:cxnSp>
          <p:pic>
            <p:nvPicPr>
              <p:cNvPr id="132" name="图片 105" descr="AP.png"/>
              <p:cNvPicPr>
                <a:picLocks noChangeAspect="1"/>
              </p:cNvPicPr>
              <p:nvPr/>
            </p:nvPicPr>
            <p:blipFill>
              <a:blip r:embed="rId4" cstate="print"/>
              <a:stretch>
                <a:fillRect/>
              </a:stretch>
            </p:blipFill>
            <p:spPr>
              <a:xfrm>
                <a:off x="4031105" y="5292345"/>
                <a:ext cx="315095" cy="257806"/>
              </a:xfrm>
              <a:prstGeom prst="rect">
                <a:avLst/>
              </a:prstGeom>
            </p:spPr>
          </p:pic>
          <p:pic>
            <p:nvPicPr>
              <p:cNvPr id="133" name="图片 102" descr="AC-蓝.png"/>
              <p:cNvPicPr>
                <a:picLocks noChangeAspect="1"/>
              </p:cNvPicPr>
              <p:nvPr/>
            </p:nvPicPr>
            <p:blipFill>
              <a:blip r:embed="rId5" cstate="print"/>
              <a:stretch>
                <a:fillRect/>
              </a:stretch>
            </p:blipFill>
            <p:spPr>
              <a:xfrm>
                <a:off x="3427988" y="3290851"/>
                <a:ext cx="316781" cy="259185"/>
              </a:xfrm>
              <a:prstGeom prst="rect">
                <a:avLst/>
              </a:prstGeom>
            </p:spPr>
          </p:pic>
          <p:pic>
            <p:nvPicPr>
              <p:cNvPr id="134" name="图片 86" descr="核心交换机.png"/>
              <p:cNvPicPr>
                <a:picLocks noChangeAspect="1"/>
              </p:cNvPicPr>
              <p:nvPr/>
            </p:nvPicPr>
            <p:blipFill>
              <a:blip r:embed="rId6" cstate="print"/>
              <a:stretch>
                <a:fillRect/>
              </a:stretch>
            </p:blipFill>
            <p:spPr>
              <a:xfrm>
                <a:off x="4310525" y="3291541"/>
                <a:ext cx="315095" cy="257806"/>
              </a:xfrm>
              <a:prstGeom prst="rect">
                <a:avLst/>
              </a:prstGeom>
            </p:spPr>
          </p:pic>
          <p:pic>
            <p:nvPicPr>
              <p:cNvPr id="135" name="图片 86" descr="核心交换机.png"/>
              <p:cNvPicPr>
                <a:picLocks noChangeAspect="1"/>
              </p:cNvPicPr>
              <p:nvPr/>
            </p:nvPicPr>
            <p:blipFill>
              <a:blip r:embed="rId6" cstate="print"/>
              <a:stretch>
                <a:fillRect/>
              </a:stretch>
            </p:blipFill>
            <p:spPr>
              <a:xfrm>
                <a:off x="5082738" y="3291541"/>
                <a:ext cx="315095" cy="257806"/>
              </a:xfrm>
              <a:prstGeom prst="rect">
                <a:avLst/>
              </a:prstGeom>
            </p:spPr>
          </p:pic>
          <p:cxnSp>
            <p:nvCxnSpPr>
              <p:cNvPr id="136" name="Straight Connector 13"/>
              <p:cNvCxnSpPr>
                <a:stCxn id="134" idx="3"/>
                <a:endCxn id="135" idx="1"/>
              </p:cNvCxnSpPr>
              <p:nvPr/>
            </p:nvCxnSpPr>
            <p:spPr>
              <a:xfrm>
                <a:off x="4625620" y="3420444"/>
                <a:ext cx="457118" cy="0"/>
              </a:xfrm>
              <a:prstGeom prst="line">
                <a:avLst/>
              </a:prstGeom>
              <a:noFill/>
              <a:ln w="19050" cap="flat" cmpd="sng" algn="ctr">
                <a:solidFill>
                  <a:srgbClr val="0070C0"/>
                </a:solidFill>
                <a:prstDash val="solid"/>
                <a:miter lim="800000"/>
              </a:ln>
              <a:effectLst/>
            </p:spPr>
          </p:cxnSp>
          <p:pic>
            <p:nvPicPr>
              <p:cNvPr id="137" name="图片 87" descr="汇聚交换机.png"/>
              <p:cNvPicPr>
                <a:picLocks noChangeAspect="1"/>
              </p:cNvPicPr>
              <p:nvPr/>
            </p:nvPicPr>
            <p:blipFill>
              <a:blip r:embed="rId7" cstate="print"/>
              <a:stretch>
                <a:fillRect/>
              </a:stretch>
            </p:blipFill>
            <p:spPr>
              <a:xfrm>
                <a:off x="3243893" y="4139910"/>
                <a:ext cx="315095" cy="257806"/>
              </a:xfrm>
              <a:prstGeom prst="rect">
                <a:avLst/>
              </a:prstGeom>
            </p:spPr>
          </p:pic>
          <p:pic>
            <p:nvPicPr>
              <p:cNvPr id="138" name="图片 87" descr="汇聚交换机.png"/>
              <p:cNvPicPr>
                <a:picLocks noChangeAspect="1"/>
              </p:cNvPicPr>
              <p:nvPr/>
            </p:nvPicPr>
            <p:blipFill>
              <a:blip r:embed="rId7" cstate="print"/>
              <a:stretch>
                <a:fillRect/>
              </a:stretch>
            </p:blipFill>
            <p:spPr>
              <a:xfrm>
                <a:off x="4014252" y="4139910"/>
                <a:ext cx="315095" cy="257806"/>
              </a:xfrm>
              <a:prstGeom prst="rect">
                <a:avLst/>
              </a:prstGeom>
            </p:spPr>
          </p:pic>
          <p:cxnSp>
            <p:nvCxnSpPr>
              <p:cNvPr id="139" name="Straight Connector 16"/>
              <p:cNvCxnSpPr>
                <a:stCxn id="137" idx="3"/>
                <a:endCxn id="138" idx="1"/>
              </p:cNvCxnSpPr>
              <p:nvPr/>
            </p:nvCxnSpPr>
            <p:spPr>
              <a:xfrm>
                <a:off x="3558988" y="4268814"/>
                <a:ext cx="455264" cy="0"/>
              </a:xfrm>
              <a:prstGeom prst="line">
                <a:avLst/>
              </a:prstGeom>
              <a:noFill/>
              <a:ln w="19050" cap="flat" cmpd="sng" algn="ctr">
                <a:solidFill>
                  <a:srgbClr val="0070C0"/>
                </a:solidFill>
                <a:prstDash val="solid"/>
                <a:miter lim="800000"/>
              </a:ln>
              <a:effectLst/>
            </p:spPr>
          </p:cxnSp>
          <p:cxnSp>
            <p:nvCxnSpPr>
              <p:cNvPr id="140" name="Straight Connector 19"/>
              <p:cNvCxnSpPr/>
              <p:nvPr/>
            </p:nvCxnSpPr>
            <p:spPr>
              <a:xfrm>
                <a:off x="5900052" y="2210702"/>
                <a:ext cx="252306" cy="0"/>
              </a:xfrm>
              <a:prstGeom prst="line">
                <a:avLst/>
              </a:prstGeom>
              <a:noFill/>
              <a:ln w="19050" cap="flat" cmpd="sng" algn="ctr">
                <a:solidFill>
                  <a:srgbClr val="0070C0"/>
                </a:solidFill>
                <a:prstDash val="solid"/>
                <a:miter lim="800000"/>
              </a:ln>
              <a:effectLst/>
            </p:spPr>
          </p:cxnSp>
          <p:sp>
            <p:nvSpPr>
              <p:cNvPr id="141" name="TextBox 20"/>
              <p:cNvSpPr txBox="1"/>
              <p:nvPr/>
            </p:nvSpPr>
            <p:spPr>
              <a:xfrm>
                <a:off x="6152357" y="2095008"/>
                <a:ext cx="1111567" cy="253335"/>
              </a:xfrm>
              <a:prstGeom prst="rect">
                <a:avLst/>
              </a:prstGeom>
              <a:noFill/>
            </p:spPr>
            <p:txBody>
              <a:bodyPr wrap="none" rtlCol="0">
                <a:spAutoFit/>
              </a:bodyPr>
              <a:lstStyle/>
              <a:p>
                <a:pPr fontAlgn="ctr">
                  <a:spcBef>
                    <a:spcPts val="0"/>
                  </a:spcBef>
                  <a:spcAft>
                    <a:spcPts val="0"/>
                  </a:spcAft>
                </a:pPr>
                <a:r>
                  <a:rPr lang="en-US" sz="1200" dirty="0" err="1">
                    <a:solidFill>
                      <a:prstClr val="black"/>
                    </a:solidFill>
                    <a:latin typeface="Huawei Sans" panose="020C0503030203020204" pitchFamily="34" charset="0"/>
                  </a:rPr>
                  <a:t>iStack</a:t>
                </a:r>
                <a:r>
                  <a:rPr lang="en-US" sz="1200" dirty="0">
                    <a:solidFill>
                      <a:prstClr val="black"/>
                    </a:solidFill>
                    <a:latin typeface="Huawei Sans" panose="020C0503030203020204" pitchFamily="34" charset="0"/>
                  </a:rPr>
                  <a:t>/CSS link</a:t>
                </a:r>
              </a:p>
            </p:txBody>
          </p:sp>
          <p:pic>
            <p:nvPicPr>
              <p:cNvPr id="142" name="图片 87" descr="汇聚交换机.png"/>
              <p:cNvPicPr>
                <a:picLocks noChangeAspect="1"/>
              </p:cNvPicPr>
              <p:nvPr/>
            </p:nvPicPr>
            <p:blipFill>
              <a:blip r:embed="rId7" cstate="print"/>
              <a:stretch>
                <a:fillRect/>
              </a:stretch>
            </p:blipFill>
            <p:spPr>
              <a:xfrm>
                <a:off x="5258017" y="4139910"/>
                <a:ext cx="315095" cy="257806"/>
              </a:xfrm>
              <a:prstGeom prst="rect">
                <a:avLst/>
              </a:prstGeom>
            </p:spPr>
          </p:pic>
          <p:pic>
            <p:nvPicPr>
              <p:cNvPr id="143" name="图片 87" descr="汇聚交换机.png"/>
              <p:cNvPicPr>
                <a:picLocks noChangeAspect="1"/>
              </p:cNvPicPr>
              <p:nvPr/>
            </p:nvPicPr>
            <p:blipFill>
              <a:blip r:embed="rId7" cstate="print"/>
              <a:stretch>
                <a:fillRect/>
              </a:stretch>
            </p:blipFill>
            <p:spPr>
              <a:xfrm>
                <a:off x="6029304" y="4139910"/>
                <a:ext cx="315095" cy="257806"/>
              </a:xfrm>
              <a:prstGeom prst="rect">
                <a:avLst/>
              </a:prstGeom>
            </p:spPr>
          </p:pic>
          <p:cxnSp>
            <p:nvCxnSpPr>
              <p:cNvPr id="144" name="Straight Connector 29"/>
              <p:cNvCxnSpPr>
                <a:stCxn id="142" idx="3"/>
                <a:endCxn id="143" idx="1"/>
              </p:cNvCxnSpPr>
              <p:nvPr/>
            </p:nvCxnSpPr>
            <p:spPr>
              <a:xfrm>
                <a:off x="5573113" y="4268814"/>
                <a:ext cx="456191" cy="0"/>
              </a:xfrm>
              <a:prstGeom prst="line">
                <a:avLst/>
              </a:prstGeom>
              <a:noFill/>
              <a:ln w="19050" cap="flat" cmpd="sng" algn="ctr">
                <a:solidFill>
                  <a:srgbClr val="0070C0"/>
                </a:solidFill>
                <a:prstDash val="solid"/>
                <a:miter lim="800000"/>
              </a:ln>
              <a:effectLst/>
            </p:spPr>
          </p:cxnSp>
          <p:cxnSp>
            <p:nvCxnSpPr>
              <p:cNvPr id="145" name="Straight Connector 30"/>
              <p:cNvCxnSpPr>
                <a:stCxn id="137" idx="0"/>
                <a:endCxn id="134" idx="2"/>
              </p:cNvCxnSpPr>
              <p:nvPr/>
            </p:nvCxnSpPr>
            <p:spPr>
              <a:xfrm flipV="1">
                <a:off x="3401441" y="3549347"/>
                <a:ext cx="1066632" cy="590563"/>
              </a:xfrm>
              <a:prstGeom prst="line">
                <a:avLst/>
              </a:prstGeom>
              <a:noFill/>
              <a:ln w="19050" cap="flat" cmpd="sng" algn="ctr">
                <a:solidFill>
                  <a:sysClr val="windowText" lastClr="000000"/>
                </a:solidFill>
                <a:prstDash val="solid"/>
                <a:miter lim="800000"/>
              </a:ln>
              <a:effectLst/>
            </p:spPr>
          </p:cxnSp>
          <p:cxnSp>
            <p:nvCxnSpPr>
              <p:cNvPr id="146" name="Straight Connector 33"/>
              <p:cNvCxnSpPr>
                <a:stCxn id="138" idx="0"/>
                <a:endCxn id="135" idx="2"/>
              </p:cNvCxnSpPr>
              <p:nvPr/>
            </p:nvCxnSpPr>
            <p:spPr>
              <a:xfrm flipV="1">
                <a:off x="4171800" y="3549347"/>
                <a:ext cx="1068486" cy="590563"/>
              </a:xfrm>
              <a:prstGeom prst="line">
                <a:avLst/>
              </a:prstGeom>
              <a:noFill/>
              <a:ln w="19050" cap="flat" cmpd="sng" algn="ctr">
                <a:solidFill>
                  <a:sysClr val="windowText" lastClr="000000"/>
                </a:solidFill>
                <a:prstDash val="solid"/>
                <a:miter lim="800000"/>
              </a:ln>
              <a:effectLst/>
            </p:spPr>
          </p:cxnSp>
          <p:cxnSp>
            <p:nvCxnSpPr>
              <p:cNvPr id="147" name="Straight Connector 36"/>
              <p:cNvCxnSpPr>
                <a:stCxn id="142" idx="0"/>
                <a:endCxn id="134" idx="2"/>
              </p:cNvCxnSpPr>
              <p:nvPr/>
            </p:nvCxnSpPr>
            <p:spPr>
              <a:xfrm flipH="1" flipV="1">
                <a:off x="4468073" y="3549347"/>
                <a:ext cx="947493" cy="590563"/>
              </a:xfrm>
              <a:prstGeom prst="line">
                <a:avLst/>
              </a:prstGeom>
              <a:noFill/>
              <a:ln w="19050" cap="flat" cmpd="sng" algn="ctr">
                <a:solidFill>
                  <a:sysClr val="windowText" lastClr="000000"/>
                </a:solidFill>
                <a:prstDash val="solid"/>
                <a:miter lim="800000"/>
              </a:ln>
              <a:effectLst/>
            </p:spPr>
          </p:cxnSp>
          <p:cxnSp>
            <p:nvCxnSpPr>
              <p:cNvPr id="148" name="Straight Connector 39"/>
              <p:cNvCxnSpPr>
                <a:stCxn id="143" idx="0"/>
                <a:endCxn id="135" idx="2"/>
              </p:cNvCxnSpPr>
              <p:nvPr/>
            </p:nvCxnSpPr>
            <p:spPr>
              <a:xfrm flipH="1" flipV="1">
                <a:off x="5240286" y="3549347"/>
                <a:ext cx="946566" cy="590563"/>
              </a:xfrm>
              <a:prstGeom prst="line">
                <a:avLst/>
              </a:prstGeom>
              <a:noFill/>
              <a:ln w="19050" cap="flat" cmpd="sng" algn="ctr">
                <a:solidFill>
                  <a:sysClr val="windowText" lastClr="000000"/>
                </a:solidFill>
                <a:prstDash val="solid"/>
                <a:miter lim="800000"/>
              </a:ln>
              <a:effectLst/>
            </p:spPr>
          </p:cxnSp>
          <p:sp>
            <p:nvSpPr>
              <p:cNvPr id="149" name="Oval 42"/>
              <p:cNvSpPr/>
              <p:nvPr/>
            </p:nvSpPr>
            <p:spPr>
              <a:xfrm rot="3077028">
                <a:off x="4099717" y="3811292"/>
                <a:ext cx="545576" cy="85888"/>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150" name="图片 106" descr="堆叠交换机蓝.png"/>
              <p:cNvPicPr>
                <a:picLocks noChangeAspect="1"/>
              </p:cNvPicPr>
              <p:nvPr/>
            </p:nvPicPr>
            <p:blipFill>
              <a:blip r:embed="rId8" cstate="print"/>
              <a:stretch>
                <a:fillRect/>
              </a:stretch>
            </p:blipFill>
            <p:spPr>
              <a:xfrm>
                <a:off x="3243050" y="4815047"/>
                <a:ext cx="316781" cy="259185"/>
              </a:xfrm>
              <a:prstGeom prst="rect">
                <a:avLst/>
              </a:prstGeom>
            </p:spPr>
          </p:pic>
          <p:pic>
            <p:nvPicPr>
              <p:cNvPr id="151" name="图片 106" descr="堆叠交换机蓝.png"/>
              <p:cNvPicPr>
                <a:picLocks noChangeAspect="1"/>
              </p:cNvPicPr>
              <p:nvPr/>
            </p:nvPicPr>
            <p:blipFill>
              <a:blip r:embed="rId8" cstate="print"/>
              <a:stretch>
                <a:fillRect/>
              </a:stretch>
            </p:blipFill>
            <p:spPr>
              <a:xfrm>
                <a:off x="4013409" y="4815047"/>
                <a:ext cx="316781" cy="259185"/>
              </a:xfrm>
              <a:prstGeom prst="rect">
                <a:avLst/>
              </a:prstGeom>
            </p:spPr>
          </p:pic>
          <p:cxnSp>
            <p:nvCxnSpPr>
              <p:cNvPr id="152" name="Straight Connector 34"/>
              <p:cNvCxnSpPr>
                <a:stCxn id="150" idx="0"/>
              </p:cNvCxnSpPr>
              <p:nvPr/>
            </p:nvCxnSpPr>
            <p:spPr>
              <a:xfrm flipH="1" flipV="1">
                <a:off x="3389226" y="4397718"/>
                <a:ext cx="12215" cy="417329"/>
              </a:xfrm>
              <a:prstGeom prst="line">
                <a:avLst/>
              </a:prstGeom>
              <a:noFill/>
              <a:ln w="19050" cap="flat" cmpd="sng" algn="ctr">
                <a:solidFill>
                  <a:sysClr val="windowText" lastClr="000000"/>
                </a:solidFill>
                <a:prstDash val="solid"/>
                <a:miter lim="800000"/>
              </a:ln>
              <a:effectLst/>
            </p:spPr>
          </p:cxnSp>
          <p:cxnSp>
            <p:nvCxnSpPr>
              <p:cNvPr id="153" name="Straight Connector 35"/>
              <p:cNvCxnSpPr>
                <a:stCxn id="150" idx="0"/>
                <a:endCxn id="138" idx="2"/>
              </p:cNvCxnSpPr>
              <p:nvPr/>
            </p:nvCxnSpPr>
            <p:spPr>
              <a:xfrm flipV="1">
                <a:off x="3401441" y="4397716"/>
                <a:ext cx="770359" cy="417331"/>
              </a:xfrm>
              <a:prstGeom prst="line">
                <a:avLst/>
              </a:prstGeom>
              <a:noFill/>
              <a:ln w="19050" cap="flat" cmpd="sng" algn="ctr">
                <a:solidFill>
                  <a:sysClr val="windowText" lastClr="000000"/>
                </a:solidFill>
                <a:prstDash val="solid"/>
                <a:miter lim="800000"/>
              </a:ln>
              <a:effectLst/>
            </p:spPr>
          </p:cxnSp>
          <p:cxnSp>
            <p:nvCxnSpPr>
              <p:cNvPr id="154" name="Straight Connector 37"/>
              <p:cNvCxnSpPr>
                <a:stCxn id="151" idx="0"/>
                <a:endCxn id="137" idx="2"/>
              </p:cNvCxnSpPr>
              <p:nvPr/>
            </p:nvCxnSpPr>
            <p:spPr>
              <a:xfrm flipH="1" flipV="1">
                <a:off x="3401441" y="4397716"/>
                <a:ext cx="770359" cy="417331"/>
              </a:xfrm>
              <a:prstGeom prst="line">
                <a:avLst/>
              </a:prstGeom>
              <a:noFill/>
              <a:ln w="19050" cap="flat" cmpd="sng" algn="ctr">
                <a:solidFill>
                  <a:sysClr val="windowText" lastClr="000000"/>
                </a:solidFill>
                <a:prstDash val="solid"/>
                <a:miter lim="800000"/>
              </a:ln>
              <a:effectLst/>
            </p:spPr>
          </p:cxnSp>
          <p:cxnSp>
            <p:nvCxnSpPr>
              <p:cNvPr id="155" name="Straight Connector 38"/>
              <p:cNvCxnSpPr>
                <a:stCxn id="151" idx="0"/>
                <a:endCxn id="138" idx="2"/>
              </p:cNvCxnSpPr>
              <p:nvPr/>
            </p:nvCxnSpPr>
            <p:spPr>
              <a:xfrm flipV="1">
                <a:off x="4171800" y="4397716"/>
                <a:ext cx="0" cy="417331"/>
              </a:xfrm>
              <a:prstGeom prst="line">
                <a:avLst/>
              </a:prstGeom>
              <a:noFill/>
              <a:ln w="19050" cap="flat" cmpd="sng" algn="ctr">
                <a:solidFill>
                  <a:sysClr val="windowText" lastClr="000000"/>
                </a:solidFill>
                <a:prstDash val="solid"/>
                <a:miter lim="800000"/>
              </a:ln>
              <a:effectLst/>
            </p:spPr>
          </p:cxnSp>
          <p:grpSp>
            <p:nvGrpSpPr>
              <p:cNvPr id="156" name="Group 40"/>
              <p:cNvGrpSpPr/>
              <p:nvPr/>
            </p:nvGrpSpPr>
            <p:grpSpPr>
              <a:xfrm>
                <a:off x="3663529" y="4914758"/>
                <a:ext cx="246182" cy="58245"/>
                <a:chOff x="559282" y="6488261"/>
                <a:chExt cx="261965" cy="61979"/>
              </a:xfrm>
              <a:solidFill>
                <a:sysClr val="window" lastClr="FFFFFF">
                  <a:lumMod val="50000"/>
                </a:sysClr>
              </a:solidFill>
            </p:grpSpPr>
            <p:sp>
              <p:nvSpPr>
                <p:cNvPr id="157" name="Oval 41"/>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58" name="Oval 44"/>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59" name="Oval 45"/>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grpSp>
          <p:pic>
            <p:nvPicPr>
              <p:cNvPr id="160" name="图片 106" descr="堆叠交换机蓝.png"/>
              <p:cNvPicPr>
                <a:picLocks noChangeAspect="1"/>
              </p:cNvPicPr>
              <p:nvPr/>
            </p:nvPicPr>
            <p:blipFill>
              <a:blip r:embed="rId8" cstate="print"/>
              <a:stretch>
                <a:fillRect/>
              </a:stretch>
            </p:blipFill>
            <p:spPr>
              <a:xfrm>
                <a:off x="5257174" y="4815047"/>
                <a:ext cx="316781" cy="259185"/>
              </a:xfrm>
              <a:prstGeom prst="rect">
                <a:avLst/>
              </a:prstGeom>
            </p:spPr>
          </p:pic>
          <p:pic>
            <p:nvPicPr>
              <p:cNvPr id="161" name="图片 106" descr="堆叠交换机蓝.png"/>
              <p:cNvPicPr>
                <a:picLocks noChangeAspect="1"/>
              </p:cNvPicPr>
              <p:nvPr/>
            </p:nvPicPr>
            <p:blipFill>
              <a:blip r:embed="rId8" cstate="print"/>
              <a:stretch>
                <a:fillRect/>
              </a:stretch>
            </p:blipFill>
            <p:spPr>
              <a:xfrm>
                <a:off x="6028461" y="4815047"/>
                <a:ext cx="316781" cy="259185"/>
              </a:xfrm>
              <a:prstGeom prst="rect">
                <a:avLst/>
              </a:prstGeom>
            </p:spPr>
          </p:pic>
          <p:grpSp>
            <p:nvGrpSpPr>
              <p:cNvPr id="162" name="Group 54"/>
              <p:cNvGrpSpPr/>
              <p:nvPr/>
            </p:nvGrpSpPr>
            <p:grpSpPr>
              <a:xfrm>
                <a:off x="5678581" y="4914758"/>
                <a:ext cx="246182" cy="58245"/>
                <a:chOff x="559282" y="6488261"/>
                <a:chExt cx="261965" cy="61979"/>
              </a:xfrm>
              <a:solidFill>
                <a:sysClr val="window" lastClr="FFFFFF">
                  <a:lumMod val="50000"/>
                </a:sysClr>
              </a:solidFill>
            </p:grpSpPr>
            <p:sp>
              <p:nvSpPr>
                <p:cNvPr id="163" name="Oval 55"/>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64" name="Oval 56"/>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65" name="Oval 57"/>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grpSp>
          <p:cxnSp>
            <p:nvCxnSpPr>
              <p:cNvPr id="166" name="Straight Connector 58"/>
              <p:cNvCxnSpPr>
                <a:stCxn id="160" idx="0"/>
                <a:endCxn id="142" idx="2"/>
              </p:cNvCxnSpPr>
              <p:nvPr/>
            </p:nvCxnSpPr>
            <p:spPr>
              <a:xfrm flipV="1">
                <a:off x="5415565" y="4397716"/>
                <a:ext cx="0" cy="417331"/>
              </a:xfrm>
              <a:prstGeom prst="line">
                <a:avLst/>
              </a:prstGeom>
              <a:noFill/>
              <a:ln w="19050" cap="flat" cmpd="sng" algn="ctr">
                <a:solidFill>
                  <a:sysClr val="windowText" lastClr="000000"/>
                </a:solidFill>
                <a:prstDash val="solid"/>
                <a:miter lim="800000"/>
              </a:ln>
              <a:effectLst/>
            </p:spPr>
          </p:cxnSp>
          <p:cxnSp>
            <p:nvCxnSpPr>
              <p:cNvPr id="167" name="Straight Connector 61"/>
              <p:cNvCxnSpPr>
                <a:stCxn id="161" idx="0"/>
                <a:endCxn id="143" idx="2"/>
              </p:cNvCxnSpPr>
              <p:nvPr/>
            </p:nvCxnSpPr>
            <p:spPr>
              <a:xfrm flipV="1">
                <a:off x="6186852" y="4397716"/>
                <a:ext cx="0" cy="417331"/>
              </a:xfrm>
              <a:prstGeom prst="line">
                <a:avLst/>
              </a:prstGeom>
              <a:noFill/>
              <a:ln w="19050" cap="flat" cmpd="sng" algn="ctr">
                <a:solidFill>
                  <a:sysClr val="windowText" lastClr="000000"/>
                </a:solidFill>
                <a:prstDash val="solid"/>
                <a:miter lim="800000"/>
              </a:ln>
              <a:effectLst/>
            </p:spPr>
          </p:cxnSp>
          <p:cxnSp>
            <p:nvCxnSpPr>
              <p:cNvPr id="168" name="Straight Connector 64"/>
              <p:cNvCxnSpPr>
                <a:stCxn id="160" idx="0"/>
                <a:endCxn id="143" idx="2"/>
              </p:cNvCxnSpPr>
              <p:nvPr/>
            </p:nvCxnSpPr>
            <p:spPr>
              <a:xfrm flipV="1">
                <a:off x="5415565" y="4397716"/>
                <a:ext cx="771287" cy="417331"/>
              </a:xfrm>
              <a:prstGeom prst="line">
                <a:avLst/>
              </a:prstGeom>
              <a:noFill/>
              <a:ln w="19050" cap="flat" cmpd="sng" algn="ctr">
                <a:solidFill>
                  <a:sysClr val="windowText" lastClr="000000"/>
                </a:solidFill>
                <a:prstDash val="solid"/>
                <a:miter lim="800000"/>
              </a:ln>
              <a:effectLst/>
            </p:spPr>
          </p:cxnSp>
          <p:cxnSp>
            <p:nvCxnSpPr>
              <p:cNvPr id="169" name="Straight Connector 67"/>
              <p:cNvCxnSpPr>
                <a:stCxn id="161" idx="0"/>
                <a:endCxn id="142" idx="2"/>
              </p:cNvCxnSpPr>
              <p:nvPr/>
            </p:nvCxnSpPr>
            <p:spPr>
              <a:xfrm flipH="1" flipV="1">
                <a:off x="5415565" y="4397716"/>
                <a:ext cx="771287" cy="417331"/>
              </a:xfrm>
              <a:prstGeom prst="line">
                <a:avLst/>
              </a:prstGeom>
              <a:noFill/>
              <a:ln w="19050" cap="flat" cmpd="sng" algn="ctr">
                <a:solidFill>
                  <a:sysClr val="windowText" lastClr="000000"/>
                </a:solidFill>
                <a:prstDash val="solid"/>
                <a:miter lim="800000"/>
              </a:ln>
              <a:effectLst/>
            </p:spPr>
          </p:cxnSp>
          <p:cxnSp>
            <p:nvCxnSpPr>
              <p:cNvPr id="170" name="Straight Connector 70"/>
              <p:cNvCxnSpPr>
                <a:endCxn id="151" idx="2"/>
              </p:cNvCxnSpPr>
              <p:nvPr/>
            </p:nvCxnSpPr>
            <p:spPr>
              <a:xfrm flipV="1">
                <a:off x="4170873" y="5074232"/>
                <a:ext cx="928" cy="218113"/>
              </a:xfrm>
              <a:prstGeom prst="line">
                <a:avLst/>
              </a:prstGeom>
              <a:noFill/>
              <a:ln w="19050" cap="flat" cmpd="sng" algn="ctr">
                <a:solidFill>
                  <a:sysClr val="windowText" lastClr="000000"/>
                </a:solidFill>
                <a:prstDash val="solid"/>
                <a:miter lim="800000"/>
              </a:ln>
              <a:effectLst/>
            </p:spPr>
          </p:cxnSp>
          <p:cxnSp>
            <p:nvCxnSpPr>
              <p:cNvPr id="171" name="Straight Connector 79"/>
              <p:cNvCxnSpPr>
                <a:stCxn id="134" idx="1"/>
                <a:endCxn id="133" idx="3"/>
              </p:cNvCxnSpPr>
              <p:nvPr/>
            </p:nvCxnSpPr>
            <p:spPr>
              <a:xfrm flipH="1" flipV="1">
                <a:off x="3744769" y="3420443"/>
                <a:ext cx="565756" cy="1"/>
              </a:xfrm>
              <a:prstGeom prst="line">
                <a:avLst/>
              </a:prstGeom>
              <a:noFill/>
              <a:ln w="19050" cap="flat" cmpd="sng" algn="ctr">
                <a:solidFill>
                  <a:sysClr val="windowText" lastClr="000000"/>
                </a:solidFill>
                <a:prstDash val="solid"/>
                <a:miter lim="800000"/>
              </a:ln>
              <a:effectLst/>
            </p:spPr>
          </p:cxnSp>
          <p:pic>
            <p:nvPicPr>
              <p:cNvPr id="172"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auto">
              <a:xfrm>
                <a:off x="4307705" y="2093137"/>
                <a:ext cx="316781" cy="259184"/>
              </a:xfrm>
              <a:prstGeom prst="rect">
                <a:avLst/>
              </a:prstGeom>
              <a:noFill/>
            </p:spPr>
          </p:pic>
          <p:pic>
            <p:nvPicPr>
              <p:cNvPr id="173"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auto">
              <a:xfrm>
                <a:off x="5081895" y="2093137"/>
                <a:ext cx="316781" cy="259184"/>
              </a:xfrm>
              <a:prstGeom prst="rect">
                <a:avLst/>
              </a:prstGeom>
              <a:noFill/>
            </p:spPr>
          </p:pic>
          <p:cxnSp>
            <p:nvCxnSpPr>
              <p:cNvPr id="174" name="Straight Connector 98"/>
              <p:cNvCxnSpPr>
                <a:stCxn id="173" idx="2"/>
                <a:endCxn id="135" idx="0"/>
              </p:cNvCxnSpPr>
              <p:nvPr/>
            </p:nvCxnSpPr>
            <p:spPr>
              <a:xfrm>
                <a:off x="5240286" y="2352321"/>
                <a:ext cx="0" cy="939220"/>
              </a:xfrm>
              <a:prstGeom prst="line">
                <a:avLst/>
              </a:prstGeom>
              <a:noFill/>
              <a:ln w="19050" cap="flat" cmpd="sng" algn="ctr">
                <a:solidFill>
                  <a:sysClr val="windowText" lastClr="000000"/>
                </a:solidFill>
                <a:prstDash val="solid"/>
                <a:miter lim="800000"/>
              </a:ln>
              <a:effectLst/>
            </p:spPr>
          </p:cxnSp>
          <p:cxnSp>
            <p:nvCxnSpPr>
              <p:cNvPr id="175" name="Straight Connector 101"/>
              <p:cNvCxnSpPr>
                <a:stCxn id="172" idx="2"/>
                <a:endCxn id="134" idx="0"/>
              </p:cNvCxnSpPr>
              <p:nvPr/>
            </p:nvCxnSpPr>
            <p:spPr>
              <a:xfrm>
                <a:off x="4466096" y="2352321"/>
                <a:ext cx="1977" cy="939220"/>
              </a:xfrm>
              <a:prstGeom prst="line">
                <a:avLst/>
              </a:prstGeom>
              <a:noFill/>
              <a:ln w="19050" cap="flat" cmpd="sng" algn="ctr">
                <a:solidFill>
                  <a:sysClr val="windowText" lastClr="000000"/>
                </a:solidFill>
                <a:prstDash val="solid"/>
                <a:miter lim="800000"/>
              </a:ln>
              <a:effectLst/>
            </p:spPr>
          </p:cxnSp>
          <p:cxnSp>
            <p:nvCxnSpPr>
              <p:cNvPr id="176" name="Straight Connector 104"/>
              <p:cNvCxnSpPr>
                <a:stCxn id="172" idx="3"/>
                <a:endCxn id="173" idx="1"/>
              </p:cNvCxnSpPr>
              <p:nvPr/>
            </p:nvCxnSpPr>
            <p:spPr>
              <a:xfrm>
                <a:off x="4624486" y="2222729"/>
                <a:ext cx="457409" cy="0"/>
              </a:xfrm>
              <a:prstGeom prst="line">
                <a:avLst/>
              </a:prstGeom>
              <a:noFill/>
              <a:ln w="19050" cap="flat" cmpd="sng" algn="ctr">
                <a:solidFill>
                  <a:sysClr val="windowText" lastClr="000000"/>
                </a:solidFill>
                <a:prstDash val="solid"/>
                <a:miter lim="800000"/>
              </a:ln>
              <a:effectLst/>
            </p:spPr>
          </p:cxnSp>
          <p:sp>
            <p:nvSpPr>
              <p:cNvPr id="177" name="Oval 59"/>
              <p:cNvSpPr/>
              <p:nvPr/>
            </p:nvSpPr>
            <p:spPr>
              <a:xfrm rot="1782887">
                <a:off x="3328908" y="4622830"/>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78" name="Oval 62"/>
              <p:cNvSpPr/>
              <p:nvPr/>
            </p:nvSpPr>
            <p:spPr>
              <a:xfrm rot="19401600">
                <a:off x="3947170" y="4634813"/>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79" name="Oval 63"/>
              <p:cNvSpPr/>
              <p:nvPr/>
            </p:nvSpPr>
            <p:spPr>
              <a:xfrm rot="1782887">
                <a:off x="5331656" y="4652788"/>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80" name="Oval 65"/>
              <p:cNvSpPr/>
              <p:nvPr/>
            </p:nvSpPr>
            <p:spPr>
              <a:xfrm rot="19401600">
                <a:off x="5984617" y="4629471"/>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181" name="图片 14" descr="日志告警服务器-蓝.png"/>
              <p:cNvPicPr>
                <a:picLocks noChangeAspect="1"/>
              </p:cNvPicPr>
              <p:nvPr/>
            </p:nvPicPr>
            <p:blipFill>
              <a:blip r:embed="rId10" cstate="print"/>
              <a:stretch>
                <a:fillRect/>
              </a:stretch>
            </p:blipFill>
            <p:spPr>
              <a:xfrm>
                <a:off x="3275308" y="5772955"/>
                <a:ext cx="286243" cy="178736"/>
              </a:xfrm>
              <a:prstGeom prst="rect">
                <a:avLst/>
              </a:prstGeom>
            </p:spPr>
          </p:pic>
          <p:pic>
            <p:nvPicPr>
              <p:cNvPr id="182" name="图片 42" descr="IP电话.png"/>
              <p:cNvPicPr>
                <a:picLocks noChangeAspect="1"/>
              </p:cNvPicPr>
              <p:nvPr/>
            </p:nvPicPr>
            <p:blipFill>
              <a:blip r:embed="rId11" cstate="print"/>
              <a:stretch>
                <a:fillRect/>
              </a:stretch>
            </p:blipFill>
            <p:spPr>
              <a:xfrm>
                <a:off x="4079399" y="5714227"/>
                <a:ext cx="315065" cy="296190"/>
              </a:xfrm>
              <a:prstGeom prst="rect">
                <a:avLst/>
              </a:prstGeom>
            </p:spPr>
          </p:pic>
          <p:pic>
            <p:nvPicPr>
              <p:cNvPr id="183" name="图片 11" descr="开放网络-蓝.png"/>
              <p:cNvPicPr>
                <a:picLocks noChangeAspect="1"/>
              </p:cNvPicPr>
              <p:nvPr/>
            </p:nvPicPr>
            <p:blipFill>
              <a:blip r:embed="rId12" cstate="print"/>
              <a:stretch>
                <a:fillRect/>
              </a:stretch>
            </p:blipFill>
            <p:spPr>
              <a:xfrm>
                <a:off x="5196354" y="5752150"/>
                <a:ext cx="286243" cy="220345"/>
              </a:xfrm>
              <a:prstGeom prst="rect">
                <a:avLst/>
              </a:prstGeom>
            </p:spPr>
          </p:pic>
          <p:pic>
            <p:nvPicPr>
              <p:cNvPr id="184" name="图片 158" descr="SAN网络-蓝.png"/>
              <p:cNvPicPr>
                <a:picLocks noChangeAspect="1"/>
              </p:cNvPicPr>
              <p:nvPr/>
            </p:nvPicPr>
            <p:blipFill>
              <a:blip r:embed="rId13" cstate="print"/>
              <a:stretch>
                <a:fillRect/>
              </a:stretch>
            </p:blipFill>
            <p:spPr>
              <a:xfrm>
                <a:off x="3742419" y="5734443"/>
                <a:ext cx="156112" cy="255760"/>
              </a:xfrm>
              <a:prstGeom prst="rect">
                <a:avLst/>
              </a:prstGeom>
            </p:spPr>
          </p:pic>
          <p:pic>
            <p:nvPicPr>
              <p:cNvPr id="185" name="图片 47" descr="打印机.png"/>
              <p:cNvPicPr>
                <a:picLocks noChangeAspect="1"/>
              </p:cNvPicPr>
              <p:nvPr/>
            </p:nvPicPr>
            <p:blipFill>
              <a:blip r:embed="rId14" cstate="print"/>
              <a:stretch>
                <a:fillRect/>
              </a:stretch>
            </p:blipFill>
            <p:spPr>
              <a:xfrm>
                <a:off x="6019482" y="5737334"/>
                <a:ext cx="314041" cy="249977"/>
              </a:xfrm>
              <a:prstGeom prst="rect">
                <a:avLst/>
              </a:prstGeom>
            </p:spPr>
          </p:pic>
          <p:pic>
            <p:nvPicPr>
              <p:cNvPr id="186" name="图片 157" descr="故障链路.png"/>
              <p:cNvPicPr>
                <a:picLocks noChangeAspect="1"/>
              </p:cNvPicPr>
              <p:nvPr/>
            </p:nvPicPr>
            <p:blipFill>
              <a:blip r:embed="rId15" cstate="print"/>
              <a:stretch>
                <a:fillRect/>
              </a:stretch>
            </p:blipFill>
            <p:spPr>
              <a:xfrm>
                <a:off x="5593492" y="5744842"/>
                <a:ext cx="315095" cy="234961"/>
              </a:xfrm>
              <a:prstGeom prst="rect">
                <a:avLst/>
              </a:prstGeom>
            </p:spPr>
          </p:pic>
          <p:sp>
            <p:nvSpPr>
              <p:cNvPr id="187" name="TextBox 85"/>
              <p:cNvSpPr txBox="1"/>
              <p:nvPr/>
            </p:nvSpPr>
            <p:spPr>
              <a:xfrm>
                <a:off x="2186304" y="2406272"/>
                <a:ext cx="922444"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Egress zone</a:t>
                </a:r>
              </a:p>
            </p:txBody>
          </p:sp>
          <p:sp>
            <p:nvSpPr>
              <p:cNvPr id="188" name="TextBox 86"/>
              <p:cNvSpPr txBox="1"/>
              <p:nvPr/>
            </p:nvSpPr>
            <p:spPr>
              <a:xfrm>
                <a:off x="2186304" y="3533928"/>
                <a:ext cx="819820"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Core layer</a:t>
                </a:r>
              </a:p>
            </p:txBody>
          </p:sp>
          <p:sp>
            <p:nvSpPr>
              <p:cNvPr id="189" name="TextBox 88"/>
              <p:cNvSpPr txBox="1"/>
              <p:nvPr/>
            </p:nvSpPr>
            <p:spPr>
              <a:xfrm>
                <a:off x="2186304" y="4135044"/>
                <a:ext cx="972291" cy="422225"/>
              </a:xfrm>
              <a:prstGeom prst="rect">
                <a:avLst/>
              </a:prstGeom>
              <a:noFill/>
            </p:spPr>
            <p:txBody>
              <a:bodyPr wrap="square" rtlCol="0">
                <a:spAutoFit/>
              </a:bodyPr>
              <a:lstStyle/>
              <a:p>
                <a:pPr fontAlgn="ctr">
                  <a:spcBef>
                    <a:spcPts val="0"/>
                  </a:spcBef>
                  <a:spcAft>
                    <a:spcPts val="0"/>
                  </a:spcAft>
                </a:pPr>
                <a:r>
                  <a:rPr lang="en-US" sz="1200" dirty="0">
                    <a:solidFill>
                      <a:prstClr val="black"/>
                    </a:solidFill>
                    <a:latin typeface="Huawei Sans" panose="020C0503030203020204" pitchFamily="34" charset="0"/>
                  </a:rPr>
                  <a:t>Aggregation layer</a:t>
                </a:r>
              </a:p>
            </p:txBody>
          </p:sp>
          <p:sp>
            <p:nvSpPr>
              <p:cNvPr id="190" name="TextBox 89"/>
              <p:cNvSpPr txBox="1"/>
              <p:nvPr/>
            </p:nvSpPr>
            <p:spPr>
              <a:xfrm>
                <a:off x="2182909" y="5119068"/>
                <a:ext cx="941504"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Access layer</a:t>
                </a:r>
              </a:p>
            </p:txBody>
          </p:sp>
          <p:sp>
            <p:nvSpPr>
              <p:cNvPr id="191" name="TextBox 91"/>
              <p:cNvSpPr txBox="1"/>
              <p:nvPr/>
            </p:nvSpPr>
            <p:spPr>
              <a:xfrm>
                <a:off x="2186304" y="5750108"/>
                <a:ext cx="1092508"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Terminal layer</a:t>
                </a:r>
              </a:p>
            </p:txBody>
          </p:sp>
          <p:sp>
            <p:nvSpPr>
              <p:cNvPr id="192" name="Oval 92"/>
              <p:cNvSpPr/>
              <p:nvPr/>
            </p:nvSpPr>
            <p:spPr>
              <a:xfrm rot="18651691">
                <a:off x="5081106" y="3827726"/>
                <a:ext cx="545576" cy="85888"/>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204" name="TextBox 117"/>
              <p:cNvSpPr txBox="1"/>
              <p:nvPr/>
            </p:nvSpPr>
            <p:spPr>
              <a:xfrm>
                <a:off x="4583968" y="2003282"/>
                <a:ext cx="523678" cy="25333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black"/>
                    </a:solidFill>
                    <a:latin typeface="Huawei Sans" panose="020C0503030203020204" pitchFamily="34" charset="0"/>
                  </a:rPr>
                  <a:t>WAN</a:t>
                </a: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211" name="图片 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297866" y="2696722"/>
                <a:ext cx="316781" cy="259184"/>
              </a:xfrm>
              <a:prstGeom prst="rect">
                <a:avLst/>
              </a:prstGeom>
            </p:spPr>
          </p:pic>
          <p:pic>
            <p:nvPicPr>
              <p:cNvPr id="212" name="图片 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081896" y="2696722"/>
                <a:ext cx="316781" cy="259184"/>
              </a:xfrm>
              <a:prstGeom prst="rect">
                <a:avLst/>
              </a:prstGeom>
            </p:spPr>
          </p:pic>
          <p:cxnSp>
            <p:nvCxnSpPr>
              <p:cNvPr id="213" name="Straight Connector 127"/>
              <p:cNvCxnSpPr>
                <a:stCxn id="211" idx="3"/>
                <a:endCxn id="212" idx="1"/>
              </p:cNvCxnSpPr>
              <p:nvPr/>
            </p:nvCxnSpPr>
            <p:spPr>
              <a:xfrm>
                <a:off x="4614648" y="2826314"/>
                <a:ext cx="467247" cy="0"/>
              </a:xfrm>
              <a:prstGeom prst="line">
                <a:avLst/>
              </a:prstGeom>
              <a:noFill/>
              <a:ln w="19050" cap="flat" cmpd="sng" algn="ctr">
                <a:solidFill>
                  <a:sysClr val="windowText" lastClr="000000"/>
                </a:solidFill>
                <a:prstDash val="sysDash"/>
                <a:miter lim="800000"/>
              </a:ln>
              <a:effectLst/>
            </p:spPr>
          </p:cxnSp>
          <p:pic>
            <p:nvPicPr>
              <p:cNvPr id="214" name="图片 102" descr="AC-蓝.png"/>
              <p:cNvPicPr>
                <a:picLocks noChangeAspect="1"/>
              </p:cNvPicPr>
              <p:nvPr/>
            </p:nvPicPr>
            <p:blipFill>
              <a:blip r:embed="rId5" cstate="print"/>
              <a:stretch>
                <a:fillRect/>
              </a:stretch>
            </p:blipFill>
            <p:spPr>
              <a:xfrm>
                <a:off x="5992123" y="3290851"/>
                <a:ext cx="316781" cy="259185"/>
              </a:xfrm>
              <a:prstGeom prst="rect">
                <a:avLst/>
              </a:prstGeom>
            </p:spPr>
          </p:pic>
          <p:sp>
            <p:nvSpPr>
              <p:cNvPr id="215" name="圆角矩形 214"/>
              <p:cNvSpPr/>
              <p:nvPr/>
            </p:nvSpPr>
            <p:spPr>
              <a:xfrm>
                <a:off x="5861927" y="2958335"/>
                <a:ext cx="1783156" cy="306819"/>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216" name="TextBox 20"/>
              <p:cNvSpPr txBox="1"/>
              <p:nvPr/>
            </p:nvSpPr>
            <p:spPr>
              <a:xfrm>
                <a:off x="5837038" y="2982432"/>
                <a:ext cx="1821140"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NMS O&amp;M zone/Analyzer</a:t>
                </a:r>
              </a:p>
            </p:txBody>
          </p:sp>
          <p:cxnSp>
            <p:nvCxnSpPr>
              <p:cNvPr id="217" name="Straight Connector 79"/>
              <p:cNvCxnSpPr/>
              <p:nvPr/>
            </p:nvCxnSpPr>
            <p:spPr>
              <a:xfrm flipH="1">
                <a:off x="3744771" y="3023364"/>
                <a:ext cx="1118442" cy="0"/>
              </a:xfrm>
              <a:prstGeom prst="line">
                <a:avLst/>
              </a:prstGeom>
              <a:noFill/>
              <a:ln w="19050" cap="flat" cmpd="sng" algn="ctr">
                <a:solidFill>
                  <a:sysClr val="windowText" lastClr="000000"/>
                </a:solidFill>
                <a:prstDash val="solid"/>
                <a:miter lim="800000"/>
              </a:ln>
              <a:effectLst/>
            </p:spPr>
          </p:cxnSp>
          <p:cxnSp>
            <p:nvCxnSpPr>
              <p:cNvPr id="218" name="Straight Connector 79"/>
              <p:cNvCxnSpPr/>
              <p:nvPr/>
            </p:nvCxnSpPr>
            <p:spPr>
              <a:xfrm flipH="1">
                <a:off x="3744771" y="3079158"/>
                <a:ext cx="404575" cy="0"/>
              </a:xfrm>
              <a:prstGeom prst="line">
                <a:avLst/>
              </a:prstGeom>
              <a:noFill/>
              <a:ln w="19050" cap="flat" cmpd="sng" algn="ctr">
                <a:solidFill>
                  <a:sysClr val="windowText" lastClr="000000"/>
                </a:solidFill>
                <a:prstDash val="solid"/>
                <a:miter lim="800000"/>
              </a:ln>
              <a:effectLst/>
            </p:spPr>
          </p:cxnSp>
          <p:sp>
            <p:nvSpPr>
              <p:cNvPr id="219" name="Freeform 159"/>
              <p:cNvSpPr/>
              <p:nvPr/>
            </p:nvSpPr>
            <p:spPr>
              <a:xfrm flipH="1">
                <a:off x="3083803" y="2748052"/>
                <a:ext cx="854686" cy="4467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white">
                        <a:lumMod val="50000"/>
                      </a:prstClr>
                    </a:solidFill>
                    <a:latin typeface="Huawei Sans" panose="020C0503030203020204" pitchFamily="34" charset="0"/>
                  </a:rPr>
                  <a:t>Data center</a:t>
                </a:r>
              </a:p>
            </p:txBody>
          </p:sp>
          <p:cxnSp>
            <p:nvCxnSpPr>
              <p:cNvPr id="220" name="Straight Connector 79"/>
              <p:cNvCxnSpPr/>
              <p:nvPr/>
            </p:nvCxnSpPr>
            <p:spPr>
              <a:xfrm flipH="1">
                <a:off x="4767003" y="3079158"/>
                <a:ext cx="1114093" cy="0"/>
              </a:xfrm>
              <a:prstGeom prst="line">
                <a:avLst/>
              </a:prstGeom>
              <a:noFill/>
              <a:ln w="19050" cap="flat" cmpd="sng" algn="ctr">
                <a:solidFill>
                  <a:sysClr val="windowText" lastClr="000000"/>
                </a:solidFill>
                <a:prstDash val="solid"/>
                <a:miter lim="800000"/>
              </a:ln>
              <a:effectLst/>
            </p:spPr>
          </p:cxnSp>
          <p:sp>
            <p:nvSpPr>
              <p:cNvPr id="222" name="六边形 221"/>
              <p:cNvSpPr/>
              <p:nvPr/>
            </p:nvSpPr>
            <p:spPr>
              <a:xfrm>
                <a:off x="4101262" y="5134010"/>
                <a:ext cx="135285" cy="112737"/>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grpSp>
        <p:grpSp>
          <p:nvGrpSpPr>
            <p:cNvPr id="72" name="组合 71"/>
            <p:cNvGrpSpPr/>
            <p:nvPr/>
          </p:nvGrpSpPr>
          <p:grpSpPr>
            <a:xfrm>
              <a:off x="4919171" y="2257005"/>
              <a:ext cx="2328110" cy="2959809"/>
              <a:chOff x="4919171" y="2257005"/>
              <a:chExt cx="2328110" cy="2959809"/>
            </a:xfrm>
          </p:grpSpPr>
          <p:sp>
            <p:nvSpPr>
              <p:cNvPr id="223" name="六边形 222"/>
              <p:cNvSpPr/>
              <p:nvPr/>
            </p:nvSpPr>
            <p:spPr>
              <a:xfrm>
                <a:off x="7099359" y="5093546"/>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28" name="六边形 227"/>
              <p:cNvSpPr/>
              <p:nvPr/>
            </p:nvSpPr>
            <p:spPr>
              <a:xfrm>
                <a:off x="4919171" y="3163642"/>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29" name="六边形 228"/>
              <p:cNvSpPr/>
              <p:nvPr/>
            </p:nvSpPr>
            <p:spPr>
              <a:xfrm>
                <a:off x="6367100" y="3140879"/>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0" name="六边形 229"/>
              <p:cNvSpPr/>
              <p:nvPr/>
            </p:nvSpPr>
            <p:spPr>
              <a:xfrm>
                <a:off x="6064809" y="2897154"/>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1" name="六边形 230"/>
              <p:cNvSpPr/>
              <p:nvPr/>
            </p:nvSpPr>
            <p:spPr>
              <a:xfrm>
                <a:off x="5216220" y="2903517"/>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2" name="六边形 231"/>
              <p:cNvSpPr/>
              <p:nvPr/>
            </p:nvSpPr>
            <p:spPr>
              <a:xfrm>
                <a:off x="5216220" y="2257005"/>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3" name="六边形 232"/>
              <p:cNvSpPr/>
              <p:nvPr/>
            </p:nvSpPr>
            <p:spPr>
              <a:xfrm>
                <a:off x="6069019" y="2257005"/>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grpSp>
      </p:grpSp>
      <p:graphicFrame>
        <p:nvGraphicFramePr>
          <p:cNvPr id="74" name="表格 73"/>
          <p:cNvGraphicFramePr>
            <a:graphicFrameLocks noGrp="1"/>
          </p:cNvGraphicFramePr>
          <p:nvPr>
            <p:extLst>
              <p:ext uri="{D42A27DB-BD31-4B8C-83A1-F6EECF244321}">
                <p14:modId xmlns:p14="http://schemas.microsoft.com/office/powerpoint/2010/main" val="3996755841"/>
              </p:ext>
            </p:extLst>
          </p:nvPr>
        </p:nvGraphicFramePr>
        <p:xfrm>
          <a:off x="6563162" y="2042098"/>
          <a:ext cx="5160875" cy="2919106"/>
        </p:xfrm>
        <a:graphic>
          <a:graphicData uri="http://schemas.openxmlformats.org/drawingml/2006/table">
            <a:tbl>
              <a:tblPr/>
              <a:tblGrid>
                <a:gridCol w="1237279">
                  <a:extLst>
                    <a:ext uri="{9D8B030D-6E8A-4147-A177-3AD203B41FA5}">
                      <a16:colId xmlns:a16="http://schemas.microsoft.com/office/drawing/2014/main" xmlns="" val="20000"/>
                    </a:ext>
                  </a:extLst>
                </a:gridCol>
                <a:gridCol w="3923596">
                  <a:extLst>
                    <a:ext uri="{9D8B030D-6E8A-4147-A177-3AD203B41FA5}">
                      <a16:colId xmlns:a16="http://schemas.microsoft.com/office/drawing/2014/main" xmlns="" val="20001"/>
                    </a:ext>
                  </a:extLst>
                </a:gridCol>
              </a:tblGrid>
              <a:tr h="53898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ts val="0"/>
                        </a:spcBef>
                        <a:spcAft>
                          <a:spcPts val="0"/>
                        </a:spcAft>
                      </a:pPr>
                      <a:r>
                        <a:rPr lang="en-US" sz="1200" b="1" dirty="0">
                          <a:solidFill>
                            <a:schemeClr val="bg1"/>
                          </a:solidFill>
                          <a:latin typeface="Huawei Sans" panose="020C0503030203020204" pitchFamily="34" charset="0"/>
                        </a:rPr>
                        <a:t>Measurement Object</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ts val="0"/>
                        </a:spcBef>
                        <a:spcAft>
                          <a:spcPts val="0"/>
                        </a:spcAft>
                      </a:pPr>
                      <a:r>
                        <a:rPr lang="en-US" sz="1200" b="1" dirty="0">
                          <a:solidFill>
                            <a:schemeClr val="bg1"/>
                          </a:solidFill>
                          <a:latin typeface="Huawei Sans" panose="020C0503030203020204" pitchFamily="34" charset="0"/>
                        </a:rPr>
                        <a:t>Metric</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29505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chemeClr val="tx1"/>
                          </a:solidFill>
                          <a:latin typeface="Huawei Sans" panose="020C0503030203020204" pitchFamily="34" charset="0"/>
                        </a:rPr>
                        <a:t>AP</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chemeClr val="tx1"/>
                          </a:solidFill>
                          <a:latin typeface="Huawei Sans" panose="020C0503030203020204" pitchFamily="34" charset="0"/>
                        </a:rPr>
                        <a:t>CPU usage, memory usage, and number of online clients</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01458">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chemeClr val="tx1"/>
                          </a:solidFill>
                          <a:latin typeface="Huawei Sans" panose="020C0503030203020204" pitchFamily="34" charset="0"/>
                        </a:rPr>
                        <a:t>Radio</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chemeClr val="tx1"/>
                          </a:solidFill>
                          <a:latin typeface="Huawei Sans" panose="020C0503030203020204" pitchFamily="34" charset="0"/>
                        </a:rPr>
                        <a:t>Number of online users, channel usage, noise, traffic, backpressure queue, interference rate, and power</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18691">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chemeClr val="tx1"/>
                          </a:solidFill>
                          <a:latin typeface="Huawei Sans" panose="020C0503030203020204" pitchFamily="34" charset="0"/>
                        </a:rPr>
                        <a:t>User</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chemeClr val="tx1"/>
                          </a:solidFill>
                          <a:latin typeface="Huawei Sans" panose="020C0503030203020204" pitchFamily="34" charset="0"/>
                        </a:rPr>
                        <a:t>RSSI, negotiated rate, packet loss rate, and latency</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1869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Device/Board</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ct val="100000"/>
                        </a:lnSpc>
                        <a:spcBef>
                          <a:spcPts val="0"/>
                        </a:spcBef>
                        <a:spcAft>
                          <a:spcPts val="0"/>
                        </a:spcAft>
                      </a:pPr>
                      <a:r>
                        <a:rPr lang="en-US" sz="1200" dirty="0">
                          <a:solidFill>
                            <a:schemeClr val="tx1"/>
                          </a:solidFill>
                          <a:latin typeface="Huawei Sans" panose="020C0503030203020204" pitchFamily="34" charset="0"/>
                        </a:rPr>
                        <a:t>CPU </a:t>
                      </a:r>
                      <a:r>
                        <a:rPr lang="en-US" altLang="zh-CN" sz="1200" dirty="0">
                          <a:solidFill>
                            <a:schemeClr val="tx1"/>
                          </a:solidFill>
                          <a:latin typeface="Huawei Sans" panose="020C0503030203020204" pitchFamily="34" charset="0"/>
                        </a:rPr>
                        <a:t>and </a:t>
                      </a:r>
                      <a:r>
                        <a:rPr lang="en-US" sz="1200" dirty="0">
                          <a:solidFill>
                            <a:schemeClr val="tx1"/>
                          </a:solidFill>
                          <a:latin typeface="Huawei Sans" panose="020C0503030203020204" pitchFamily="34" charset="0"/>
                        </a:rPr>
                        <a:t>memory usages</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70786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Port</a:t>
                      </a: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Numbers of sent and received broadcast, multicast, and unicast packets, numbers of discarded received and sent packets, and numbers of received and sent error packets</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6" name="文本框 5"/>
          <p:cNvSpPr txBox="1"/>
          <p:nvPr/>
        </p:nvSpPr>
        <p:spPr>
          <a:xfrm>
            <a:off x="442913" y="1233488"/>
            <a:ext cx="11306175" cy="108196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en-US" altLang="zh-CN" sz="1400" dirty="0">
                <a:latin typeface="Huawei Sans" panose="020C0503030203020204" pitchFamily="34" charset="0"/>
              </a:rPr>
              <a:t>On a campus network, telemetry can be used to monitor and report device status and wired and wireless data to the analyzer at the same time, implementing intelligent O&amp;M.</a:t>
            </a:r>
          </a:p>
          <a:p>
            <a:pPr>
              <a:lnSpc>
                <a:spcPct val="140000"/>
              </a:lnSpc>
            </a:pPr>
            <a:endParaRPr lang="zh-CN" altLang="en-US" sz="2000" dirty="0"/>
          </a:p>
        </p:txBody>
      </p:sp>
    </p:spTree>
    <p:extLst>
      <p:ext uri="{BB962C8B-B14F-4D97-AF65-F5344CB8AC3E}">
        <p14:creationId xmlns:p14="http://schemas.microsoft.com/office/powerpoint/2010/main" val="79794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Telemetry Application Scenario: Data Center</a:t>
            </a:r>
            <a:endParaRPr lang="en-US" dirty="0"/>
          </a:p>
        </p:txBody>
      </p:sp>
      <p:grpSp>
        <p:nvGrpSpPr>
          <p:cNvPr id="4" name="组合 3"/>
          <p:cNvGrpSpPr/>
          <p:nvPr/>
        </p:nvGrpSpPr>
        <p:grpSpPr>
          <a:xfrm>
            <a:off x="7730615" y="4952239"/>
            <a:ext cx="3096717" cy="1455101"/>
            <a:chOff x="7962131" y="4708953"/>
            <a:chExt cx="3701719" cy="1676041"/>
          </a:xfrm>
        </p:grpSpPr>
        <p:sp>
          <p:nvSpPr>
            <p:cNvPr id="58" name="矩形 57"/>
            <p:cNvSpPr/>
            <p:nvPr/>
          </p:nvSpPr>
          <p:spPr bwMode="auto">
            <a:xfrm>
              <a:off x="7962132" y="5664994"/>
              <a:ext cx="3701718"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Data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pic>
          <p:nvPicPr>
            <p:cNvPr id="59" name="图片 58"/>
            <p:cNvPicPr>
              <a:picLocks noChangeAspect="1"/>
            </p:cNvPicPr>
            <p:nvPr/>
          </p:nvPicPr>
          <p:blipFill>
            <a:blip r:embed="rId3"/>
            <a:stretch>
              <a:fillRect/>
            </a:stretch>
          </p:blipFill>
          <p:spPr>
            <a:xfrm>
              <a:off x="10625369" y="5753081"/>
              <a:ext cx="1007308" cy="540000"/>
            </a:xfrm>
            <a:prstGeom prst="rect">
              <a:avLst/>
            </a:prstGeom>
          </p:spPr>
        </p:pic>
        <p:sp>
          <p:nvSpPr>
            <p:cNvPr id="60" name="矩形 59"/>
            <p:cNvSpPr/>
            <p:nvPr/>
          </p:nvSpPr>
          <p:spPr bwMode="auto">
            <a:xfrm>
              <a:off x="7962131" y="4941168"/>
              <a:ext cx="3701719"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cxnSp>
          <p:nvCxnSpPr>
            <p:cNvPr id="62" name="直接连接符 61"/>
            <p:cNvCxnSpPr/>
            <p:nvPr/>
          </p:nvCxnSpPr>
          <p:spPr>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上箭头 62"/>
            <p:cNvSpPr/>
            <p:nvPr/>
          </p:nvSpPr>
          <p:spPr>
            <a:xfrm>
              <a:off x="9594656" y="4708953"/>
              <a:ext cx="360000" cy="360000"/>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latin typeface="Huawei Sans" panose="020C0503030203020204" pitchFamily="34" charset="0"/>
              </a:endParaRPr>
            </a:p>
          </p:txBody>
        </p:sp>
        <p:sp>
          <p:nvSpPr>
            <p:cNvPr id="76" name="六边形 75"/>
            <p:cNvSpPr/>
            <p:nvPr/>
          </p:nvSpPr>
          <p:spPr>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7" name="六边形 76"/>
            <p:cNvSpPr/>
            <p:nvPr/>
          </p:nvSpPr>
          <p:spPr>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六边形 77"/>
            <p:cNvSpPr/>
            <p:nvPr/>
          </p:nvSpPr>
          <p:spPr>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六边形 78"/>
            <p:cNvSpPr/>
            <p:nvPr/>
          </p:nvSpPr>
          <p:spPr>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0" name="六边形 79"/>
            <p:cNvSpPr/>
            <p:nvPr/>
          </p:nvSpPr>
          <p:spPr>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1" name="六边形 80"/>
            <p:cNvSpPr/>
            <p:nvPr/>
          </p:nvSpPr>
          <p:spPr>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235" name="文本占位符 3"/>
          <p:cNvSpPr txBox="1">
            <a:spLocks/>
          </p:cNvSpPr>
          <p:nvPr/>
        </p:nvSpPr>
        <p:spPr>
          <a:xfrm>
            <a:off x="480711" y="1260831"/>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defTabSz="914478" fontAlgn="ctr"/>
            <a:r>
              <a:rPr lang="en-US" sz="1400" dirty="0">
                <a:latin typeface="Huawei Sans" panose="020C0503030203020204" pitchFamily="34" charset="0"/>
              </a:rPr>
              <a:t>Upon the receipt of data sent through telemetry, the analyzer calculates the forwarding path, forwarding latency, and link latency of packets. In addition, it analyzes the application interaction relationship and associates applications with network paths. The analyzer can collect statistics, analyze data, and display analysis results, implementing intelligent O&amp;M.</a:t>
            </a:r>
          </a:p>
          <a:p>
            <a:pPr fontAlgn="ctr"/>
            <a:endParaRPr lang="en-US" altLang="zh-CN" sz="1200" dirty="0">
              <a:latin typeface="Huawei Sans" panose="020C0503030203020204" pitchFamily="34" charset="0"/>
            </a:endParaRPr>
          </a:p>
        </p:txBody>
      </p:sp>
      <p:grpSp>
        <p:nvGrpSpPr>
          <p:cNvPr id="128" name="组合 127">
            <a:extLst>
              <a:ext uri="{FF2B5EF4-FFF2-40B4-BE49-F238E27FC236}">
                <a16:creationId xmlns:a16="http://schemas.microsoft.com/office/drawing/2014/main" xmlns="" id="{B308DE32-3CAA-4FAE-906D-5E80D9294666}"/>
              </a:ext>
            </a:extLst>
          </p:cNvPr>
          <p:cNvGrpSpPr/>
          <p:nvPr/>
        </p:nvGrpSpPr>
        <p:grpSpPr>
          <a:xfrm>
            <a:off x="556663" y="4592911"/>
            <a:ext cx="2957880" cy="815311"/>
            <a:chOff x="727632" y="3972907"/>
            <a:chExt cx="4143951" cy="1183882"/>
          </a:xfrm>
        </p:grpSpPr>
        <p:pic>
          <p:nvPicPr>
            <p:cNvPr id="129" name="图片 128" descr="汇聚交换机.png">
              <a:extLst>
                <a:ext uri="{FF2B5EF4-FFF2-40B4-BE49-F238E27FC236}">
                  <a16:creationId xmlns:a16="http://schemas.microsoft.com/office/drawing/2014/main" xmlns="" id="{17D74F21-5514-45FB-BDE0-5D4DE9C5814B}"/>
                </a:ext>
              </a:extLst>
            </p:cNvPr>
            <p:cNvPicPr>
              <a:picLocks/>
            </p:cNvPicPr>
            <p:nvPr/>
          </p:nvPicPr>
          <p:blipFill>
            <a:blip r:embed="rId4" cstate="print"/>
            <a:stretch>
              <a:fillRect/>
            </a:stretch>
          </p:blipFill>
          <p:spPr>
            <a:xfrm>
              <a:off x="2552520" y="3990929"/>
              <a:ext cx="388800" cy="360000"/>
            </a:xfrm>
            <a:prstGeom prst="rect">
              <a:avLst/>
            </a:prstGeom>
          </p:spPr>
        </p:pic>
        <p:pic>
          <p:nvPicPr>
            <p:cNvPr id="130" name="图片 129" descr="汇聚交换机.png">
              <a:extLst>
                <a:ext uri="{FF2B5EF4-FFF2-40B4-BE49-F238E27FC236}">
                  <a16:creationId xmlns:a16="http://schemas.microsoft.com/office/drawing/2014/main" xmlns="" id="{0CF63601-D04E-4424-B412-1625BA920631}"/>
                </a:ext>
              </a:extLst>
            </p:cNvPr>
            <p:cNvPicPr>
              <a:picLocks/>
            </p:cNvPicPr>
            <p:nvPr/>
          </p:nvPicPr>
          <p:blipFill>
            <a:blip r:embed="rId4" cstate="print"/>
            <a:stretch>
              <a:fillRect/>
            </a:stretch>
          </p:blipFill>
          <p:spPr>
            <a:xfrm>
              <a:off x="3506370" y="3990929"/>
              <a:ext cx="388800" cy="359999"/>
            </a:xfrm>
            <a:prstGeom prst="rect">
              <a:avLst/>
            </a:prstGeom>
          </p:spPr>
        </p:pic>
        <p:sp>
          <p:nvSpPr>
            <p:cNvPr id="131" name="TextBox 135">
              <a:extLst>
                <a:ext uri="{FF2B5EF4-FFF2-40B4-BE49-F238E27FC236}">
                  <a16:creationId xmlns:a16="http://schemas.microsoft.com/office/drawing/2014/main" xmlns="" id="{2FE432CE-D045-4D02-A774-55042B866886}"/>
                </a:ext>
              </a:extLst>
            </p:cNvPr>
            <p:cNvSpPr txBox="1"/>
            <p:nvPr/>
          </p:nvSpPr>
          <p:spPr>
            <a:xfrm>
              <a:off x="1610369" y="3972907"/>
              <a:ext cx="790966" cy="402220"/>
            </a:xfrm>
            <a:prstGeom prst="rect">
              <a:avLst/>
            </a:prstGeom>
            <a:noFill/>
          </p:spPr>
          <p:txBody>
            <a:bodyPr wrap="none" rtlCol="0">
              <a:spAutoFit/>
            </a:bodyPr>
            <a:lstStyle/>
            <a:p>
              <a:pPr fontAlgn="ctr"/>
              <a:r>
                <a:rPr lang="en-US" sz="1200" dirty="0">
                  <a:latin typeface="Huawei Sans" panose="020C0503030203020204" pitchFamily="34" charset="0"/>
                </a:rPr>
                <a:t>Spine</a:t>
              </a:r>
              <a:endParaRPr lang="en-US" altLang="zh-CN" sz="1200" dirty="0">
                <a:latin typeface="Huawei Sans" panose="020C0503030203020204" pitchFamily="34" charset="0"/>
              </a:endParaRPr>
            </a:p>
          </p:txBody>
        </p:sp>
        <p:grpSp>
          <p:nvGrpSpPr>
            <p:cNvPr id="193" name="组合 192">
              <a:extLst>
                <a:ext uri="{FF2B5EF4-FFF2-40B4-BE49-F238E27FC236}">
                  <a16:creationId xmlns:a16="http://schemas.microsoft.com/office/drawing/2014/main" xmlns="" id="{F415305D-F8E3-4ACA-AC91-5ECD790BDEDD}"/>
                </a:ext>
              </a:extLst>
            </p:cNvPr>
            <p:cNvGrpSpPr/>
            <p:nvPr/>
          </p:nvGrpSpPr>
          <p:grpSpPr>
            <a:xfrm>
              <a:off x="1480503" y="4796789"/>
              <a:ext cx="937440" cy="360000"/>
              <a:chOff x="2029143" y="4964429"/>
              <a:chExt cx="937440" cy="360000"/>
            </a:xfrm>
          </p:grpSpPr>
          <p:pic>
            <p:nvPicPr>
              <p:cNvPr id="237" name="图片 236" descr="接入交换机.png">
                <a:extLst>
                  <a:ext uri="{FF2B5EF4-FFF2-40B4-BE49-F238E27FC236}">
                    <a16:creationId xmlns:a16="http://schemas.microsoft.com/office/drawing/2014/main" xmlns="" id="{D365B8FD-5390-44C3-95AA-6A1F7B56F4BF}"/>
                  </a:ext>
                </a:extLst>
              </p:cNvPr>
              <p:cNvPicPr>
                <a:picLocks/>
              </p:cNvPicPr>
              <p:nvPr/>
            </p:nvPicPr>
            <p:blipFill>
              <a:blip r:embed="rId5" cstate="print"/>
              <a:stretch>
                <a:fillRect/>
              </a:stretch>
            </p:blipFill>
            <p:spPr>
              <a:xfrm>
                <a:off x="2029143" y="4964429"/>
                <a:ext cx="388800" cy="360000"/>
              </a:xfrm>
              <a:prstGeom prst="rect">
                <a:avLst/>
              </a:prstGeom>
            </p:spPr>
          </p:pic>
          <p:pic>
            <p:nvPicPr>
              <p:cNvPr id="238" name="图片 237" descr="接入交换机.png">
                <a:extLst>
                  <a:ext uri="{FF2B5EF4-FFF2-40B4-BE49-F238E27FC236}">
                    <a16:creationId xmlns:a16="http://schemas.microsoft.com/office/drawing/2014/main" xmlns="" id="{6B902D5F-2B13-4F56-A40A-839DABA6ADBC}"/>
                  </a:ext>
                </a:extLst>
              </p:cNvPr>
              <p:cNvPicPr>
                <a:picLocks/>
              </p:cNvPicPr>
              <p:nvPr/>
            </p:nvPicPr>
            <p:blipFill>
              <a:blip r:embed="rId5" cstate="print"/>
              <a:stretch>
                <a:fillRect/>
              </a:stretch>
            </p:blipFill>
            <p:spPr>
              <a:xfrm>
                <a:off x="2577783" y="4964429"/>
                <a:ext cx="388800" cy="360000"/>
              </a:xfrm>
              <a:prstGeom prst="rect">
                <a:avLst/>
              </a:prstGeom>
            </p:spPr>
          </p:pic>
          <p:cxnSp>
            <p:nvCxnSpPr>
              <p:cNvPr id="239" name="直接连接符 238">
                <a:extLst>
                  <a:ext uri="{FF2B5EF4-FFF2-40B4-BE49-F238E27FC236}">
                    <a16:creationId xmlns:a16="http://schemas.microsoft.com/office/drawing/2014/main" xmlns="" id="{085D30AE-E6A9-4B51-B7E6-797FF33DE9C6}"/>
                  </a:ext>
                </a:extLst>
              </p:cNvPr>
              <p:cNvCxnSpPr>
                <a:stCxn id="237" idx="3"/>
                <a:endCxn id="238"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94" name="组合 193">
              <a:extLst>
                <a:ext uri="{FF2B5EF4-FFF2-40B4-BE49-F238E27FC236}">
                  <a16:creationId xmlns:a16="http://schemas.microsoft.com/office/drawing/2014/main" xmlns="" id="{0968E322-16DB-49B3-B82C-A63DCA3892AD}"/>
                </a:ext>
              </a:extLst>
            </p:cNvPr>
            <p:cNvGrpSpPr/>
            <p:nvPr/>
          </p:nvGrpSpPr>
          <p:grpSpPr>
            <a:xfrm>
              <a:off x="2631123" y="4796789"/>
              <a:ext cx="937440" cy="360000"/>
              <a:chOff x="2029143" y="4964429"/>
              <a:chExt cx="937440" cy="360000"/>
            </a:xfrm>
          </p:grpSpPr>
          <p:pic>
            <p:nvPicPr>
              <p:cNvPr id="227" name="图片 226" descr="接入交换机.png">
                <a:extLst>
                  <a:ext uri="{FF2B5EF4-FFF2-40B4-BE49-F238E27FC236}">
                    <a16:creationId xmlns:a16="http://schemas.microsoft.com/office/drawing/2014/main" xmlns="" id="{9D15A58A-1C24-49B9-8B02-51CCB175865E}"/>
                  </a:ext>
                </a:extLst>
              </p:cNvPr>
              <p:cNvPicPr>
                <a:picLocks/>
              </p:cNvPicPr>
              <p:nvPr/>
            </p:nvPicPr>
            <p:blipFill>
              <a:blip r:embed="rId5" cstate="print"/>
              <a:stretch>
                <a:fillRect/>
              </a:stretch>
            </p:blipFill>
            <p:spPr>
              <a:xfrm>
                <a:off x="2029143" y="4964429"/>
                <a:ext cx="388800" cy="360000"/>
              </a:xfrm>
              <a:prstGeom prst="rect">
                <a:avLst/>
              </a:prstGeom>
            </p:spPr>
          </p:pic>
          <p:pic>
            <p:nvPicPr>
              <p:cNvPr id="234" name="图片 233" descr="接入交换机.png">
                <a:extLst>
                  <a:ext uri="{FF2B5EF4-FFF2-40B4-BE49-F238E27FC236}">
                    <a16:creationId xmlns:a16="http://schemas.microsoft.com/office/drawing/2014/main" xmlns="" id="{83B1A357-F4B7-44CB-81B8-3A7087AB72CF}"/>
                  </a:ext>
                </a:extLst>
              </p:cNvPr>
              <p:cNvPicPr>
                <a:picLocks/>
              </p:cNvPicPr>
              <p:nvPr/>
            </p:nvPicPr>
            <p:blipFill>
              <a:blip r:embed="rId5" cstate="print"/>
              <a:stretch>
                <a:fillRect/>
              </a:stretch>
            </p:blipFill>
            <p:spPr>
              <a:xfrm>
                <a:off x="2577783" y="4964429"/>
                <a:ext cx="388800" cy="360000"/>
              </a:xfrm>
              <a:prstGeom prst="rect">
                <a:avLst/>
              </a:prstGeom>
            </p:spPr>
          </p:pic>
          <p:cxnSp>
            <p:nvCxnSpPr>
              <p:cNvPr id="236" name="直接连接符 235">
                <a:extLst>
                  <a:ext uri="{FF2B5EF4-FFF2-40B4-BE49-F238E27FC236}">
                    <a16:creationId xmlns:a16="http://schemas.microsoft.com/office/drawing/2014/main" xmlns="" id="{50EDA4CA-8FD2-4775-9AD6-900A0CA501B2}"/>
                  </a:ext>
                </a:extLst>
              </p:cNvPr>
              <p:cNvCxnSpPr>
                <a:stCxn id="227" idx="3"/>
                <a:endCxn id="234"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95" name="组合 194">
              <a:extLst>
                <a:ext uri="{FF2B5EF4-FFF2-40B4-BE49-F238E27FC236}">
                  <a16:creationId xmlns:a16="http://schemas.microsoft.com/office/drawing/2014/main" xmlns="" id="{3E99703C-8F95-41B2-B8CD-1E58D271384D}"/>
                </a:ext>
              </a:extLst>
            </p:cNvPr>
            <p:cNvGrpSpPr/>
            <p:nvPr/>
          </p:nvGrpSpPr>
          <p:grpSpPr>
            <a:xfrm>
              <a:off x="3934143" y="4796789"/>
              <a:ext cx="937440" cy="360000"/>
              <a:chOff x="2029143" y="4964429"/>
              <a:chExt cx="937440" cy="360000"/>
            </a:xfrm>
          </p:grpSpPr>
          <p:pic>
            <p:nvPicPr>
              <p:cNvPr id="224" name="图片 223" descr="接入交换机.png">
                <a:extLst>
                  <a:ext uri="{FF2B5EF4-FFF2-40B4-BE49-F238E27FC236}">
                    <a16:creationId xmlns:a16="http://schemas.microsoft.com/office/drawing/2014/main" xmlns="" id="{642728A2-9A79-4DB6-BF1B-B0E408A914FD}"/>
                  </a:ext>
                </a:extLst>
              </p:cNvPr>
              <p:cNvPicPr>
                <a:picLocks/>
              </p:cNvPicPr>
              <p:nvPr/>
            </p:nvPicPr>
            <p:blipFill>
              <a:blip r:embed="rId5" cstate="print"/>
              <a:stretch>
                <a:fillRect/>
              </a:stretch>
            </p:blipFill>
            <p:spPr>
              <a:xfrm>
                <a:off x="2029143" y="4964429"/>
                <a:ext cx="388800" cy="360000"/>
              </a:xfrm>
              <a:prstGeom prst="rect">
                <a:avLst/>
              </a:prstGeom>
            </p:spPr>
          </p:pic>
          <p:pic>
            <p:nvPicPr>
              <p:cNvPr id="225" name="图片 224" descr="接入交换机.png">
                <a:extLst>
                  <a:ext uri="{FF2B5EF4-FFF2-40B4-BE49-F238E27FC236}">
                    <a16:creationId xmlns:a16="http://schemas.microsoft.com/office/drawing/2014/main" xmlns="" id="{E0CA7E98-4472-4B40-B5DE-22A2FE55EB26}"/>
                  </a:ext>
                </a:extLst>
              </p:cNvPr>
              <p:cNvPicPr>
                <a:picLocks/>
              </p:cNvPicPr>
              <p:nvPr/>
            </p:nvPicPr>
            <p:blipFill>
              <a:blip r:embed="rId5" cstate="print"/>
              <a:stretch>
                <a:fillRect/>
              </a:stretch>
            </p:blipFill>
            <p:spPr>
              <a:xfrm>
                <a:off x="2577783" y="4964429"/>
                <a:ext cx="388800" cy="360000"/>
              </a:xfrm>
              <a:prstGeom prst="rect">
                <a:avLst/>
              </a:prstGeom>
            </p:spPr>
          </p:pic>
          <p:cxnSp>
            <p:nvCxnSpPr>
              <p:cNvPr id="226" name="直接连接符 225">
                <a:extLst>
                  <a:ext uri="{FF2B5EF4-FFF2-40B4-BE49-F238E27FC236}">
                    <a16:creationId xmlns:a16="http://schemas.microsoft.com/office/drawing/2014/main" xmlns="" id="{B7FAF445-F314-4AA0-B6CE-E2911473FA7A}"/>
                  </a:ext>
                </a:extLst>
              </p:cNvPr>
              <p:cNvCxnSpPr>
                <a:stCxn id="224" idx="3"/>
                <a:endCxn id="225" idx="1"/>
              </p:cNvCxnSpPr>
              <p:nvPr/>
            </p:nvCxnSpPr>
            <p:spPr bwMode="auto">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96" name="TextBox 149">
              <a:extLst>
                <a:ext uri="{FF2B5EF4-FFF2-40B4-BE49-F238E27FC236}">
                  <a16:creationId xmlns:a16="http://schemas.microsoft.com/office/drawing/2014/main" xmlns="" id="{ABA568AA-20E3-4E97-9F18-79B26E97B46E}"/>
                </a:ext>
              </a:extLst>
            </p:cNvPr>
            <p:cNvSpPr txBox="1"/>
            <p:nvPr/>
          </p:nvSpPr>
          <p:spPr>
            <a:xfrm>
              <a:off x="727632" y="4754341"/>
              <a:ext cx="678677" cy="402220"/>
            </a:xfrm>
            <a:prstGeom prst="rect">
              <a:avLst/>
            </a:prstGeom>
            <a:noFill/>
          </p:spPr>
          <p:txBody>
            <a:bodyPr wrap="none" rtlCol="0">
              <a:spAutoFit/>
            </a:bodyPr>
            <a:lstStyle/>
            <a:p>
              <a:pPr fontAlgn="ctr"/>
              <a:r>
                <a:rPr lang="en-US" sz="1200" dirty="0">
                  <a:latin typeface="Huawei Sans" panose="020C0503030203020204" pitchFamily="34" charset="0"/>
                </a:rPr>
                <a:t>Leaf</a:t>
              </a:r>
              <a:endParaRPr lang="en-US" altLang="zh-CN" sz="1200" dirty="0">
                <a:latin typeface="Huawei Sans" panose="020C0503030203020204" pitchFamily="34" charset="0"/>
              </a:endParaRPr>
            </a:p>
          </p:txBody>
        </p:sp>
        <p:cxnSp>
          <p:nvCxnSpPr>
            <p:cNvPr id="197" name="直接连接符 196">
              <a:extLst>
                <a:ext uri="{FF2B5EF4-FFF2-40B4-BE49-F238E27FC236}">
                  <a16:creationId xmlns:a16="http://schemas.microsoft.com/office/drawing/2014/main" xmlns="" id="{E0852491-F40D-414D-B460-66E1BF694D1F}"/>
                </a:ext>
              </a:extLst>
            </p:cNvPr>
            <p:cNvCxnSpPr>
              <a:stCxn id="237" idx="0"/>
              <a:endCxn id="129" idx="2"/>
            </p:cNvCxnSpPr>
            <p:nvPr/>
          </p:nvCxnSpPr>
          <p:spPr bwMode="auto">
            <a:xfrm flipV="1">
              <a:off x="1674903" y="4350929"/>
              <a:ext cx="107201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ABDAA599-2E86-4DBE-B5FA-EC792543A9A4}"/>
                </a:ext>
              </a:extLst>
            </p:cNvPr>
            <p:cNvCxnSpPr>
              <a:stCxn id="130" idx="2"/>
              <a:endCxn id="237" idx="0"/>
            </p:cNvCxnSpPr>
            <p:nvPr/>
          </p:nvCxnSpPr>
          <p:spPr bwMode="auto">
            <a:xfrm flipH="1">
              <a:off x="1674904" y="4350928"/>
              <a:ext cx="2025868"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B3111ECF-97AF-45C2-988F-951C1617DA80}"/>
                </a:ext>
              </a:extLst>
            </p:cNvPr>
            <p:cNvCxnSpPr>
              <a:stCxn id="238" idx="0"/>
              <a:endCxn id="129" idx="2"/>
            </p:cNvCxnSpPr>
            <p:nvPr/>
          </p:nvCxnSpPr>
          <p:spPr bwMode="auto">
            <a:xfrm flipV="1">
              <a:off x="2223543" y="4350929"/>
              <a:ext cx="523377"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8AC54C96-1C21-476C-8AA6-1A2D7C638D44}"/>
                </a:ext>
              </a:extLst>
            </p:cNvPr>
            <p:cNvCxnSpPr>
              <a:stCxn id="130" idx="2"/>
              <a:endCxn id="238" idx="0"/>
            </p:cNvCxnSpPr>
            <p:nvPr/>
          </p:nvCxnSpPr>
          <p:spPr bwMode="auto">
            <a:xfrm flipH="1">
              <a:off x="2223543" y="4350928"/>
              <a:ext cx="1477229"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27FF03D1-878D-46DB-8A1F-E43A65682C39}"/>
                </a:ext>
              </a:extLst>
            </p:cNvPr>
            <p:cNvCxnSpPr>
              <a:stCxn id="227" idx="0"/>
              <a:endCxn id="129" idx="2"/>
            </p:cNvCxnSpPr>
            <p:nvPr/>
          </p:nvCxnSpPr>
          <p:spPr bwMode="auto">
            <a:xfrm flipH="1" flipV="1">
              <a:off x="2746920" y="4350929"/>
              <a:ext cx="7860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799FAAC6-4786-4750-ABE0-747E87856D88}"/>
                </a:ext>
              </a:extLst>
            </p:cNvPr>
            <p:cNvCxnSpPr>
              <a:stCxn id="130" idx="2"/>
              <a:endCxn id="227" idx="0"/>
            </p:cNvCxnSpPr>
            <p:nvPr/>
          </p:nvCxnSpPr>
          <p:spPr bwMode="auto">
            <a:xfrm flipH="1">
              <a:off x="2825524" y="4350928"/>
              <a:ext cx="875247"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7FFFD3F0-D4A0-4C80-A8A8-A3EAA19951A9}"/>
                </a:ext>
              </a:extLst>
            </p:cNvPr>
            <p:cNvCxnSpPr>
              <a:stCxn id="234" idx="0"/>
              <a:endCxn id="130" idx="2"/>
            </p:cNvCxnSpPr>
            <p:nvPr/>
          </p:nvCxnSpPr>
          <p:spPr bwMode="auto">
            <a:xfrm flipV="1">
              <a:off x="3374163" y="4350928"/>
              <a:ext cx="326608"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E5E4A4D4-888F-416E-A41B-B5508346CC6C}"/>
                </a:ext>
              </a:extLst>
            </p:cNvPr>
            <p:cNvCxnSpPr>
              <a:stCxn id="129" idx="2"/>
              <a:endCxn id="234" idx="0"/>
            </p:cNvCxnSpPr>
            <p:nvPr/>
          </p:nvCxnSpPr>
          <p:spPr bwMode="auto">
            <a:xfrm>
              <a:off x="2746920" y="4350929"/>
              <a:ext cx="62724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81EE25C9-501C-410B-9394-26925A5F2EC5}"/>
                </a:ext>
              </a:extLst>
            </p:cNvPr>
            <p:cNvCxnSpPr/>
            <p:nvPr/>
          </p:nvCxnSpPr>
          <p:spPr bwMode="auto">
            <a:xfrm>
              <a:off x="3621903" y="4976789"/>
              <a:ext cx="252000" cy="0"/>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E416A723-3CBC-497D-82BA-2032DB704305}"/>
                </a:ext>
              </a:extLst>
            </p:cNvPr>
            <p:cNvCxnSpPr>
              <a:stCxn id="224" idx="0"/>
              <a:endCxn id="129" idx="2"/>
            </p:cNvCxnSpPr>
            <p:nvPr/>
          </p:nvCxnSpPr>
          <p:spPr bwMode="auto">
            <a:xfrm flipH="1" flipV="1">
              <a:off x="2746920" y="4350929"/>
              <a:ext cx="138162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D992094A-7078-476B-9C83-2B16206BCB2F}"/>
                </a:ext>
              </a:extLst>
            </p:cNvPr>
            <p:cNvCxnSpPr>
              <a:stCxn id="130" idx="2"/>
              <a:endCxn id="224" idx="0"/>
            </p:cNvCxnSpPr>
            <p:nvPr/>
          </p:nvCxnSpPr>
          <p:spPr bwMode="auto">
            <a:xfrm>
              <a:off x="3700771" y="4350928"/>
              <a:ext cx="427773"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xmlns="" id="{20362D25-849F-4880-90ED-FC002749B490}"/>
                </a:ext>
              </a:extLst>
            </p:cNvPr>
            <p:cNvCxnSpPr>
              <a:stCxn id="225" idx="0"/>
              <a:endCxn id="130" idx="2"/>
            </p:cNvCxnSpPr>
            <p:nvPr/>
          </p:nvCxnSpPr>
          <p:spPr bwMode="auto">
            <a:xfrm flipH="1" flipV="1">
              <a:off x="3700771" y="4350928"/>
              <a:ext cx="976412" cy="4458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xmlns="" id="{FB8343C4-74AE-421D-95FE-A8B3885B4395}"/>
                </a:ext>
              </a:extLst>
            </p:cNvPr>
            <p:cNvCxnSpPr>
              <a:stCxn id="129" idx="2"/>
              <a:endCxn id="225" idx="0"/>
            </p:cNvCxnSpPr>
            <p:nvPr/>
          </p:nvCxnSpPr>
          <p:spPr bwMode="auto">
            <a:xfrm>
              <a:off x="2746920" y="4350929"/>
              <a:ext cx="1930263" cy="44586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301" name="图片 300" descr="核心交换机.png">
            <a:extLst>
              <a:ext uri="{FF2B5EF4-FFF2-40B4-BE49-F238E27FC236}">
                <a16:creationId xmlns:a16="http://schemas.microsoft.com/office/drawing/2014/main" xmlns="" id="{1080218A-B9EE-4D44-B0BE-C3FD42F9B16E}"/>
              </a:ext>
            </a:extLst>
          </p:cNvPr>
          <p:cNvPicPr>
            <a:picLocks/>
          </p:cNvPicPr>
          <p:nvPr/>
        </p:nvPicPr>
        <p:blipFill>
          <a:blip r:embed="rId6" cstate="print"/>
          <a:stretch>
            <a:fillRect/>
          </a:stretch>
        </p:blipFill>
        <p:spPr>
          <a:xfrm>
            <a:off x="2541338" y="3723067"/>
            <a:ext cx="371771" cy="321160"/>
          </a:xfrm>
          <a:prstGeom prst="rect">
            <a:avLst/>
          </a:prstGeom>
          <a:ln w="19050">
            <a:noFill/>
          </a:ln>
        </p:spPr>
      </p:pic>
      <p:pic>
        <p:nvPicPr>
          <p:cNvPr id="302" name="图片 301" descr="核心交换机.png">
            <a:extLst>
              <a:ext uri="{FF2B5EF4-FFF2-40B4-BE49-F238E27FC236}">
                <a16:creationId xmlns:a16="http://schemas.microsoft.com/office/drawing/2014/main" xmlns="" id="{F0E30778-46F3-4362-8444-37BAD5251C81}"/>
              </a:ext>
            </a:extLst>
          </p:cNvPr>
          <p:cNvPicPr>
            <a:picLocks/>
          </p:cNvPicPr>
          <p:nvPr/>
        </p:nvPicPr>
        <p:blipFill>
          <a:blip r:embed="rId6" cstate="print"/>
          <a:stretch>
            <a:fillRect/>
          </a:stretch>
        </p:blipFill>
        <p:spPr>
          <a:xfrm>
            <a:off x="3065949" y="3723067"/>
            <a:ext cx="371771" cy="321160"/>
          </a:xfrm>
          <a:prstGeom prst="rect">
            <a:avLst/>
          </a:prstGeom>
          <a:ln w="19050">
            <a:noFill/>
          </a:ln>
        </p:spPr>
      </p:pic>
      <p:pic>
        <p:nvPicPr>
          <p:cNvPr id="303" name="图片 302" descr="核心交换机.png">
            <a:extLst>
              <a:ext uri="{FF2B5EF4-FFF2-40B4-BE49-F238E27FC236}">
                <a16:creationId xmlns:a16="http://schemas.microsoft.com/office/drawing/2014/main" xmlns="" id="{870647B0-1303-40A0-A252-E032BE41FE41}"/>
              </a:ext>
            </a:extLst>
          </p:cNvPr>
          <p:cNvPicPr>
            <a:picLocks/>
          </p:cNvPicPr>
          <p:nvPr/>
        </p:nvPicPr>
        <p:blipFill>
          <a:blip r:embed="rId6" cstate="print"/>
          <a:stretch>
            <a:fillRect/>
          </a:stretch>
        </p:blipFill>
        <p:spPr>
          <a:xfrm>
            <a:off x="3597845" y="3723067"/>
            <a:ext cx="371771" cy="321160"/>
          </a:xfrm>
          <a:prstGeom prst="rect">
            <a:avLst/>
          </a:prstGeom>
          <a:ln w="19050">
            <a:noFill/>
          </a:ln>
        </p:spPr>
      </p:pic>
      <p:pic>
        <p:nvPicPr>
          <p:cNvPr id="304" name="图片 303" descr="核心交换机.png">
            <a:extLst>
              <a:ext uri="{FF2B5EF4-FFF2-40B4-BE49-F238E27FC236}">
                <a16:creationId xmlns:a16="http://schemas.microsoft.com/office/drawing/2014/main" xmlns="" id="{D6B7C4DE-6BA4-4B18-90BC-73D4B3C76173}"/>
              </a:ext>
            </a:extLst>
          </p:cNvPr>
          <p:cNvPicPr>
            <a:picLocks/>
          </p:cNvPicPr>
          <p:nvPr/>
        </p:nvPicPr>
        <p:blipFill>
          <a:blip r:embed="rId6" cstate="print"/>
          <a:stretch>
            <a:fillRect/>
          </a:stretch>
        </p:blipFill>
        <p:spPr>
          <a:xfrm>
            <a:off x="4166173" y="3723067"/>
            <a:ext cx="371771" cy="321160"/>
          </a:xfrm>
          <a:prstGeom prst="rect">
            <a:avLst/>
          </a:prstGeom>
          <a:ln w="19050">
            <a:noFill/>
          </a:ln>
        </p:spPr>
      </p:pic>
      <p:sp>
        <p:nvSpPr>
          <p:cNvPr id="305" name="TextBox 132">
            <a:extLst>
              <a:ext uri="{FF2B5EF4-FFF2-40B4-BE49-F238E27FC236}">
                <a16:creationId xmlns:a16="http://schemas.microsoft.com/office/drawing/2014/main" xmlns="" id="{1E61B9CA-8CF8-42C8-AF5D-E5F43592B5F1}"/>
              </a:ext>
            </a:extLst>
          </p:cNvPr>
          <p:cNvSpPr txBox="1"/>
          <p:nvPr/>
        </p:nvSpPr>
        <p:spPr>
          <a:xfrm>
            <a:off x="1615402" y="3723067"/>
            <a:ext cx="995785" cy="276999"/>
          </a:xfrm>
          <a:prstGeom prst="rect">
            <a:avLst/>
          </a:prstGeom>
          <a:noFill/>
          <a:ln w="19050">
            <a:noFill/>
          </a:ln>
        </p:spPr>
        <p:txBody>
          <a:bodyPr wrap="none" rtlCol="0">
            <a:spAutoFit/>
          </a:bodyPr>
          <a:lstStyle/>
          <a:p>
            <a:pPr fontAlgn="ctr"/>
            <a:r>
              <a:rPr lang="en-US" sz="1200" dirty="0">
                <a:latin typeface="Huawei Sans" panose="020C0503030203020204" pitchFamily="34" charset="0"/>
              </a:rPr>
              <a:t>Core switch</a:t>
            </a:r>
          </a:p>
        </p:txBody>
      </p:sp>
      <p:cxnSp>
        <p:nvCxnSpPr>
          <p:cNvPr id="306" name="直接连接符 305">
            <a:extLst>
              <a:ext uri="{FF2B5EF4-FFF2-40B4-BE49-F238E27FC236}">
                <a16:creationId xmlns:a16="http://schemas.microsoft.com/office/drawing/2014/main" xmlns="" id="{546C69EB-EFFB-412C-9F0B-81D42E62C240}"/>
              </a:ext>
            </a:extLst>
          </p:cNvPr>
          <p:cNvCxnSpPr>
            <a:stCxn id="301" idx="2"/>
            <a:endCxn id="129" idx="0"/>
          </p:cNvCxnSpPr>
          <p:nvPr/>
        </p:nvCxnSpPr>
        <p:spPr>
          <a:xfrm flipH="1">
            <a:off x="1997996" y="4044227"/>
            <a:ext cx="729228"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xmlns="" id="{B504D83A-F109-4B0F-A6B5-FBFFE7CB7BDE}"/>
              </a:ext>
            </a:extLst>
          </p:cNvPr>
          <p:cNvCxnSpPr>
            <a:stCxn id="302" idx="2"/>
            <a:endCxn id="130" idx="0"/>
          </p:cNvCxnSpPr>
          <p:nvPr/>
        </p:nvCxnSpPr>
        <p:spPr>
          <a:xfrm flipH="1">
            <a:off x="2678838" y="4044227"/>
            <a:ext cx="572997"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xmlns="" id="{6E9A7EA2-19BC-4F61-B3BE-625D52707D87}"/>
              </a:ext>
            </a:extLst>
          </p:cNvPr>
          <p:cNvCxnSpPr>
            <a:stCxn id="303" idx="2"/>
            <a:endCxn id="130" idx="0"/>
          </p:cNvCxnSpPr>
          <p:nvPr/>
        </p:nvCxnSpPr>
        <p:spPr>
          <a:xfrm flipH="1">
            <a:off x="2678838" y="4044227"/>
            <a:ext cx="1104893"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xmlns="" id="{733EBAFC-79FE-45EC-93D1-E5A24394D0EB}"/>
              </a:ext>
            </a:extLst>
          </p:cNvPr>
          <p:cNvCxnSpPr>
            <a:stCxn id="304" idx="2"/>
            <a:endCxn id="130" idx="0"/>
          </p:cNvCxnSpPr>
          <p:nvPr/>
        </p:nvCxnSpPr>
        <p:spPr>
          <a:xfrm flipH="1">
            <a:off x="2678838" y="4044227"/>
            <a:ext cx="1673221"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xmlns="" id="{510105CE-7470-4547-A47D-0CADA098A9CD}"/>
              </a:ext>
            </a:extLst>
          </p:cNvPr>
          <p:cNvCxnSpPr>
            <a:stCxn id="301" idx="2"/>
            <a:endCxn id="130" idx="0"/>
          </p:cNvCxnSpPr>
          <p:nvPr/>
        </p:nvCxnSpPr>
        <p:spPr>
          <a:xfrm flipH="1">
            <a:off x="2678838" y="4044227"/>
            <a:ext cx="48386"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xmlns="" id="{52A5F347-2B1B-4517-B157-2C3749BD1A16}"/>
              </a:ext>
            </a:extLst>
          </p:cNvPr>
          <p:cNvCxnSpPr>
            <a:stCxn id="303" idx="2"/>
            <a:endCxn id="129" idx="0"/>
          </p:cNvCxnSpPr>
          <p:nvPr/>
        </p:nvCxnSpPr>
        <p:spPr>
          <a:xfrm flipH="1">
            <a:off x="1997996" y="4044227"/>
            <a:ext cx="1785735"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xmlns="" id="{E5FD12B4-9BDE-4D82-8472-CE5D830D7176}"/>
              </a:ext>
            </a:extLst>
          </p:cNvPr>
          <p:cNvCxnSpPr>
            <a:stCxn id="304" idx="2"/>
            <a:endCxn id="129" idx="0"/>
          </p:cNvCxnSpPr>
          <p:nvPr/>
        </p:nvCxnSpPr>
        <p:spPr>
          <a:xfrm flipH="1">
            <a:off x="1997996" y="4044227"/>
            <a:ext cx="2354063"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xmlns="" id="{60E0FD57-B950-4066-8C56-014B3F3FB98F}"/>
              </a:ext>
            </a:extLst>
          </p:cNvPr>
          <p:cNvCxnSpPr>
            <a:stCxn id="302" idx="2"/>
            <a:endCxn id="129" idx="0"/>
          </p:cNvCxnSpPr>
          <p:nvPr/>
        </p:nvCxnSpPr>
        <p:spPr>
          <a:xfrm flipH="1">
            <a:off x="1997996" y="4044227"/>
            <a:ext cx="1253839" cy="5610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xmlns="" id="{39D6DF58-9D69-48F9-B3AD-40C40E3DE33F}"/>
              </a:ext>
            </a:extLst>
          </p:cNvPr>
          <p:cNvCxnSpPr>
            <a:stCxn id="370" idx="0"/>
            <a:endCxn id="304" idx="2"/>
          </p:cNvCxnSpPr>
          <p:nvPr/>
        </p:nvCxnSpPr>
        <p:spPr>
          <a:xfrm flipH="1" flipV="1">
            <a:off x="4352059" y="4044227"/>
            <a:ext cx="1009956" cy="566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xmlns="" id="{B3A34557-B7B5-4668-B9C7-310DC1EC02ED}"/>
              </a:ext>
            </a:extLst>
          </p:cNvPr>
          <p:cNvCxnSpPr>
            <a:stCxn id="303" idx="2"/>
            <a:endCxn id="370" idx="0"/>
          </p:cNvCxnSpPr>
          <p:nvPr/>
        </p:nvCxnSpPr>
        <p:spPr>
          <a:xfrm>
            <a:off x="3783731" y="4044227"/>
            <a:ext cx="1578284" cy="566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xmlns="" id="{5272A3C4-B36A-4BDE-A531-0B55FEB97330}"/>
              </a:ext>
            </a:extLst>
          </p:cNvPr>
          <p:cNvCxnSpPr>
            <a:stCxn id="301" idx="2"/>
            <a:endCxn id="369" idx="0"/>
          </p:cNvCxnSpPr>
          <p:nvPr/>
        </p:nvCxnSpPr>
        <p:spPr>
          <a:xfrm>
            <a:off x="2727224" y="4044227"/>
            <a:ext cx="2114142" cy="5660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xmlns="" id="{9EA099A7-A2B5-4575-9A63-7B09121B3E5D}"/>
              </a:ext>
            </a:extLst>
          </p:cNvPr>
          <p:cNvCxnSpPr>
            <a:endCxn id="301" idx="0"/>
          </p:cNvCxnSpPr>
          <p:nvPr/>
        </p:nvCxnSpPr>
        <p:spPr>
          <a:xfrm>
            <a:off x="2351354" y="2979117"/>
            <a:ext cx="375870" cy="7439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xmlns="" id="{289CAFA0-36F1-4934-9B0D-478DF15D0D6D}"/>
              </a:ext>
            </a:extLst>
          </p:cNvPr>
          <p:cNvCxnSpPr>
            <a:endCxn id="301" idx="0"/>
          </p:cNvCxnSpPr>
          <p:nvPr/>
        </p:nvCxnSpPr>
        <p:spPr>
          <a:xfrm flipH="1">
            <a:off x="2727224" y="2956645"/>
            <a:ext cx="811972" cy="7664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xmlns="" id="{652A5AAF-F288-4445-BB6B-2D40D986687F}"/>
              </a:ext>
            </a:extLst>
          </p:cNvPr>
          <p:cNvCxnSpPr>
            <a:endCxn id="301" idx="0"/>
          </p:cNvCxnSpPr>
          <p:nvPr/>
        </p:nvCxnSpPr>
        <p:spPr>
          <a:xfrm flipH="1">
            <a:off x="2727224" y="2958115"/>
            <a:ext cx="1894508" cy="7649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xmlns="" id="{EF7FE75C-6FD6-41D8-BA4C-1457C658878F}"/>
              </a:ext>
            </a:extLst>
          </p:cNvPr>
          <p:cNvCxnSpPr>
            <a:endCxn id="302" idx="0"/>
          </p:cNvCxnSpPr>
          <p:nvPr/>
        </p:nvCxnSpPr>
        <p:spPr>
          <a:xfrm flipH="1">
            <a:off x="3251835" y="2958115"/>
            <a:ext cx="1369897" cy="7649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xmlns="" id="{6D730245-AC2C-499D-8BF0-7A56033E285F}"/>
              </a:ext>
            </a:extLst>
          </p:cNvPr>
          <p:cNvCxnSpPr>
            <a:endCxn id="303" idx="0"/>
          </p:cNvCxnSpPr>
          <p:nvPr/>
        </p:nvCxnSpPr>
        <p:spPr>
          <a:xfrm flipH="1">
            <a:off x="3783731" y="2958115"/>
            <a:ext cx="838001" cy="7649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xmlns="" id="{B4AEC519-9B9C-4DE7-9038-31D823A12F2B}"/>
              </a:ext>
            </a:extLst>
          </p:cNvPr>
          <p:cNvCxnSpPr>
            <a:endCxn id="304" idx="0"/>
          </p:cNvCxnSpPr>
          <p:nvPr/>
        </p:nvCxnSpPr>
        <p:spPr>
          <a:xfrm flipH="1">
            <a:off x="4352059" y="2958115"/>
            <a:ext cx="269673" cy="7649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xmlns="" id="{B5B39C10-A5AF-4A5C-875E-C3E94F9F0345}"/>
              </a:ext>
            </a:extLst>
          </p:cNvPr>
          <p:cNvCxnSpPr>
            <a:endCxn id="302" idx="0"/>
          </p:cNvCxnSpPr>
          <p:nvPr/>
        </p:nvCxnSpPr>
        <p:spPr>
          <a:xfrm flipH="1">
            <a:off x="3251835" y="2956645"/>
            <a:ext cx="287361" cy="7664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xmlns="" id="{C9F30CDF-D753-49F7-BD8E-CC5B6BB84466}"/>
              </a:ext>
            </a:extLst>
          </p:cNvPr>
          <p:cNvCxnSpPr>
            <a:endCxn id="303" idx="0"/>
          </p:cNvCxnSpPr>
          <p:nvPr/>
        </p:nvCxnSpPr>
        <p:spPr>
          <a:xfrm>
            <a:off x="3539196" y="2956645"/>
            <a:ext cx="244535" cy="7664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xmlns="" id="{60B9E7EB-4222-4FAC-A539-C52D7395F826}"/>
              </a:ext>
            </a:extLst>
          </p:cNvPr>
          <p:cNvCxnSpPr>
            <a:endCxn id="304" idx="0"/>
          </p:cNvCxnSpPr>
          <p:nvPr/>
        </p:nvCxnSpPr>
        <p:spPr>
          <a:xfrm>
            <a:off x="3539196" y="2956645"/>
            <a:ext cx="812863" cy="7664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xmlns="" id="{429FB0E9-7A59-483E-B8ED-9BD2146FA476}"/>
              </a:ext>
            </a:extLst>
          </p:cNvPr>
          <p:cNvCxnSpPr>
            <a:endCxn id="302" idx="0"/>
          </p:cNvCxnSpPr>
          <p:nvPr/>
        </p:nvCxnSpPr>
        <p:spPr>
          <a:xfrm>
            <a:off x="2351354" y="2979117"/>
            <a:ext cx="900481" cy="7439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xmlns="" id="{9881C761-CF33-4738-860B-49447D115F56}"/>
              </a:ext>
            </a:extLst>
          </p:cNvPr>
          <p:cNvCxnSpPr>
            <a:stCxn id="303" idx="0"/>
          </p:cNvCxnSpPr>
          <p:nvPr/>
        </p:nvCxnSpPr>
        <p:spPr>
          <a:xfrm flipH="1" flipV="1">
            <a:off x="2351354" y="2979117"/>
            <a:ext cx="1432377" cy="7439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xmlns="" id="{BEFDE807-9DB7-49B5-A854-1DB664DC7C27}"/>
              </a:ext>
            </a:extLst>
          </p:cNvPr>
          <p:cNvCxnSpPr>
            <a:stCxn id="304" idx="0"/>
          </p:cNvCxnSpPr>
          <p:nvPr/>
        </p:nvCxnSpPr>
        <p:spPr>
          <a:xfrm flipH="1" flipV="1">
            <a:off x="2351354" y="2979117"/>
            <a:ext cx="2000705" cy="7439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67" name="矩形 366"/>
          <p:cNvSpPr/>
          <p:nvPr/>
        </p:nvSpPr>
        <p:spPr>
          <a:xfrm>
            <a:off x="454113" y="4310844"/>
            <a:ext cx="3379607" cy="2055079"/>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369" name="图片 368" descr="汇聚交换机.png">
            <a:extLst>
              <a:ext uri="{FF2B5EF4-FFF2-40B4-BE49-F238E27FC236}">
                <a16:creationId xmlns:a16="http://schemas.microsoft.com/office/drawing/2014/main" xmlns="" id="{17D74F21-5514-45FB-BDE0-5D4DE9C5814B}"/>
              </a:ext>
            </a:extLst>
          </p:cNvPr>
          <p:cNvPicPr>
            <a:picLocks/>
          </p:cNvPicPr>
          <p:nvPr/>
        </p:nvPicPr>
        <p:blipFill>
          <a:blip r:embed="rId4" cstate="print"/>
          <a:stretch>
            <a:fillRect/>
          </a:stretch>
        </p:blipFill>
        <p:spPr>
          <a:xfrm>
            <a:off x="4702606" y="4610236"/>
            <a:ext cx="277519" cy="247923"/>
          </a:xfrm>
          <a:prstGeom prst="rect">
            <a:avLst/>
          </a:prstGeom>
          <a:ln w="19050">
            <a:noFill/>
          </a:ln>
        </p:spPr>
      </p:pic>
      <p:pic>
        <p:nvPicPr>
          <p:cNvPr id="370" name="图片 369" descr="汇聚交换机.png">
            <a:extLst>
              <a:ext uri="{FF2B5EF4-FFF2-40B4-BE49-F238E27FC236}">
                <a16:creationId xmlns:a16="http://schemas.microsoft.com/office/drawing/2014/main" xmlns="" id="{0CF63601-D04E-4424-B412-1625BA920631}"/>
              </a:ext>
            </a:extLst>
          </p:cNvPr>
          <p:cNvPicPr>
            <a:picLocks/>
          </p:cNvPicPr>
          <p:nvPr/>
        </p:nvPicPr>
        <p:blipFill>
          <a:blip r:embed="rId4" cstate="print"/>
          <a:stretch>
            <a:fillRect/>
          </a:stretch>
        </p:blipFill>
        <p:spPr>
          <a:xfrm>
            <a:off x="5223255" y="4610236"/>
            <a:ext cx="277519" cy="247923"/>
          </a:xfrm>
          <a:prstGeom prst="rect">
            <a:avLst/>
          </a:prstGeom>
          <a:ln w="19050">
            <a:noFill/>
          </a:ln>
        </p:spPr>
      </p:pic>
      <p:grpSp>
        <p:nvGrpSpPr>
          <p:cNvPr id="372" name="组合 371">
            <a:extLst>
              <a:ext uri="{FF2B5EF4-FFF2-40B4-BE49-F238E27FC236}">
                <a16:creationId xmlns:a16="http://schemas.microsoft.com/office/drawing/2014/main" xmlns="" id="{F415305D-F8E3-4ACA-AC91-5ECD790BDEDD}"/>
              </a:ext>
            </a:extLst>
          </p:cNvPr>
          <p:cNvGrpSpPr/>
          <p:nvPr/>
        </p:nvGrpSpPr>
        <p:grpSpPr>
          <a:xfrm>
            <a:off x="4230027" y="5165212"/>
            <a:ext cx="669128" cy="247924"/>
            <a:chOff x="2029143" y="4964428"/>
            <a:chExt cx="937440" cy="360001"/>
          </a:xfrm>
        </p:grpSpPr>
        <p:pic>
          <p:nvPicPr>
            <p:cNvPr id="395" name="图片 394" descr="接入交换机.png">
              <a:extLst>
                <a:ext uri="{FF2B5EF4-FFF2-40B4-BE49-F238E27FC236}">
                  <a16:creationId xmlns:a16="http://schemas.microsoft.com/office/drawing/2014/main" xmlns="" id="{D365B8FD-5390-44C3-95AA-6A1F7B56F4BF}"/>
                </a:ext>
              </a:extLst>
            </p:cNvPr>
            <p:cNvPicPr>
              <a:picLocks/>
            </p:cNvPicPr>
            <p:nvPr/>
          </p:nvPicPr>
          <p:blipFill>
            <a:blip r:embed="rId5" cstate="print"/>
            <a:stretch>
              <a:fillRect/>
            </a:stretch>
          </p:blipFill>
          <p:spPr>
            <a:xfrm>
              <a:off x="2029143" y="4964428"/>
              <a:ext cx="388801" cy="359999"/>
            </a:xfrm>
            <a:prstGeom prst="rect">
              <a:avLst/>
            </a:prstGeom>
            <a:ln w="19050">
              <a:noFill/>
            </a:ln>
          </p:spPr>
        </p:pic>
        <p:pic>
          <p:nvPicPr>
            <p:cNvPr id="396" name="图片 395" descr="接入交换机.png">
              <a:extLst>
                <a:ext uri="{FF2B5EF4-FFF2-40B4-BE49-F238E27FC236}">
                  <a16:creationId xmlns:a16="http://schemas.microsoft.com/office/drawing/2014/main" xmlns="" id="{6B902D5F-2B13-4F56-A40A-839DABA6ADBC}"/>
                </a:ext>
              </a:extLst>
            </p:cNvPr>
            <p:cNvPicPr>
              <a:picLocks/>
            </p:cNvPicPr>
            <p:nvPr/>
          </p:nvPicPr>
          <p:blipFill>
            <a:blip r:embed="rId5" cstate="print"/>
            <a:stretch>
              <a:fillRect/>
            </a:stretch>
          </p:blipFill>
          <p:spPr>
            <a:xfrm>
              <a:off x="2577783" y="4964429"/>
              <a:ext cx="388800" cy="360000"/>
            </a:xfrm>
            <a:prstGeom prst="rect">
              <a:avLst/>
            </a:prstGeom>
            <a:ln w="19050">
              <a:noFill/>
            </a:ln>
          </p:spPr>
        </p:pic>
        <p:cxnSp>
          <p:nvCxnSpPr>
            <p:cNvPr id="397" name="直接连接符 396">
              <a:extLst>
                <a:ext uri="{FF2B5EF4-FFF2-40B4-BE49-F238E27FC236}">
                  <a16:creationId xmlns:a16="http://schemas.microsoft.com/office/drawing/2014/main" xmlns="" id="{085D30AE-E6A9-4B51-B7E6-797FF33DE9C6}"/>
                </a:ext>
              </a:extLst>
            </p:cNvPr>
            <p:cNvCxnSpPr>
              <a:stCxn id="395" idx="3"/>
              <a:endCxn id="396" idx="1"/>
            </p:cNvCxnSpPr>
            <p:nvPr/>
          </p:nvCxnSpPr>
          <p:spPr bwMode="auto">
            <a:xfrm>
              <a:off x="2417943" y="5144429"/>
              <a:ext cx="159840" cy="0"/>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grpSp>
        <p:nvGrpSpPr>
          <p:cNvPr id="374" name="组合 373">
            <a:extLst>
              <a:ext uri="{FF2B5EF4-FFF2-40B4-BE49-F238E27FC236}">
                <a16:creationId xmlns:a16="http://schemas.microsoft.com/office/drawing/2014/main" xmlns="" id="{3E99703C-8F95-41B2-B8CD-1E58D271384D}"/>
              </a:ext>
            </a:extLst>
          </p:cNvPr>
          <p:cNvGrpSpPr/>
          <p:nvPr/>
        </p:nvGrpSpPr>
        <p:grpSpPr>
          <a:xfrm>
            <a:off x="5200928" y="5165213"/>
            <a:ext cx="669128" cy="247923"/>
            <a:chOff x="2029143" y="4964429"/>
            <a:chExt cx="937440" cy="360000"/>
          </a:xfrm>
        </p:grpSpPr>
        <p:pic>
          <p:nvPicPr>
            <p:cNvPr id="389" name="图片 388" descr="接入交换机.png">
              <a:extLst>
                <a:ext uri="{FF2B5EF4-FFF2-40B4-BE49-F238E27FC236}">
                  <a16:creationId xmlns:a16="http://schemas.microsoft.com/office/drawing/2014/main" xmlns="" id="{642728A2-9A79-4DB6-BF1B-B0E408A914FD}"/>
                </a:ext>
              </a:extLst>
            </p:cNvPr>
            <p:cNvPicPr>
              <a:picLocks/>
            </p:cNvPicPr>
            <p:nvPr/>
          </p:nvPicPr>
          <p:blipFill>
            <a:blip r:embed="rId5" cstate="print"/>
            <a:stretch>
              <a:fillRect/>
            </a:stretch>
          </p:blipFill>
          <p:spPr>
            <a:xfrm>
              <a:off x="2029143" y="4964429"/>
              <a:ext cx="388800" cy="360000"/>
            </a:xfrm>
            <a:prstGeom prst="rect">
              <a:avLst/>
            </a:prstGeom>
            <a:ln w="19050">
              <a:noFill/>
            </a:ln>
          </p:spPr>
        </p:pic>
        <p:pic>
          <p:nvPicPr>
            <p:cNvPr id="390" name="图片 389" descr="接入交换机.png">
              <a:extLst>
                <a:ext uri="{FF2B5EF4-FFF2-40B4-BE49-F238E27FC236}">
                  <a16:creationId xmlns:a16="http://schemas.microsoft.com/office/drawing/2014/main" xmlns="" id="{E0CA7E98-4472-4B40-B5DE-22A2FE55EB26}"/>
                </a:ext>
              </a:extLst>
            </p:cNvPr>
            <p:cNvPicPr>
              <a:picLocks/>
            </p:cNvPicPr>
            <p:nvPr/>
          </p:nvPicPr>
          <p:blipFill>
            <a:blip r:embed="rId5" cstate="print"/>
            <a:stretch>
              <a:fillRect/>
            </a:stretch>
          </p:blipFill>
          <p:spPr>
            <a:xfrm>
              <a:off x="2577783" y="4964429"/>
              <a:ext cx="388800" cy="360000"/>
            </a:xfrm>
            <a:prstGeom prst="rect">
              <a:avLst/>
            </a:prstGeom>
            <a:ln w="19050">
              <a:noFill/>
            </a:ln>
          </p:spPr>
        </p:pic>
        <p:cxnSp>
          <p:nvCxnSpPr>
            <p:cNvPr id="391" name="直接连接符 390">
              <a:extLst>
                <a:ext uri="{FF2B5EF4-FFF2-40B4-BE49-F238E27FC236}">
                  <a16:creationId xmlns:a16="http://schemas.microsoft.com/office/drawing/2014/main" xmlns="" id="{B7FAF445-F314-4AA0-B6CE-E2911473FA7A}"/>
                </a:ext>
              </a:extLst>
            </p:cNvPr>
            <p:cNvCxnSpPr>
              <a:stCxn id="389" idx="3"/>
              <a:endCxn id="390" idx="1"/>
            </p:cNvCxnSpPr>
            <p:nvPr/>
          </p:nvCxnSpPr>
          <p:spPr bwMode="auto">
            <a:xfrm>
              <a:off x="2417943" y="5144429"/>
              <a:ext cx="159840" cy="0"/>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cxnSp>
        <p:nvCxnSpPr>
          <p:cNvPr id="376" name="直接连接符 375">
            <a:extLst>
              <a:ext uri="{FF2B5EF4-FFF2-40B4-BE49-F238E27FC236}">
                <a16:creationId xmlns:a16="http://schemas.microsoft.com/office/drawing/2014/main" xmlns="" id="{E0852491-F40D-414D-B460-66E1BF694D1F}"/>
              </a:ext>
            </a:extLst>
          </p:cNvPr>
          <p:cNvCxnSpPr>
            <a:stCxn id="395" idx="0"/>
            <a:endCxn id="369" idx="2"/>
          </p:cNvCxnSpPr>
          <p:nvPr/>
        </p:nvCxnSpPr>
        <p:spPr bwMode="auto">
          <a:xfrm flipV="1">
            <a:off x="4368787" y="4858159"/>
            <a:ext cx="472579" cy="30705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xmlns="" id="{ABDAA599-2E86-4DBE-B5FA-EC792543A9A4}"/>
              </a:ext>
            </a:extLst>
          </p:cNvPr>
          <p:cNvCxnSpPr>
            <a:stCxn id="370" idx="2"/>
            <a:endCxn id="395" idx="0"/>
          </p:cNvCxnSpPr>
          <p:nvPr/>
        </p:nvCxnSpPr>
        <p:spPr bwMode="auto">
          <a:xfrm flipH="1">
            <a:off x="4368787" y="4858159"/>
            <a:ext cx="993228" cy="30705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xmlns="" id="{B3111ECF-97AF-45C2-988F-951C1617DA80}"/>
              </a:ext>
            </a:extLst>
          </p:cNvPr>
          <p:cNvCxnSpPr>
            <a:stCxn id="396" idx="0"/>
            <a:endCxn id="369" idx="2"/>
          </p:cNvCxnSpPr>
          <p:nvPr/>
        </p:nvCxnSpPr>
        <p:spPr bwMode="auto">
          <a:xfrm flipV="1">
            <a:off x="4760396" y="4858159"/>
            <a:ext cx="80970"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xmlns="" id="{8AC54C96-1C21-476C-8AA6-1A2D7C638D44}"/>
              </a:ext>
            </a:extLst>
          </p:cNvPr>
          <p:cNvCxnSpPr>
            <a:stCxn id="370" idx="2"/>
            <a:endCxn id="396" idx="0"/>
          </p:cNvCxnSpPr>
          <p:nvPr/>
        </p:nvCxnSpPr>
        <p:spPr bwMode="auto">
          <a:xfrm flipH="1">
            <a:off x="4760396" y="4858159"/>
            <a:ext cx="601619"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xmlns="" id="{81EE25C9-501C-410B-9394-26925A5F2EC5}"/>
              </a:ext>
            </a:extLst>
          </p:cNvPr>
          <p:cNvCxnSpPr/>
          <p:nvPr/>
        </p:nvCxnSpPr>
        <p:spPr bwMode="auto">
          <a:xfrm>
            <a:off x="4978056" y="5289175"/>
            <a:ext cx="17987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xmlns="" id="{E416A723-3CBC-497D-82BA-2032DB704305}"/>
              </a:ext>
            </a:extLst>
          </p:cNvPr>
          <p:cNvCxnSpPr>
            <a:stCxn id="389" idx="0"/>
            <a:endCxn id="369" idx="2"/>
          </p:cNvCxnSpPr>
          <p:nvPr/>
        </p:nvCxnSpPr>
        <p:spPr bwMode="auto">
          <a:xfrm flipH="1" flipV="1">
            <a:off x="4841366" y="4858159"/>
            <a:ext cx="498322"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xmlns="" id="{D992094A-7078-476B-9C83-2B16206BCB2F}"/>
              </a:ext>
            </a:extLst>
          </p:cNvPr>
          <p:cNvCxnSpPr>
            <a:stCxn id="370" idx="2"/>
            <a:endCxn id="389" idx="0"/>
          </p:cNvCxnSpPr>
          <p:nvPr/>
        </p:nvCxnSpPr>
        <p:spPr bwMode="auto">
          <a:xfrm flipH="1">
            <a:off x="5339688" y="4858159"/>
            <a:ext cx="22327"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xmlns="" id="{20362D25-849F-4880-90ED-FC002749B490}"/>
              </a:ext>
            </a:extLst>
          </p:cNvPr>
          <p:cNvCxnSpPr>
            <a:stCxn id="390" idx="0"/>
            <a:endCxn id="370" idx="2"/>
          </p:cNvCxnSpPr>
          <p:nvPr/>
        </p:nvCxnSpPr>
        <p:spPr bwMode="auto">
          <a:xfrm flipH="1" flipV="1">
            <a:off x="5362015" y="4858159"/>
            <a:ext cx="369282"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98" name="图片 39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218038" y="5656465"/>
            <a:ext cx="304615" cy="249784"/>
          </a:xfrm>
          <a:prstGeom prst="rect">
            <a:avLst/>
          </a:prstGeom>
          <a:ln w="19050">
            <a:noFill/>
          </a:ln>
        </p:spPr>
      </p:pic>
      <p:cxnSp>
        <p:nvCxnSpPr>
          <p:cNvPr id="399" name="直接连接符 398">
            <a:extLst>
              <a:ext uri="{FF2B5EF4-FFF2-40B4-BE49-F238E27FC236}">
                <a16:creationId xmlns:a16="http://schemas.microsoft.com/office/drawing/2014/main" xmlns="" id="{B3111ECF-97AF-45C2-988F-951C1617DA80}"/>
              </a:ext>
            </a:extLst>
          </p:cNvPr>
          <p:cNvCxnSpPr>
            <a:stCxn id="398" idx="0"/>
            <a:endCxn id="395" idx="2"/>
          </p:cNvCxnSpPr>
          <p:nvPr/>
        </p:nvCxnSpPr>
        <p:spPr bwMode="auto">
          <a:xfrm flipH="1" flipV="1">
            <a:off x="4368787" y="5413136"/>
            <a:ext cx="1559" cy="2433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400" name="图片 399"/>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621636" y="5651248"/>
            <a:ext cx="299649" cy="245712"/>
          </a:xfrm>
          <a:prstGeom prst="rect">
            <a:avLst/>
          </a:prstGeom>
          <a:ln w="19050">
            <a:noFill/>
          </a:ln>
        </p:spPr>
      </p:pic>
      <p:cxnSp>
        <p:nvCxnSpPr>
          <p:cNvPr id="401" name="直接连接符 400">
            <a:extLst>
              <a:ext uri="{FF2B5EF4-FFF2-40B4-BE49-F238E27FC236}">
                <a16:creationId xmlns:a16="http://schemas.microsoft.com/office/drawing/2014/main" xmlns="" id="{B3111ECF-97AF-45C2-988F-951C1617DA80}"/>
              </a:ext>
            </a:extLst>
          </p:cNvPr>
          <p:cNvCxnSpPr/>
          <p:nvPr/>
        </p:nvCxnSpPr>
        <p:spPr bwMode="auto">
          <a:xfrm flipH="1" flipV="1">
            <a:off x="4758836" y="5408241"/>
            <a:ext cx="1559" cy="2433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xmlns="" id="{B3111ECF-97AF-45C2-988F-951C1617DA80}"/>
              </a:ext>
            </a:extLst>
          </p:cNvPr>
          <p:cNvCxnSpPr/>
          <p:nvPr/>
        </p:nvCxnSpPr>
        <p:spPr bwMode="auto">
          <a:xfrm flipV="1">
            <a:off x="4356026" y="5413140"/>
            <a:ext cx="402810" cy="26665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xmlns="" id="{B3111ECF-97AF-45C2-988F-951C1617DA80}"/>
              </a:ext>
            </a:extLst>
          </p:cNvPr>
          <p:cNvCxnSpPr>
            <a:stCxn id="400" idx="0"/>
          </p:cNvCxnSpPr>
          <p:nvPr/>
        </p:nvCxnSpPr>
        <p:spPr bwMode="auto">
          <a:xfrm flipH="1" flipV="1">
            <a:off x="4360691" y="5413136"/>
            <a:ext cx="410770" cy="23811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406" name="图片 40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184500" y="5660537"/>
            <a:ext cx="299649" cy="245712"/>
          </a:xfrm>
          <a:prstGeom prst="rect">
            <a:avLst/>
          </a:prstGeom>
          <a:ln w="19050">
            <a:noFill/>
          </a:ln>
        </p:spPr>
      </p:pic>
      <p:cxnSp>
        <p:nvCxnSpPr>
          <p:cNvPr id="407" name="直接连接符 406">
            <a:extLst>
              <a:ext uri="{FF2B5EF4-FFF2-40B4-BE49-F238E27FC236}">
                <a16:creationId xmlns:a16="http://schemas.microsoft.com/office/drawing/2014/main" xmlns="" id="{81EE25C9-501C-410B-9394-26925A5F2EC5}"/>
              </a:ext>
            </a:extLst>
          </p:cNvPr>
          <p:cNvCxnSpPr/>
          <p:nvPr/>
        </p:nvCxnSpPr>
        <p:spPr bwMode="auto">
          <a:xfrm>
            <a:off x="4969225" y="5771201"/>
            <a:ext cx="17987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pic>
        <p:nvPicPr>
          <p:cNvPr id="408" name="图片 40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595060" y="5660537"/>
            <a:ext cx="299649" cy="245712"/>
          </a:xfrm>
          <a:prstGeom prst="rect">
            <a:avLst/>
          </a:prstGeom>
          <a:ln w="19050">
            <a:noFill/>
          </a:ln>
        </p:spPr>
      </p:pic>
      <p:cxnSp>
        <p:nvCxnSpPr>
          <p:cNvPr id="413" name="直接连接符 412">
            <a:extLst>
              <a:ext uri="{FF2B5EF4-FFF2-40B4-BE49-F238E27FC236}">
                <a16:creationId xmlns:a16="http://schemas.microsoft.com/office/drawing/2014/main" xmlns="" id="{B3111ECF-97AF-45C2-988F-951C1617DA80}"/>
              </a:ext>
            </a:extLst>
          </p:cNvPr>
          <p:cNvCxnSpPr>
            <a:stCxn id="406" idx="0"/>
          </p:cNvCxnSpPr>
          <p:nvPr/>
        </p:nvCxnSpPr>
        <p:spPr bwMode="auto">
          <a:xfrm flipV="1">
            <a:off x="5334325" y="5413140"/>
            <a:ext cx="0" cy="24739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xmlns="" id="{B3111ECF-97AF-45C2-988F-951C1617DA80}"/>
              </a:ext>
            </a:extLst>
          </p:cNvPr>
          <p:cNvCxnSpPr/>
          <p:nvPr/>
        </p:nvCxnSpPr>
        <p:spPr bwMode="auto">
          <a:xfrm flipV="1">
            <a:off x="5744884" y="5413140"/>
            <a:ext cx="0" cy="24739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xmlns="" id="{B3111ECF-97AF-45C2-988F-951C1617DA80}"/>
              </a:ext>
            </a:extLst>
          </p:cNvPr>
          <p:cNvCxnSpPr/>
          <p:nvPr/>
        </p:nvCxnSpPr>
        <p:spPr bwMode="auto">
          <a:xfrm flipV="1">
            <a:off x="5345918" y="5413136"/>
            <a:ext cx="386931" cy="24333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xmlns="" id="{B3111ECF-97AF-45C2-988F-951C1617DA80}"/>
              </a:ext>
            </a:extLst>
          </p:cNvPr>
          <p:cNvCxnSpPr/>
          <p:nvPr/>
        </p:nvCxnSpPr>
        <p:spPr bwMode="auto">
          <a:xfrm flipH="1" flipV="1">
            <a:off x="5338981" y="5410764"/>
            <a:ext cx="404382" cy="2425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xmlns="" id="{20362D25-849F-4880-90ED-FC002749B490}"/>
              </a:ext>
            </a:extLst>
          </p:cNvPr>
          <p:cNvCxnSpPr>
            <a:stCxn id="390" idx="0"/>
            <a:endCxn id="369" idx="2"/>
          </p:cNvCxnSpPr>
          <p:nvPr/>
        </p:nvCxnSpPr>
        <p:spPr bwMode="auto">
          <a:xfrm flipH="1" flipV="1">
            <a:off x="4841366" y="4858159"/>
            <a:ext cx="889931" cy="30705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418" name="TextBox 149">
            <a:extLst>
              <a:ext uri="{FF2B5EF4-FFF2-40B4-BE49-F238E27FC236}">
                <a16:creationId xmlns:a16="http://schemas.microsoft.com/office/drawing/2014/main" xmlns="" id="{ABA568AA-20E3-4E97-9F18-79B26E97B46E}"/>
              </a:ext>
            </a:extLst>
          </p:cNvPr>
          <p:cNvSpPr txBox="1"/>
          <p:nvPr/>
        </p:nvSpPr>
        <p:spPr>
          <a:xfrm>
            <a:off x="414492" y="5612361"/>
            <a:ext cx="620683" cy="276999"/>
          </a:xfrm>
          <a:prstGeom prst="rect">
            <a:avLst/>
          </a:prstGeom>
          <a:noFill/>
        </p:spPr>
        <p:txBody>
          <a:bodyPr wrap="none" rtlCol="0">
            <a:spAutoFit/>
          </a:bodyPr>
          <a:lstStyle/>
          <a:p>
            <a:pPr fontAlgn="ctr"/>
            <a:r>
              <a:rPr lang="en-US" sz="1200" dirty="0">
                <a:latin typeface="Huawei Sans" panose="020C0503030203020204" pitchFamily="34" charset="0"/>
              </a:rPr>
              <a:t>Server</a:t>
            </a:r>
            <a:endParaRPr lang="en-US" altLang="zh-CN" sz="1200" dirty="0">
              <a:latin typeface="Huawei Sans" panose="020C0503030203020204" pitchFamily="34" charset="0"/>
            </a:endParaRPr>
          </a:p>
        </p:txBody>
      </p:sp>
      <p:grpSp>
        <p:nvGrpSpPr>
          <p:cNvPr id="36" name="组合 35"/>
          <p:cNvGrpSpPr/>
          <p:nvPr/>
        </p:nvGrpSpPr>
        <p:grpSpPr>
          <a:xfrm>
            <a:off x="1082060" y="5398939"/>
            <a:ext cx="2457136" cy="502398"/>
            <a:chOff x="868700" y="5398939"/>
            <a:chExt cx="2457136" cy="502398"/>
          </a:xfrm>
        </p:grpSpPr>
        <p:pic>
          <p:nvPicPr>
            <p:cNvPr id="348" name="图片 34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68700" y="5651553"/>
              <a:ext cx="304615" cy="249784"/>
            </a:xfrm>
            <a:prstGeom prst="rect">
              <a:avLst/>
            </a:prstGeom>
            <a:ln w="19050">
              <a:noFill/>
            </a:ln>
          </p:spPr>
        </p:pic>
        <p:cxnSp>
          <p:nvCxnSpPr>
            <p:cNvPr id="349" name="直接连接符 348">
              <a:extLst>
                <a:ext uri="{FF2B5EF4-FFF2-40B4-BE49-F238E27FC236}">
                  <a16:creationId xmlns:a16="http://schemas.microsoft.com/office/drawing/2014/main" xmlns="" id="{B3111ECF-97AF-45C2-988F-951C1617DA80}"/>
                </a:ext>
              </a:extLst>
            </p:cNvPr>
            <p:cNvCxnSpPr>
              <a:stCxn id="348" idx="0"/>
              <a:endCxn id="237" idx="2"/>
            </p:cNvCxnSpPr>
            <p:nvPr/>
          </p:nvCxnSpPr>
          <p:spPr bwMode="auto">
            <a:xfrm flipH="1" flipV="1">
              <a:off x="1014369" y="5408224"/>
              <a:ext cx="6639" cy="2433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50" name="图片 349"/>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272298" y="5646336"/>
              <a:ext cx="299649" cy="245712"/>
            </a:xfrm>
            <a:prstGeom prst="rect">
              <a:avLst/>
            </a:prstGeom>
            <a:ln w="19050">
              <a:noFill/>
            </a:ln>
          </p:spPr>
        </p:pic>
        <p:cxnSp>
          <p:nvCxnSpPr>
            <p:cNvPr id="351" name="直接连接符 350">
              <a:extLst>
                <a:ext uri="{FF2B5EF4-FFF2-40B4-BE49-F238E27FC236}">
                  <a16:creationId xmlns:a16="http://schemas.microsoft.com/office/drawing/2014/main" xmlns="" id="{B3111ECF-97AF-45C2-988F-951C1617DA80}"/>
                </a:ext>
              </a:extLst>
            </p:cNvPr>
            <p:cNvCxnSpPr/>
            <p:nvPr/>
          </p:nvCxnSpPr>
          <p:spPr bwMode="auto">
            <a:xfrm flipH="1" flipV="1">
              <a:off x="1409498" y="5403329"/>
              <a:ext cx="1559" cy="2433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52" name="图片 35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697778" y="5653589"/>
              <a:ext cx="299649" cy="245712"/>
            </a:xfrm>
            <a:prstGeom prst="rect">
              <a:avLst/>
            </a:prstGeom>
            <a:ln w="19050">
              <a:noFill/>
            </a:ln>
          </p:spPr>
        </p:pic>
        <p:cxnSp>
          <p:nvCxnSpPr>
            <p:cNvPr id="353" name="直接连接符 352">
              <a:extLst>
                <a:ext uri="{FF2B5EF4-FFF2-40B4-BE49-F238E27FC236}">
                  <a16:creationId xmlns:a16="http://schemas.microsoft.com/office/drawing/2014/main" xmlns="" id="{B3111ECF-97AF-45C2-988F-951C1617DA80}"/>
                </a:ext>
              </a:extLst>
            </p:cNvPr>
            <p:cNvCxnSpPr/>
            <p:nvPr/>
          </p:nvCxnSpPr>
          <p:spPr bwMode="auto">
            <a:xfrm flipV="1">
              <a:off x="1006688" y="5408228"/>
              <a:ext cx="402810" cy="26665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xmlns="" id="{B3111ECF-97AF-45C2-988F-951C1617DA80}"/>
                </a:ext>
              </a:extLst>
            </p:cNvPr>
            <p:cNvCxnSpPr>
              <a:stCxn id="350" idx="0"/>
            </p:cNvCxnSpPr>
            <p:nvPr/>
          </p:nvCxnSpPr>
          <p:spPr bwMode="auto">
            <a:xfrm flipH="1" flipV="1">
              <a:off x="1011353" y="5408224"/>
              <a:ext cx="410770" cy="23811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55" name="图片 354"/>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098866" y="5648372"/>
              <a:ext cx="299649" cy="245712"/>
            </a:xfrm>
            <a:prstGeom prst="rect">
              <a:avLst/>
            </a:prstGeom>
            <a:ln w="19050">
              <a:noFill/>
            </a:ln>
          </p:spPr>
        </p:pic>
        <p:pic>
          <p:nvPicPr>
            <p:cNvPr id="356" name="图片 35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615627" y="5655625"/>
              <a:ext cx="299649" cy="245712"/>
            </a:xfrm>
            <a:prstGeom prst="rect">
              <a:avLst/>
            </a:prstGeom>
            <a:ln w="19050">
              <a:noFill/>
            </a:ln>
          </p:spPr>
        </p:pic>
        <p:cxnSp>
          <p:nvCxnSpPr>
            <p:cNvPr id="357" name="直接连接符 356">
              <a:extLst>
                <a:ext uri="{FF2B5EF4-FFF2-40B4-BE49-F238E27FC236}">
                  <a16:creationId xmlns:a16="http://schemas.microsoft.com/office/drawing/2014/main" xmlns="" id="{81EE25C9-501C-410B-9394-26925A5F2EC5}"/>
                </a:ext>
              </a:extLst>
            </p:cNvPr>
            <p:cNvCxnSpPr/>
            <p:nvPr/>
          </p:nvCxnSpPr>
          <p:spPr bwMode="auto">
            <a:xfrm>
              <a:off x="2422827" y="5776445"/>
              <a:ext cx="17987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pic>
          <p:nvPicPr>
            <p:cNvPr id="358" name="图片 35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026187" y="5655625"/>
              <a:ext cx="299649" cy="245712"/>
            </a:xfrm>
            <a:prstGeom prst="rect">
              <a:avLst/>
            </a:prstGeom>
            <a:ln w="19050">
              <a:noFill/>
            </a:ln>
          </p:spPr>
        </p:pic>
        <p:cxnSp>
          <p:nvCxnSpPr>
            <p:cNvPr id="359" name="直接连接符 358">
              <a:extLst>
                <a:ext uri="{FF2B5EF4-FFF2-40B4-BE49-F238E27FC236}">
                  <a16:creationId xmlns:a16="http://schemas.microsoft.com/office/drawing/2014/main" xmlns="" id="{B3111ECF-97AF-45C2-988F-951C1617DA80}"/>
                </a:ext>
              </a:extLst>
            </p:cNvPr>
            <p:cNvCxnSpPr/>
            <p:nvPr/>
          </p:nvCxnSpPr>
          <p:spPr bwMode="auto">
            <a:xfrm flipH="1" flipV="1">
              <a:off x="1844538" y="5408224"/>
              <a:ext cx="8166" cy="24483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xmlns="" id="{B3111ECF-97AF-45C2-988F-951C1617DA80}"/>
                </a:ext>
              </a:extLst>
            </p:cNvPr>
            <p:cNvCxnSpPr>
              <a:stCxn id="355" idx="0"/>
            </p:cNvCxnSpPr>
            <p:nvPr/>
          </p:nvCxnSpPr>
          <p:spPr bwMode="auto">
            <a:xfrm flipH="1" flipV="1">
              <a:off x="2245113" y="5401513"/>
              <a:ext cx="3578" cy="24685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xmlns="" id="{B3111ECF-97AF-45C2-988F-951C1617DA80}"/>
                </a:ext>
              </a:extLst>
            </p:cNvPr>
            <p:cNvCxnSpPr/>
            <p:nvPr/>
          </p:nvCxnSpPr>
          <p:spPr bwMode="auto">
            <a:xfrm flipV="1">
              <a:off x="1851246" y="5408224"/>
              <a:ext cx="386931" cy="24333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xmlns="" id="{B3111ECF-97AF-45C2-988F-951C1617DA80}"/>
                </a:ext>
              </a:extLst>
            </p:cNvPr>
            <p:cNvCxnSpPr>
              <a:stCxn id="355" idx="0"/>
            </p:cNvCxnSpPr>
            <p:nvPr/>
          </p:nvCxnSpPr>
          <p:spPr bwMode="auto">
            <a:xfrm flipH="1" flipV="1">
              <a:off x="1844309" y="5405852"/>
              <a:ext cx="404382" cy="2425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xmlns="" id="{B3111ECF-97AF-45C2-988F-951C1617DA80}"/>
                </a:ext>
              </a:extLst>
            </p:cNvPr>
            <p:cNvCxnSpPr>
              <a:stCxn id="356" idx="0"/>
            </p:cNvCxnSpPr>
            <p:nvPr/>
          </p:nvCxnSpPr>
          <p:spPr bwMode="auto">
            <a:xfrm flipV="1">
              <a:off x="2765452" y="5408228"/>
              <a:ext cx="0" cy="24739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xmlns="" id="{B3111ECF-97AF-45C2-988F-951C1617DA80}"/>
                </a:ext>
              </a:extLst>
            </p:cNvPr>
            <p:cNvCxnSpPr/>
            <p:nvPr/>
          </p:nvCxnSpPr>
          <p:spPr bwMode="auto">
            <a:xfrm flipV="1">
              <a:off x="2777045" y="5408224"/>
              <a:ext cx="386931" cy="24333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xmlns="" id="{B3111ECF-97AF-45C2-988F-951C1617DA80}"/>
                </a:ext>
              </a:extLst>
            </p:cNvPr>
            <p:cNvCxnSpPr/>
            <p:nvPr/>
          </p:nvCxnSpPr>
          <p:spPr bwMode="auto">
            <a:xfrm flipH="1" flipV="1">
              <a:off x="2770108" y="5405852"/>
              <a:ext cx="404382" cy="2425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xmlns="" id="{B3111ECF-97AF-45C2-988F-951C1617DA80}"/>
                </a:ext>
              </a:extLst>
            </p:cNvPr>
            <p:cNvCxnSpPr/>
            <p:nvPr/>
          </p:nvCxnSpPr>
          <p:spPr bwMode="auto">
            <a:xfrm flipV="1">
              <a:off x="3171342" y="5398939"/>
              <a:ext cx="0" cy="24739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421" name="直接连接符 420">
            <a:extLst>
              <a:ext uri="{FF2B5EF4-FFF2-40B4-BE49-F238E27FC236}">
                <a16:creationId xmlns:a16="http://schemas.microsoft.com/office/drawing/2014/main" xmlns="" id="{5272A3C4-B36A-4BDE-A531-0B55FEB97330}"/>
              </a:ext>
            </a:extLst>
          </p:cNvPr>
          <p:cNvCxnSpPr>
            <a:stCxn id="302" idx="2"/>
            <a:endCxn id="369" idx="0"/>
          </p:cNvCxnSpPr>
          <p:nvPr/>
        </p:nvCxnSpPr>
        <p:spPr>
          <a:xfrm>
            <a:off x="3251835" y="4044227"/>
            <a:ext cx="1589531" cy="5660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2" name="TextBox 91"/>
          <p:cNvSpPr txBox="1"/>
          <p:nvPr/>
        </p:nvSpPr>
        <p:spPr>
          <a:xfrm>
            <a:off x="1189168" y="6005235"/>
            <a:ext cx="2255746" cy="276999"/>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Production environment zone</a:t>
            </a:r>
          </a:p>
        </p:txBody>
      </p:sp>
      <p:sp>
        <p:nvSpPr>
          <p:cNvPr id="423" name="矩形 422"/>
          <p:cNvSpPr/>
          <p:nvPr/>
        </p:nvSpPr>
        <p:spPr>
          <a:xfrm>
            <a:off x="3951109" y="4317287"/>
            <a:ext cx="2167694" cy="2055079"/>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24" name="TextBox 91"/>
          <p:cNvSpPr txBox="1"/>
          <p:nvPr/>
        </p:nvSpPr>
        <p:spPr>
          <a:xfrm>
            <a:off x="4274972" y="5984702"/>
            <a:ext cx="1790875" cy="276999"/>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Test environment zone</a:t>
            </a:r>
          </a:p>
        </p:txBody>
      </p:sp>
      <p:sp>
        <p:nvSpPr>
          <p:cNvPr id="425" name="Freeform 159"/>
          <p:cNvSpPr/>
          <p:nvPr/>
        </p:nvSpPr>
        <p:spPr>
          <a:xfrm flipH="1">
            <a:off x="4151264" y="2440195"/>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WAN</a:t>
            </a:r>
            <a:endParaRPr lang="en-US" altLang="zh-CN" sz="1200" dirty="0">
              <a:solidFill>
                <a:schemeClr val="tx1"/>
              </a:solidFill>
              <a:latin typeface="Huawei Sans" panose="020C0503030203020204" pitchFamily="34" charset="0"/>
            </a:endParaRPr>
          </a:p>
        </p:txBody>
      </p:sp>
      <p:sp>
        <p:nvSpPr>
          <p:cNvPr id="426" name="Freeform 159"/>
          <p:cNvSpPr/>
          <p:nvPr/>
        </p:nvSpPr>
        <p:spPr>
          <a:xfrm flipH="1">
            <a:off x="3008886" y="2446291"/>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endParaRPr lang="en-US" altLang="zh-CN" sz="1200" dirty="0">
              <a:solidFill>
                <a:schemeClr val="tx1"/>
              </a:solidFill>
              <a:latin typeface="Huawei Sans" panose="020C0503030203020204" pitchFamily="34" charset="0"/>
            </a:endParaRPr>
          </a:p>
        </p:txBody>
      </p:sp>
      <p:sp>
        <p:nvSpPr>
          <p:cNvPr id="427" name="Freeform 159"/>
          <p:cNvSpPr/>
          <p:nvPr/>
        </p:nvSpPr>
        <p:spPr>
          <a:xfrm flipH="1">
            <a:off x="1781944" y="2470764"/>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endParaRPr lang="en-US" altLang="zh-CN" sz="1200" dirty="0">
              <a:solidFill>
                <a:schemeClr val="tx1"/>
              </a:solidFill>
              <a:latin typeface="Huawei Sans" panose="020C0503030203020204" pitchFamily="34" charset="0"/>
            </a:endParaRPr>
          </a:p>
        </p:txBody>
      </p:sp>
      <p:sp>
        <p:nvSpPr>
          <p:cNvPr id="435" name="Oval 59"/>
          <p:cNvSpPr/>
          <p:nvPr/>
        </p:nvSpPr>
        <p:spPr>
          <a:xfrm rot="1782887">
            <a:off x="1316643"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7" name="Oval 59"/>
          <p:cNvSpPr/>
          <p:nvPr/>
        </p:nvSpPr>
        <p:spPr>
          <a:xfrm rot="1782887">
            <a:off x="1650157" y="5091170"/>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8" name="Oval 59"/>
          <p:cNvSpPr/>
          <p:nvPr/>
        </p:nvSpPr>
        <p:spPr>
          <a:xfrm rot="954746">
            <a:off x="1999115" y="5084202"/>
            <a:ext cx="169365" cy="68460"/>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9" name="Oval 59"/>
          <p:cNvSpPr/>
          <p:nvPr/>
        </p:nvSpPr>
        <p:spPr>
          <a:xfrm rot="20640670">
            <a:off x="2361029" y="5084107"/>
            <a:ext cx="169365" cy="68460"/>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0" name="Oval 59"/>
          <p:cNvSpPr/>
          <p:nvPr/>
        </p:nvSpPr>
        <p:spPr>
          <a:xfrm rot="20067540">
            <a:off x="2834850" y="5085975"/>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1" name="Oval 59"/>
          <p:cNvSpPr/>
          <p:nvPr/>
        </p:nvSpPr>
        <p:spPr>
          <a:xfrm rot="20067540">
            <a:off x="3235810" y="508597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3" name="Oval 59"/>
          <p:cNvSpPr/>
          <p:nvPr/>
        </p:nvSpPr>
        <p:spPr>
          <a:xfrm rot="1782887">
            <a:off x="4314921"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4" name="Oval 59"/>
          <p:cNvSpPr/>
          <p:nvPr/>
        </p:nvSpPr>
        <p:spPr>
          <a:xfrm rot="1782887">
            <a:off x="4712091"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5" name="Oval 59"/>
          <p:cNvSpPr/>
          <p:nvPr/>
        </p:nvSpPr>
        <p:spPr>
          <a:xfrm rot="20067540">
            <a:off x="5222843" y="5096364"/>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6" name="Oval 59"/>
          <p:cNvSpPr/>
          <p:nvPr/>
        </p:nvSpPr>
        <p:spPr>
          <a:xfrm rot="20067540">
            <a:off x="5624574" y="508597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7" name="六边形 446"/>
          <p:cNvSpPr/>
          <p:nvPr/>
        </p:nvSpPr>
        <p:spPr>
          <a:xfrm>
            <a:off x="2012107" y="4503533"/>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48" name="六边形 447"/>
          <p:cNvSpPr/>
          <p:nvPr/>
        </p:nvSpPr>
        <p:spPr>
          <a:xfrm>
            <a:off x="2642099" y="4505338"/>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49" name="六边形 448"/>
          <p:cNvSpPr/>
          <p:nvPr/>
        </p:nvSpPr>
        <p:spPr>
          <a:xfrm>
            <a:off x="4670278" y="4510866"/>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50" name="六边形 449"/>
          <p:cNvSpPr/>
          <p:nvPr/>
        </p:nvSpPr>
        <p:spPr>
          <a:xfrm>
            <a:off x="5210820" y="4510866"/>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456" name="Straight Connector 79"/>
          <p:cNvCxnSpPr>
            <a:cxnSpLocks/>
            <a:stCxn id="459" idx="1"/>
            <a:endCxn id="304" idx="0"/>
          </p:cNvCxnSpPr>
          <p:nvPr/>
        </p:nvCxnSpPr>
        <p:spPr>
          <a:xfrm flipH="1">
            <a:off x="4352059" y="3328773"/>
            <a:ext cx="513040" cy="394294"/>
          </a:xfrm>
          <a:prstGeom prst="line">
            <a:avLst/>
          </a:prstGeom>
          <a:noFill/>
          <a:ln w="19050" cap="flat" cmpd="sng" algn="ctr">
            <a:solidFill>
              <a:sysClr val="windowText" lastClr="000000"/>
            </a:solidFill>
            <a:prstDash val="solid"/>
            <a:miter lim="800000"/>
          </a:ln>
          <a:effectLst/>
        </p:spPr>
      </p:cxnSp>
      <p:cxnSp>
        <p:nvCxnSpPr>
          <p:cNvPr id="458" name="Straight Connector 79"/>
          <p:cNvCxnSpPr>
            <a:cxnSpLocks/>
            <a:stCxn id="459" idx="1"/>
            <a:endCxn id="302" idx="0"/>
          </p:cNvCxnSpPr>
          <p:nvPr/>
        </p:nvCxnSpPr>
        <p:spPr>
          <a:xfrm flipH="1">
            <a:off x="3251835" y="3328773"/>
            <a:ext cx="1613264" cy="394294"/>
          </a:xfrm>
          <a:prstGeom prst="line">
            <a:avLst/>
          </a:prstGeom>
          <a:noFill/>
          <a:ln w="19050" cap="flat" cmpd="sng" algn="ctr">
            <a:solidFill>
              <a:sysClr val="windowText" lastClr="000000"/>
            </a:solidFill>
            <a:prstDash val="solid"/>
            <a:miter lim="800000"/>
          </a:ln>
          <a:effectLst/>
        </p:spPr>
      </p:cxnSp>
      <p:sp>
        <p:nvSpPr>
          <p:cNvPr id="459" name="圆角矩形 458"/>
          <p:cNvSpPr/>
          <p:nvPr/>
        </p:nvSpPr>
        <p:spPr>
          <a:xfrm>
            <a:off x="4865099" y="3211680"/>
            <a:ext cx="1919242" cy="234185"/>
          </a:xfrm>
          <a:prstGeom prst="roundRect">
            <a:avLst>
              <a:gd name="adj" fmla="val 2563"/>
            </a:avLst>
          </a:prstGeom>
          <a:solidFill>
            <a:sysClr val="window" lastClr="FFFFFF">
              <a:lumMod val="95000"/>
            </a:sysClr>
          </a:solidFill>
          <a:ln w="1905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460" name="TextBox 20"/>
          <p:cNvSpPr txBox="1"/>
          <p:nvPr/>
        </p:nvSpPr>
        <p:spPr>
          <a:xfrm>
            <a:off x="4838976" y="3190273"/>
            <a:ext cx="1991251" cy="276999"/>
          </a:xfrm>
          <a:prstGeom prst="rect">
            <a:avLst/>
          </a:prstGeom>
          <a:noFill/>
          <a:ln w="19050">
            <a:noFill/>
          </a:ln>
        </p:spPr>
        <p:txBody>
          <a:bodyPr wrap="none" rtlCol="0">
            <a:spAutoFit/>
          </a:bodyPr>
          <a:lstStyle/>
          <a:p>
            <a:pPr fontAlgn="ctr">
              <a:spcBef>
                <a:spcPts val="0"/>
              </a:spcBef>
              <a:spcAft>
                <a:spcPts val="0"/>
              </a:spcAft>
            </a:pPr>
            <a:r>
              <a:rPr lang="en-US" sz="1200" dirty="0">
                <a:solidFill>
                  <a:srgbClr val="EC7061"/>
                </a:solidFill>
                <a:latin typeface="Huawei Sans" panose="020C0503030203020204" pitchFamily="34" charset="0"/>
              </a:rPr>
              <a:t>NMS O&amp;M zone/Analyzer</a:t>
            </a:r>
          </a:p>
        </p:txBody>
      </p:sp>
      <p:cxnSp>
        <p:nvCxnSpPr>
          <p:cNvPr id="461" name="Straight Connector 79"/>
          <p:cNvCxnSpPr>
            <a:endCxn id="303" idx="0"/>
          </p:cNvCxnSpPr>
          <p:nvPr/>
        </p:nvCxnSpPr>
        <p:spPr>
          <a:xfrm flipH="1">
            <a:off x="3783731" y="3322345"/>
            <a:ext cx="1084641" cy="400722"/>
          </a:xfrm>
          <a:prstGeom prst="line">
            <a:avLst/>
          </a:prstGeom>
          <a:noFill/>
          <a:ln w="19050" cap="flat" cmpd="sng" algn="ctr">
            <a:solidFill>
              <a:sysClr val="windowText" lastClr="000000"/>
            </a:solidFill>
            <a:prstDash val="solid"/>
            <a:miter lim="800000"/>
          </a:ln>
          <a:effectLst/>
        </p:spPr>
      </p:cxnSp>
      <p:cxnSp>
        <p:nvCxnSpPr>
          <p:cNvPr id="462" name="Straight Connector 79"/>
          <p:cNvCxnSpPr>
            <a:cxnSpLocks/>
            <a:stCxn id="459" idx="1"/>
          </p:cNvCxnSpPr>
          <p:nvPr/>
        </p:nvCxnSpPr>
        <p:spPr>
          <a:xfrm flipH="1">
            <a:off x="2706939" y="3328773"/>
            <a:ext cx="2158160" cy="391379"/>
          </a:xfrm>
          <a:prstGeom prst="line">
            <a:avLst/>
          </a:prstGeom>
          <a:noFill/>
          <a:ln w="19050" cap="flat" cmpd="sng" algn="ctr">
            <a:solidFill>
              <a:sysClr val="windowText" lastClr="000000"/>
            </a:solidFill>
            <a:prstDash val="solid"/>
            <a:miter lim="800000"/>
          </a:ln>
          <a:effectLst/>
        </p:spPr>
      </p:cxnSp>
      <p:graphicFrame>
        <p:nvGraphicFramePr>
          <p:cNvPr id="463" name="表格 462"/>
          <p:cNvGraphicFramePr>
            <a:graphicFrameLocks noGrp="1"/>
          </p:cNvGraphicFramePr>
          <p:nvPr>
            <p:extLst>
              <p:ext uri="{D42A27DB-BD31-4B8C-83A1-F6EECF244321}">
                <p14:modId xmlns:p14="http://schemas.microsoft.com/office/powerpoint/2010/main" val="3375709462"/>
              </p:ext>
            </p:extLst>
          </p:nvPr>
        </p:nvGraphicFramePr>
        <p:xfrm>
          <a:off x="6919243" y="2283351"/>
          <a:ext cx="4761843" cy="2659380"/>
        </p:xfrm>
        <a:graphic>
          <a:graphicData uri="http://schemas.openxmlformats.org/drawingml/2006/table">
            <a:tbl>
              <a:tblPr firstRow="1" bandRow="1">
                <a:tableStyleId>{2D5ABB26-0587-4C30-8999-92F81FD0307C}</a:tableStyleId>
              </a:tblPr>
              <a:tblGrid>
                <a:gridCol w="1570968">
                  <a:extLst>
                    <a:ext uri="{9D8B030D-6E8A-4147-A177-3AD203B41FA5}">
                      <a16:colId xmlns:a16="http://schemas.microsoft.com/office/drawing/2014/main" xmlns="" val="20000"/>
                    </a:ext>
                  </a:extLst>
                </a:gridCol>
                <a:gridCol w="3190875">
                  <a:extLst>
                    <a:ext uri="{9D8B030D-6E8A-4147-A177-3AD203B41FA5}">
                      <a16:colId xmlns:a16="http://schemas.microsoft.com/office/drawing/2014/main" xmlns="" val="20001"/>
                    </a:ext>
                  </a:extLst>
                </a:gridCol>
              </a:tblGrid>
              <a:tr h="177555">
                <a:tc>
                  <a:txBody>
                    <a:bodyPr/>
                    <a:lstStyle/>
                    <a:p>
                      <a:pPr algn="ctr" fontAlgn="ctr"/>
                      <a:r>
                        <a:rPr lang="en-US" sz="1100" b="1" dirty="0">
                          <a:solidFill>
                            <a:schemeClr val="bg1"/>
                          </a:solidFill>
                          <a:latin typeface="Huawei Sans" panose="020C0503030203020204" pitchFamily="34" charset="0"/>
                        </a:rPr>
                        <a:t>Measurement Object</a:t>
                      </a: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tc>
                  <a:txBody>
                    <a:bodyPr/>
                    <a:lstStyle/>
                    <a:p>
                      <a:pPr algn="ctr" fontAlgn="ctr"/>
                      <a:r>
                        <a:rPr lang="en-US" sz="1100" b="1" dirty="0">
                          <a:solidFill>
                            <a:schemeClr val="bg1"/>
                          </a:solidFill>
                          <a:latin typeface="Huawei Sans" panose="020C0503030203020204" pitchFamily="34" charset="0"/>
                        </a:rPr>
                        <a:t>Metric</a:t>
                      </a: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172333">
                <a:tc>
                  <a:txBody>
                    <a:bodyPr/>
                    <a:lstStyle/>
                    <a:p>
                      <a:pPr algn="ctr" fontAlgn="ctr"/>
                      <a:r>
                        <a:rPr lang="en-US" sz="1050" dirty="0">
                          <a:latin typeface="Huawei Sans" panose="020C0503030203020204" pitchFamily="34" charset="0"/>
                        </a:rPr>
                        <a:t>Device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r>
                        <a:rPr lang="en-US" sz="1050" dirty="0">
                          <a:latin typeface="Huawei Sans" panose="020C0503030203020204" pitchFamily="34" charset="0"/>
                        </a:rPr>
                        <a:t>CPU</a:t>
                      </a:r>
                      <a:r>
                        <a:rPr lang="en-US" sz="1050" baseline="0" dirty="0">
                          <a:latin typeface="Huawei Sans" panose="020C0503030203020204" pitchFamily="34" charset="0"/>
                        </a:rPr>
                        <a:t> and m</a:t>
                      </a:r>
                      <a:r>
                        <a:rPr lang="en-US" sz="1050" dirty="0">
                          <a:latin typeface="Huawei Sans" panose="020C0503030203020204" pitchFamily="34" charset="0"/>
                        </a:rPr>
                        <a:t>emory usages</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1"/>
                  </a:ext>
                </a:extLst>
              </a:tr>
              <a:tr h="196658">
                <a:tc>
                  <a:txBody>
                    <a:bodyPr/>
                    <a:lstStyle/>
                    <a:p>
                      <a:pPr algn="ctr" fontAlgn="ctr"/>
                      <a:r>
                        <a:rPr lang="en-US" sz="1050" dirty="0">
                          <a:latin typeface="Huawei Sans" panose="020C0503030203020204" pitchFamily="34" charset="0"/>
                        </a:rPr>
                        <a:t>Board</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r>
                        <a:rPr lang="en-US" sz="1050" dirty="0">
                          <a:latin typeface="Huawei Sans" panose="020C0503030203020204" pitchFamily="34" charset="0"/>
                        </a:rPr>
                        <a:t>CPU, memory, FIB entry, and MAC entry usages</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2"/>
                  </a:ext>
                </a:extLst>
              </a:tr>
              <a:tr h="172333">
                <a:tc>
                  <a:txBody>
                    <a:bodyPr/>
                    <a:lstStyle/>
                    <a:p>
                      <a:pPr algn="ctr" fontAlgn="ctr"/>
                      <a:r>
                        <a:rPr lang="en-US" sz="1050" dirty="0">
                          <a:latin typeface="Huawei Sans" panose="020C0503030203020204" pitchFamily="34" charset="0"/>
                        </a:rPr>
                        <a:t>Chip</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r>
                        <a:rPr lang="en-US" sz="1050" dirty="0">
                          <a:latin typeface="Huawei Sans" panose="020C0503030203020204" pitchFamily="34" charset="0"/>
                        </a:rPr>
                        <a:t>TCAM usage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3"/>
                  </a:ext>
                </a:extLst>
              </a:tr>
              <a:tr h="502571">
                <a:tc>
                  <a:txBody>
                    <a:bodyPr/>
                    <a:lstStyle/>
                    <a:p>
                      <a:pPr algn="ctr" fontAlgn="ctr"/>
                      <a:r>
                        <a:rPr lang="en-US" sz="1050" dirty="0">
                          <a:latin typeface="Huawei Sans" panose="020C0503030203020204" pitchFamily="34" charset="0"/>
                        </a:rPr>
                        <a:t>Port</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r>
                        <a:rPr lang="en-US" sz="1050" dirty="0">
                          <a:latin typeface="Huawei Sans" panose="020C0503030203020204" pitchFamily="34" charset="0"/>
                        </a:rPr>
                        <a:t>Number of received/sent packets, number of bytes, number of lost packets, number of error packets, </a:t>
                      </a:r>
                      <a:r>
                        <a:rPr lang="en-US" altLang="zh-CN" sz="1050" dirty="0">
                          <a:latin typeface="Huawei Sans" panose="020C0503030203020204" pitchFamily="34" charset="0"/>
                        </a:rPr>
                        <a:t>and </a:t>
                      </a:r>
                      <a:r>
                        <a:rPr lang="en-US" sz="1050" dirty="0">
                          <a:latin typeface="Huawei Sans" panose="020C0503030203020204" pitchFamily="34" charset="0"/>
                        </a:rPr>
                        <a:t>number</a:t>
                      </a:r>
                      <a:r>
                        <a:rPr lang="en-US" altLang="zh-CN" sz="1050" dirty="0">
                          <a:latin typeface="Huawei Sans" panose="020C0503030203020204" pitchFamily="34" charset="0"/>
                        </a:rPr>
                        <a:t>s</a:t>
                      </a:r>
                      <a:r>
                        <a:rPr lang="en-US" sz="1050" dirty="0">
                          <a:latin typeface="Huawei Sans" panose="020C0503030203020204" pitchFamily="34" charset="0"/>
                        </a:rPr>
                        <a:t> of broadcast,</a:t>
                      </a:r>
                      <a:r>
                        <a:rPr lang="en-US" sz="1050" baseline="0" dirty="0">
                          <a:latin typeface="Huawei Sans" panose="020C0503030203020204" pitchFamily="34" charset="0"/>
                        </a:rPr>
                        <a:t> </a:t>
                      </a:r>
                      <a:r>
                        <a:rPr lang="en-US" sz="1050" dirty="0">
                          <a:latin typeface="Huawei Sans" panose="020C0503030203020204" pitchFamily="34" charset="0"/>
                        </a:rPr>
                        <a:t>multicast,</a:t>
                      </a:r>
                      <a:r>
                        <a:rPr lang="en-US" sz="1050" baseline="0" dirty="0">
                          <a:latin typeface="Huawei Sans" panose="020C0503030203020204" pitchFamily="34" charset="0"/>
                        </a:rPr>
                        <a:t> and </a:t>
                      </a:r>
                      <a:r>
                        <a:rPr lang="en-US" sz="1050" dirty="0">
                          <a:latin typeface="Huawei Sans" panose="020C0503030203020204" pitchFamily="34" charset="0"/>
                        </a:rPr>
                        <a:t>unicast packets</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4"/>
                  </a:ext>
                </a:extLst>
              </a:tr>
              <a:tr h="172333">
                <a:tc>
                  <a:txBody>
                    <a:bodyPr/>
                    <a:lstStyle/>
                    <a:p>
                      <a:pPr algn="ctr" fontAlgn="ctr"/>
                      <a:r>
                        <a:rPr lang="en-US" sz="1050" dirty="0">
                          <a:latin typeface="Huawei Sans" panose="020C0503030203020204" pitchFamily="34" charset="0"/>
                        </a:rPr>
                        <a:t>Queue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r>
                        <a:rPr lang="en-US" sz="1050" dirty="0">
                          <a:latin typeface="Huawei Sans" panose="020C0503030203020204" pitchFamily="34" charset="0"/>
                        </a:rPr>
                        <a:t>Buffer size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5"/>
                  </a:ext>
                </a:extLst>
              </a:tr>
              <a:tr h="281999">
                <a:tc>
                  <a:txBody>
                    <a:bodyPr/>
                    <a:lstStyle/>
                    <a:p>
                      <a:pPr algn="ctr" fontAlgn="ctr"/>
                      <a:r>
                        <a:rPr lang="en-US" sz="1050" dirty="0">
                          <a:latin typeface="Huawei Sans" panose="020C0503030203020204" pitchFamily="34" charset="0"/>
                        </a:rPr>
                        <a:t>Optical module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rPr>
                        <a:t>Receive/Transmit optical power, current, voltage, and temperature</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6"/>
                  </a:ext>
                </a:extLst>
              </a:tr>
              <a:tr h="196658">
                <a:tc>
                  <a:txBody>
                    <a:bodyPr/>
                    <a:lstStyle/>
                    <a:p>
                      <a:pPr algn="ctr" fontAlgn="ctr"/>
                      <a:r>
                        <a:rPr lang="en-US" sz="1050" dirty="0">
                          <a:latin typeface="Huawei Sans" panose="020C0503030203020204" pitchFamily="34" charset="0"/>
                        </a:rPr>
                        <a:t>Packet loss behavior</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rPr>
                        <a:t>Detection of packet loss due to congestions</a:t>
                      </a:r>
                      <a:endParaRPr lang="en-US" altLang="zh-CN" sz="105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
        <p:nvSpPr>
          <p:cNvPr id="159" name="TextBox 132">
            <a:extLst>
              <a:ext uri="{FF2B5EF4-FFF2-40B4-BE49-F238E27FC236}">
                <a16:creationId xmlns:a16="http://schemas.microsoft.com/office/drawing/2014/main" xmlns="" id="{4D847A78-9641-4DBE-BACB-477F9CD15DEF}"/>
              </a:ext>
            </a:extLst>
          </p:cNvPr>
          <p:cNvSpPr txBox="1"/>
          <p:nvPr/>
        </p:nvSpPr>
        <p:spPr>
          <a:xfrm>
            <a:off x="4621732" y="3724608"/>
            <a:ext cx="1513556" cy="276999"/>
          </a:xfrm>
          <a:prstGeom prst="rect">
            <a:avLst/>
          </a:prstGeom>
          <a:noFill/>
          <a:ln w="19050">
            <a:noFill/>
          </a:ln>
        </p:spPr>
        <p:txBody>
          <a:bodyPr wrap="none" rtlCol="0">
            <a:spAutoFit/>
          </a:bodyPr>
          <a:lstStyle/>
          <a:p>
            <a:pPr fontAlgn="ctr"/>
            <a:r>
              <a:rPr lang="en-US" sz="1200" smtClean="0">
                <a:solidFill>
                  <a:srgbClr val="EC7061"/>
                </a:solidFill>
                <a:latin typeface="Huawei Sans" panose="020C0503030203020204" pitchFamily="34" charset="0"/>
              </a:rPr>
              <a:t>Telemetry/ERSPAN</a:t>
            </a:r>
            <a:endParaRPr lang="en-US" altLang="zh-CN" sz="12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30461299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Introduction to Telemetry</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Telemetry Technical Fundamentals</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Configuration and Practice</a:t>
            </a:r>
          </a:p>
        </p:txBody>
      </p:sp>
    </p:spTree>
    <p:extLst>
      <p:ext uri="{BB962C8B-B14F-4D97-AF65-F5344CB8AC3E}">
        <p14:creationId xmlns:p14="http://schemas.microsoft.com/office/powerpoint/2010/main" val="39117191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t>Telemetry Fundamentals and Practices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9816131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44CABF-53F5-406B-9CE5-DCCF29C6B1AC}"/>
              </a:ext>
            </a:extLst>
          </p:cNvPr>
          <p:cNvSpPr>
            <a:spLocks noGrp="1"/>
          </p:cNvSpPr>
          <p:nvPr>
            <p:ph type="title"/>
          </p:nvPr>
        </p:nvSpPr>
        <p:spPr/>
        <p:txBody>
          <a:bodyPr/>
          <a:lstStyle/>
          <a:p>
            <a:r>
              <a:rPr lang="en-US"/>
              <a:t>Telemetry Framework</a:t>
            </a:r>
            <a:endParaRPr lang="en-US" dirty="0"/>
          </a:p>
        </p:txBody>
      </p:sp>
      <p:cxnSp>
        <p:nvCxnSpPr>
          <p:cNvPr id="3" name="直接连接符 2">
            <a:extLst>
              <a:ext uri="{FF2B5EF4-FFF2-40B4-BE49-F238E27FC236}">
                <a16:creationId xmlns:a16="http://schemas.microsoft.com/office/drawing/2014/main" xmlns="" id="{0676221F-B438-45DC-A994-70E56635D2B2}"/>
              </a:ext>
            </a:extLst>
          </p:cNvPr>
          <p:cNvCxnSpPr>
            <a:stCxn id="29" idx="0"/>
            <a:endCxn id="24" idx="4"/>
          </p:cNvCxnSpPr>
          <p:nvPr/>
        </p:nvCxnSpPr>
        <p:spPr>
          <a:xfrm flipH="1" flipV="1">
            <a:off x="4774288" y="5533600"/>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259AAA17-8693-4D90-B919-3D4BF87AA029}"/>
              </a:ext>
            </a:extLst>
          </p:cNvPr>
          <p:cNvCxnSpPr>
            <a:stCxn id="24" idx="4"/>
            <a:endCxn id="26" idx="0"/>
          </p:cNvCxnSpPr>
          <p:nvPr/>
        </p:nvCxnSpPr>
        <p:spPr>
          <a:xfrm flipH="1">
            <a:off x="4512466" y="5533600"/>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B10215FE-C623-4F0A-B37D-DA48B3B33DC5}"/>
              </a:ext>
            </a:extLst>
          </p:cNvPr>
          <p:cNvSpPr/>
          <p:nvPr/>
        </p:nvSpPr>
        <p:spPr bwMode="auto">
          <a:xfrm>
            <a:off x="3916795" y="2799307"/>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625475" marR="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Data collection</a:t>
            </a:r>
            <a:endParaRPr kumimoji="1"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13" name="矩形 12">
            <a:extLst>
              <a:ext uri="{FF2B5EF4-FFF2-40B4-BE49-F238E27FC236}">
                <a16:creationId xmlns:a16="http://schemas.microsoft.com/office/drawing/2014/main" xmlns="" id="{5FC892B7-9D2B-4A12-939B-F1224E9A6624}"/>
              </a:ext>
            </a:extLst>
          </p:cNvPr>
          <p:cNvSpPr/>
          <p:nvPr/>
        </p:nvSpPr>
        <p:spPr bwMode="auto">
          <a:xfrm>
            <a:off x="3916795" y="3826707"/>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6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6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subscription</a:t>
            </a:r>
          </a:p>
        </p:txBody>
      </p:sp>
      <p:sp>
        <p:nvSpPr>
          <p:cNvPr id="14" name="矩形 13">
            <a:extLst>
              <a:ext uri="{FF2B5EF4-FFF2-40B4-BE49-F238E27FC236}">
                <a16:creationId xmlns:a16="http://schemas.microsoft.com/office/drawing/2014/main" xmlns="" id="{225D9C9C-719D-4E23-A85E-F0073EC754F7}"/>
              </a:ext>
            </a:extLst>
          </p:cNvPr>
          <p:cNvSpPr/>
          <p:nvPr/>
        </p:nvSpPr>
        <p:spPr bwMode="auto">
          <a:xfrm>
            <a:off x="5716795" y="3826707"/>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push</a:t>
            </a:r>
          </a:p>
        </p:txBody>
      </p:sp>
      <p:sp>
        <p:nvSpPr>
          <p:cNvPr id="15" name="矩形 14">
            <a:extLst>
              <a:ext uri="{FF2B5EF4-FFF2-40B4-BE49-F238E27FC236}">
                <a16:creationId xmlns:a16="http://schemas.microsoft.com/office/drawing/2014/main" xmlns="" id="{54AEBBE6-AD0B-475A-8A15-2AAD17300598}"/>
              </a:ext>
            </a:extLst>
          </p:cNvPr>
          <p:cNvSpPr/>
          <p:nvPr/>
        </p:nvSpPr>
        <p:spPr bwMode="auto">
          <a:xfrm>
            <a:off x="3916795" y="4657447"/>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719138" marR="0"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Data generation</a:t>
            </a:r>
          </a:p>
        </p:txBody>
      </p:sp>
      <p:sp>
        <p:nvSpPr>
          <p:cNvPr id="16" name="上箭头 36">
            <a:extLst>
              <a:ext uri="{FF2B5EF4-FFF2-40B4-BE49-F238E27FC236}">
                <a16:creationId xmlns:a16="http://schemas.microsoft.com/office/drawing/2014/main" xmlns="" id="{708FF781-25CE-4F45-B700-F2D982206070}"/>
              </a:ext>
            </a:extLst>
          </p:cNvPr>
          <p:cNvSpPr/>
          <p:nvPr/>
        </p:nvSpPr>
        <p:spPr bwMode="auto">
          <a:xfrm>
            <a:off x="6437075" y="3394579"/>
            <a:ext cx="288000" cy="432128"/>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3200" b="0" i="0" u="none" strike="noStrike" cap="none" normalizeH="0" baseline="0" dirty="0">
              <a:ln>
                <a:noFill/>
              </a:ln>
              <a:solidFill>
                <a:schemeClr val="tx1"/>
              </a:solidFill>
              <a:effectLst/>
              <a:latin typeface="Huawei Sans" panose="020C0503030203020204" pitchFamily="34" charset="0"/>
            </a:endParaRPr>
          </a:p>
        </p:txBody>
      </p:sp>
      <p:sp>
        <p:nvSpPr>
          <p:cNvPr id="17" name="下箭头 37">
            <a:extLst>
              <a:ext uri="{FF2B5EF4-FFF2-40B4-BE49-F238E27FC236}">
                <a16:creationId xmlns:a16="http://schemas.microsoft.com/office/drawing/2014/main" xmlns="" id="{DD43717A-ED12-46A3-88B5-35E98D96E04F}"/>
              </a:ext>
            </a:extLst>
          </p:cNvPr>
          <p:cNvSpPr/>
          <p:nvPr/>
        </p:nvSpPr>
        <p:spPr bwMode="auto">
          <a:xfrm>
            <a:off x="4708915" y="3394579"/>
            <a:ext cx="288000" cy="432128"/>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3200" b="0" i="0" u="none" strike="noStrike" cap="none" normalizeH="0" baseline="0" dirty="0">
              <a:ln>
                <a:noFill/>
              </a:ln>
              <a:solidFill>
                <a:schemeClr val="tx1"/>
              </a:solidFill>
              <a:effectLst/>
              <a:latin typeface="Huawei Sans" panose="020C0503030203020204" pitchFamily="34" charset="0"/>
            </a:endParaRPr>
          </a:p>
        </p:txBody>
      </p:sp>
      <p:sp>
        <p:nvSpPr>
          <p:cNvPr id="18" name="矩形 17">
            <a:extLst>
              <a:ext uri="{FF2B5EF4-FFF2-40B4-BE49-F238E27FC236}">
                <a16:creationId xmlns:a16="http://schemas.microsoft.com/office/drawing/2014/main" xmlns="" id="{77D99D38-263D-48B2-A13F-A11E2D238F43}"/>
              </a:ext>
            </a:extLst>
          </p:cNvPr>
          <p:cNvSpPr/>
          <p:nvPr/>
        </p:nvSpPr>
        <p:spPr bwMode="auto">
          <a:xfrm>
            <a:off x="3916795" y="5358507"/>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Data source</a:t>
            </a:r>
            <a:endParaRPr kumimoji="1" lang="en-US" altLang="zh-CN" sz="1600" b="0" i="0" u="none" strike="noStrike" cap="none" normalizeH="0" baseline="0" dirty="0">
              <a:ln>
                <a:noFill/>
              </a:ln>
              <a:solidFill>
                <a:schemeClr val="tx1"/>
              </a:solidFill>
              <a:effectLst/>
              <a:latin typeface="Huawei Sans" panose="020C0503030203020204" pitchFamily="34" charset="0"/>
            </a:endParaRPr>
          </a:p>
        </p:txBody>
      </p:sp>
      <p:pic>
        <p:nvPicPr>
          <p:cNvPr id="19" name="图片 18">
            <a:extLst>
              <a:ext uri="{FF2B5EF4-FFF2-40B4-BE49-F238E27FC236}">
                <a16:creationId xmlns:a16="http://schemas.microsoft.com/office/drawing/2014/main" xmlns="" id="{C1305641-F153-41A5-942E-B2A3E103C8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4942" y="5699163"/>
            <a:ext cx="360000" cy="360000"/>
          </a:xfrm>
          <a:prstGeom prst="rect">
            <a:avLst/>
          </a:prstGeom>
        </p:spPr>
      </p:pic>
      <p:pic>
        <p:nvPicPr>
          <p:cNvPr id="20" name="图片 19">
            <a:extLst>
              <a:ext uri="{FF2B5EF4-FFF2-40B4-BE49-F238E27FC236}">
                <a16:creationId xmlns:a16="http://schemas.microsoft.com/office/drawing/2014/main" xmlns="" id="{B9F6FC30-9446-4B89-A4DF-93BA9E95AC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2040" y="4686108"/>
            <a:ext cx="1231940" cy="360000"/>
          </a:xfrm>
          <a:prstGeom prst="rect">
            <a:avLst/>
          </a:prstGeom>
        </p:spPr>
      </p:pic>
      <p:pic>
        <p:nvPicPr>
          <p:cNvPr id="21" name="图片 20">
            <a:extLst>
              <a:ext uri="{FF2B5EF4-FFF2-40B4-BE49-F238E27FC236}">
                <a16:creationId xmlns:a16="http://schemas.microsoft.com/office/drawing/2014/main" xmlns="" id="{AD240203-D850-4579-A07E-290BD7E6E3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1851" y="3866912"/>
            <a:ext cx="762128" cy="360000"/>
          </a:xfrm>
          <a:prstGeom prst="rect">
            <a:avLst/>
          </a:prstGeom>
        </p:spPr>
      </p:pic>
      <p:pic>
        <p:nvPicPr>
          <p:cNvPr id="22" name="图片 21">
            <a:extLst>
              <a:ext uri="{FF2B5EF4-FFF2-40B4-BE49-F238E27FC236}">
                <a16:creationId xmlns:a16="http://schemas.microsoft.com/office/drawing/2014/main" xmlns="" id="{28EE377A-F9E3-4775-9C2E-C9347D13C8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9782" y="3866912"/>
            <a:ext cx="762128" cy="360000"/>
          </a:xfrm>
          <a:prstGeom prst="rect">
            <a:avLst/>
          </a:prstGeom>
        </p:spPr>
      </p:pic>
      <p:sp>
        <p:nvSpPr>
          <p:cNvPr id="23" name="文本框 22">
            <a:extLst>
              <a:ext uri="{FF2B5EF4-FFF2-40B4-BE49-F238E27FC236}">
                <a16:creationId xmlns:a16="http://schemas.microsoft.com/office/drawing/2014/main" xmlns="" id="{C47FB0C8-2D41-4700-9156-14492BCAF189}"/>
              </a:ext>
            </a:extLst>
          </p:cNvPr>
          <p:cNvSpPr txBox="1"/>
          <p:nvPr/>
        </p:nvSpPr>
        <p:spPr>
          <a:xfrm>
            <a:off x="6663747" y="3862246"/>
            <a:ext cx="763200" cy="338554"/>
          </a:xfrm>
          <a:prstGeom prst="rect">
            <a:avLst/>
          </a:prstGeom>
          <a:solidFill>
            <a:schemeClr val="accent4"/>
          </a:solidFill>
        </p:spPr>
        <p:txBody>
          <a:bodyPr wrap="square" rtlCol="0">
            <a:spAutoFit/>
          </a:bodyPr>
          <a:lstStyle/>
          <a:p>
            <a:pPr algn="ctr" fontAlgn="ctr"/>
            <a:r>
              <a:rPr lang="en-US" sz="1600" b="1" dirty="0">
                <a:solidFill>
                  <a:schemeClr val="bg1"/>
                </a:solidFill>
                <a:latin typeface="Huawei Sans" panose="020C0503030203020204" pitchFamily="34" charset="0"/>
              </a:rPr>
              <a:t>UDP</a:t>
            </a:r>
            <a:endParaRPr lang="en-US" altLang="zh-CN" sz="1600" b="1" dirty="0">
              <a:solidFill>
                <a:schemeClr val="bg1"/>
              </a:solidFill>
              <a:latin typeface="Huawei Sans" panose="020C0503030203020204" pitchFamily="34" charset="0"/>
            </a:endParaRPr>
          </a:p>
        </p:txBody>
      </p:sp>
      <p:sp>
        <p:nvSpPr>
          <p:cNvPr id="24" name="椭圆 23">
            <a:extLst>
              <a:ext uri="{FF2B5EF4-FFF2-40B4-BE49-F238E27FC236}">
                <a16:creationId xmlns:a16="http://schemas.microsoft.com/office/drawing/2014/main" xmlns="" id="{1FB4B6F3-34FB-456E-9DBB-CF5959F03771}"/>
              </a:ext>
            </a:extLst>
          </p:cNvPr>
          <p:cNvSpPr>
            <a:spLocks noChangeAspect="1"/>
          </p:cNvSpPr>
          <p:nvPr/>
        </p:nvSpPr>
        <p:spPr>
          <a:xfrm>
            <a:off x="4720288" y="5425600"/>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5" name="椭圆 24">
            <a:extLst>
              <a:ext uri="{FF2B5EF4-FFF2-40B4-BE49-F238E27FC236}">
                <a16:creationId xmlns:a16="http://schemas.microsoft.com/office/drawing/2014/main" xmlns="" id="{9341B8D6-27C3-497F-A9A3-C5339D599BDB}"/>
              </a:ext>
            </a:extLst>
          </p:cNvPr>
          <p:cNvSpPr>
            <a:spLocks noChangeAspect="1"/>
          </p:cNvSpPr>
          <p:nvPr/>
        </p:nvSpPr>
        <p:spPr>
          <a:xfrm>
            <a:off x="4566466" y="5714608"/>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6" name="椭圆 25">
            <a:extLst>
              <a:ext uri="{FF2B5EF4-FFF2-40B4-BE49-F238E27FC236}">
                <a16:creationId xmlns:a16="http://schemas.microsoft.com/office/drawing/2014/main" xmlns="" id="{66D60ADB-D45B-417C-9F11-D4C719E8F6C8}"/>
              </a:ext>
            </a:extLst>
          </p:cNvPr>
          <p:cNvSpPr>
            <a:spLocks noChangeAspect="1"/>
          </p:cNvSpPr>
          <p:nvPr/>
        </p:nvSpPr>
        <p:spPr>
          <a:xfrm>
            <a:off x="4458466" y="5951163"/>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7" name="椭圆 26">
            <a:extLst>
              <a:ext uri="{FF2B5EF4-FFF2-40B4-BE49-F238E27FC236}">
                <a16:creationId xmlns:a16="http://schemas.microsoft.com/office/drawing/2014/main" xmlns="" id="{B4323A62-6CB3-455E-829A-0CE17A7BFF06}"/>
              </a:ext>
            </a:extLst>
          </p:cNvPr>
          <p:cNvSpPr>
            <a:spLocks noChangeAspect="1"/>
          </p:cNvSpPr>
          <p:nvPr/>
        </p:nvSpPr>
        <p:spPr>
          <a:xfrm>
            <a:off x="4854498" y="5714608"/>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8" name="椭圆 27">
            <a:extLst>
              <a:ext uri="{FF2B5EF4-FFF2-40B4-BE49-F238E27FC236}">
                <a16:creationId xmlns:a16="http://schemas.microsoft.com/office/drawing/2014/main" xmlns="" id="{0B30B409-97C2-4393-B291-FB114221E5A7}"/>
              </a:ext>
            </a:extLst>
          </p:cNvPr>
          <p:cNvSpPr>
            <a:spLocks noChangeAspect="1"/>
          </p:cNvSpPr>
          <p:nvPr/>
        </p:nvSpPr>
        <p:spPr>
          <a:xfrm>
            <a:off x="4720288" y="5951163"/>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9" name="椭圆 28">
            <a:extLst>
              <a:ext uri="{FF2B5EF4-FFF2-40B4-BE49-F238E27FC236}">
                <a16:creationId xmlns:a16="http://schemas.microsoft.com/office/drawing/2014/main" xmlns="" id="{BF9C1601-8882-4585-A312-559B698F9BAA}"/>
              </a:ext>
            </a:extLst>
          </p:cNvPr>
          <p:cNvSpPr>
            <a:spLocks noChangeAspect="1"/>
          </p:cNvSpPr>
          <p:nvPr/>
        </p:nvSpPr>
        <p:spPr>
          <a:xfrm>
            <a:off x="4962522" y="5951163"/>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30" name="直接连接符 29">
            <a:extLst>
              <a:ext uri="{FF2B5EF4-FFF2-40B4-BE49-F238E27FC236}">
                <a16:creationId xmlns:a16="http://schemas.microsoft.com/office/drawing/2014/main" xmlns="" id="{A1DF4C5E-D580-4151-8868-48BCD6AF6D86}"/>
              </a:ext>
            </a:extLst>
          </p:cNvPr>
          <p:cNvCxnSpPr>
            <a:stCxn id="27" idx="4"/>
            <a:endCxn id="28" idx="0"/>
          </p:cNvCxnSpPr>
          <p:nvPr/>
        </p:nvCxnSpPr>
        <p:spPr>
          <a:xfrm flipH="1">
            <a:off x="4774288" y="5822608"/>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xmlns="" id="{200DF4B5-CD22-45E4-8F34-6B6FF7DA0B6E}"/>
              </a:ext>
            </a:extLst>
          </p:cNvPr>
          <p:cNvGrpSpPr>
            <a:grpSpLocks noChangeAspect="1"/>
          </p:cNvGrpSpPr>
          <p:nvPr/>
        </p:nvGrpSpPr>
        <p:grpSpPr>
          <a:xfrm>
            <a:off x="6509083" y="5394699"/>
            <a:ext cx="726306" cy="720000"/>
            <a:chOff x="7668754" y="1425755"/>
            <a:chExt cx="2832865" cy="2808272"/>
          </a:xfrm>
        </p:grpSpPr>
        <p:cxnSp>
          <p:nvCxnSpPr>
            <p:cNvPr id="32" name="直接连接符 31">
              <a:extLst>
                <a:ext uri="{FF2B5EF4-FFF2-40B4-BE49-F238E27FC236}">
                  <a16:creationId xmlns:a16="http://schemas.microsoft.com/office/drawing/2014/main" xmlns="" id="{2D91241B-454F-4C15-835F-510434F6F1BD}"/>
                </a:ext>
              </a:extLst>
            </p:cNvPr>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9A9590CE-FAC0-4CE1-B72F-95AA851BBC56}"/>
                </a:ext>
              </a:extLst>
            </p:cNvPr>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3AF468B2-0C7B-4F3E-8DFC-E464F0A10F65}"/>
                </a:ext>
              </a:extLst>
            </p:cNvPr>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D59A120E-3CB1-4383-A308-00A543B8A938}"/>
                </a:ext>
              </a:extLst>
            </p:cNvPr>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18D5510D-84AB-421F-8756-1A40FF53C263}"/>
                </a:ext>
              </a:extLst>
            </p:cNvPr>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612010A-43AE-4816-BA8E-1F52AF6F7958}"/>
                </a:ext>
              </a:extLst>
            </p:cNvPr>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7DB17DE-F3AA-4E7A-9660-5D146EBECEA9}"/>
                </a:ext>
              </a:extLst>
            </p:cNvPr>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F6BC6280-2E63-47D7-874E-5A60270A0F79}"/>
                </a:ext>
              </a:extLst>
            </p:cNvPr>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92F718B-F5DA-4259-93C6-87C3FCAF28A8}"/>
                </a:ext>
              </a:extLst>
            </p:cNvPr>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2F4F523C-324D-4144-B390-23B843B3FC84}"/>
                </a:ext>
              </a:extLst>
            </p:cNvPr>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21DDF58-D7A9-4F91-8C9A-6919874A2CCB}"/>
                </a:ext>
              </a:extLst>
            </p:cNvPr>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24359226-A670-41EA-9F4A-1BF0B7F895C5}"/>
                </a:ext>
              </a:extLst>
            </p:cNvPr>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16B6BACA-C1A4-4A89-8BD6-8C83D3089C88}"/>
                </a:ext>
              </a:extLst>
            </p:cNvPr>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1770DF74-EB59-4168-A979-3550DB06BBDA}"/>
                </a:ext>
              </a:extLst>
            </p:cNvPr>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8E5DD61-FEA2-43B6-B9A8-18A0F9C51ACF}"/>
                </a:ext>
              </a:extLst>
            </p:cNvPr>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F739AB7E-EFD6-4F2B-8C2F-941C2E76E69E}"/>
                </a:ext>
              </a:extLst>
            </p:cNvPr>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6EEB81B-C186-4D34-BDF1-B7236B566AE8}"/>
                </a:ext>
              </a:extLst>
            </p:cNvPr>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84F94C7-7523-4DC6-8AEE-EBA50ECCBCAD}"/>
                </a:ext>
              </a:extLst>
            </p:cNvPr>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F55DB9A4-4D63-40F9-9ACC-69A91EEDADF1}"/>
                </a:ext>
              </a:extLst>
            </p:cNvPr>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63E1FF16-F03D-4D4A-9E82-B4D2F851DA6A}"/>
                </a:ext>
              </a:extLst>
            </p:cNvPr>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74DAA3C6-194F-4CC9-A1BF-85A925319BC3}"/>
                </a:ext>
              </a:extLst>
            </p:cNvPr>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8558E23-8B91-4554-9736-9D721C097208}"/>
                </a:ext>
              </a:extLst>
            </p:cNvPr>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0E583B2A-0F5D-4A3D-9E96-EEE4FB5A385C}"/>
                </a:ext>
              </a:extLst>
            </p:cNvPr>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1E6FB129-9F2B-4907-A966-4C4FE9603131}"/>
                </a:ext>
              </a:extLst>
            </p:cNvPr>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9CD4222B-FFC5-4356-99A1-41404E5BD270}"/>
                </a:ext>
              </a:extLst>
            </p:cNvPr>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F4154E48-9B6C-432B-B05F-D7A4054C7EF8}"/>
                </a:ext>
              </a:extLst>
            </p:cNvPr>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164FC12D-C882-4B15-B0AB-31B181E07803}"/>
                </a:ext>
              </a:extLst>
            </p:cNvPr>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AD6918DC-7078-48F4-A9F7-C69299A8A90A}"/>
                </a:ext>
              </a:extLst>
            </p:cNvPr>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5DC22E81-FC19-4201-9050-6FDB6DF2CD17}"/>
                </a:ext>
              </a:extLst>
            </p:cNvPr>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52E25BC-C024-49F0-A384-8B86930DAB9F}"/>
                </a:ext>
              </a:extLst>
            </p:cNvPr>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7047FE2C-0AB7-4E38-9932-9B553ECBD447}"/>
                </a:ext>
              </a:extLst>
            </p:cNvPr>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9331398-E1E2-482B-B88F-5744156B1675}"/>
                </a:ext>
              </a:extLst>
            </p:cNvPr>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E7543FB2-40E1-4CCF-9BAF-5BFB14AB26A4}"/>
                </a:ext>
              </a:extLst>
            </p:cNvPr>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E5DE8CF-ABFF-4ADC-8D2C-57ED2DA959AD}"/>
                </a:ext>
              </a:extLst>
            </p:cNvPr>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DD404339-ED9A-4E5D-8AF6-0632436D3B94}"/>
                </a:ext>
              </a:extLst>
            </p:cNvPr>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1399817-623A-472F-90AB-A99AB078D10A}"/>
                </a:ext>
              </a:extLst>
            </p:cNvPr>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9FA464AA-67CE-4B68-90EB-337020BF9431}"/>
                </a:ext>
              </a:extLst>
            </p:cNvPr>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0EEA827-416F-4891-A01E-6EED628E14C2}"/>
                </a:ext>
              </a:extLst>
            </p:cNvPr>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17F0DFCE-648C-46F7-860C-99E561B47764}"/>
                </a:ext>
              </a:extLst>
            </p:cNvPr>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4412ABEB-8BD5-4986-BFFB-E92CDE29435D}"/>
                </a:ext>
              </a:extLst>
            </p:cNvPr>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F85A99F8-0E82-4037-9DBA-16A91CBFB4D1}"/>
                </a:ext>
              </a:extLst>
            </p:cNvPr>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8A3A7417-BEE9-4BDB-8C85-5E1C08B49028}"/>
                </a:ext>
              </a:extLst>
            </p:cNvPr>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6718BAE3-B330-4D31-BB01-F138F6783F12}"/>
                </a:ext>
              </a:extLst>
            </p:cNvPr>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3774035-429B-4006-AB7E-B0A89AF67DF2}"/>
                </a:ext>
              </a:extLst>
            </p:cNvPr>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88B7C0AA-EE0C-4545-B5A9-2B9E9F478EA3}"/>
                </a:ext>
              </a:extLst>
            </p:cNvPr>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D0046485-1ED3-4DA5-9787-4E60BE1C7AB1}"/>
                </a:ext>
              </a:extLst>
            </p:cNvPr>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507603F6-845B-4C24-B202-CAA8ABD5877A}"/>
                </a:ext>
              </a:extLst>
            </p:cNvPr>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7320D229-AFF6-4DE4-9083-EC8927A938EF}"/>
                </a:ext>
              </a:extLst>
            </p:cNvPr>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D73F669D-4FC9-4288-8570-9637ED3DD783}"/>
                </a:ext>
              </a:extLst>
            </p:cNvPr>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4F376C5-3915-4BCA-93EF-B66BB98FEE09}"/>
                </a:ext>
              </a:extLst>
            </p:cNvPr>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xmlns="" id="{80458274-4013-40B2-9E0A-4816F1E2D5A7}"/>
                </a:ext>
              </a:extLst>
            </p:cNvPr>
            <p:cNvGrpSpPr/>
            <p:nvPr/>
          </p:nvGrpSpPr>
          <p:grpSpPr>
            <a:xfrm rot="5400000">
              <a:off x="6768702" y="2757831"/>
              <a:ext cx="1944216" cy="144112"/>
              <a:chOff x="6798078" y="2996952"/>
              <a:chExt cx="1944216" cy="144112"/>
            </a:xfrm>
          </p:grpSpPr>
          <p:cxnSp>
            <p:nvCxnSpPr>
              <p:cNvPr id="110" name="直接连接符 109">
                <a:extLst>
                  <a:ext uri="{FF2B5EF4-FFF2-40B4-BE49-F238E27FC236}">
                    <a16:creationId xmlns:a16="http://schemas.microsoft.com/office/drawing/2014/main" xmlns="" id="{BD35CC54-1578-49F0-8CD9-F00CC357E941}"/>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36DC243-DD4A-4FE2-87ED-A9732F1268C2}"/>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631CE545-6865-45D9-9F98-8329F5C9A55D}"/>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EBABE17A-E8EA-4C5E-8E56-1976E9DD774D}"/>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C204202D-49FA-4611-A991-F254311A5908}"/>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6AAE199A-9E62-47DD-9E37-0C4317077A79}"/>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3D54DF0E-6B1C-491E-AF50-367B8D44C3AD}"/>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547CC9C6-8A0B-4294-9975-E9A7CF188A3F}"/>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D308E954-11CC-4E0F-A682-F557794620F0}"/>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19AF44A9-0E81-4917-9C24-7CA62359796C}"/>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62D17C2C-B9EA-408D-8796-CF4A094B8419}"/>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285EFC6C-3A8F-4C34-A257-6C9E76BD4D98}"/>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572DB6F9-509A-4A34-AB04-CB7558C4891C}"/>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DDAFF740-1988-4CFD-B8E5-54F2E508B58A}"/>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3E1AF1A4-FA1C-4AFE-BA96-A13D5DB0A3AD}"/>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1D5548E7-2656-4AEA-9EAC-CD24048551D7}"/>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01E0CE2E-4F71-46C3-B56F-9FF7DA46ECDE}"/>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277A465F-218B-4B2E-A9C3-D7B737D0AC8D}"/>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9701A858-4318-4DB4-B802-C498CE462FF3}"/>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CBEFFAB3-8256-487F-B5D8-A142B226B41B}"/>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304E4B29-2789-4986-89E7-4E1FC1B8E38D}"/>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8EAAF83E-E238-4778-AE45-10D08DD82763}"/>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7E55AC72-AD84-49F0-ACCD-F7D3782F3946}"/>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9EA59839-64DE-47D1-87F7-FD1A8A469A46}"/>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CC9146E0-1BFB-4385-B083-78E9A60DBE37}"/>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xmlns="" id="{4F5F1068-FEE0-4579-AC37-7347982598BB}"/>
                </a:ext>
              </a:extLst>
            </p:cNvPr>
            <p:cNvGrpSpPr/>
            <p:nvPr/>
          </p:nvGrpSpPr>
          <p:grpSpPr>
            <a:xfrm rot="5400000">
              <a:off x="9457455" y="2757238"/>
              <a:ext cx="1944216" cy="144112"/>
              <a:chOff x="6798078" y="2996952"/>
              <a:chExt cx="1944216" cy="144112"/>
            </a:xfrm>
          </p:grpSpPr>
          <p:cxnSp>
            <p:nvCxnSpPr>
              <p:cNvPr id="85" name="直接连接符 84">
                <a:extLst>
                  <a:ext uri="{FF2B5EF4-FFF2-40B4-BE49-F238E27FC236}">
                    <a16:creationId xmlns:a16="http://schemas.microsoft.com/office/drawing/2014/main" xmlns="" id="{E47BAA56-365B-43BF-AB94-EC1D52EC8F53}"/>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836ABBEA-F168-4B41-800C-7613987E4209}"/>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9551D84-7087-4CA3-9AE2-71B84D4670F7}"/>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D0BC191B-73ED-4E53-B756-ED1D1671FCCB}"/>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0F1C8C17-9C1D-4F22-B3FD-1522956BB7F0}"/>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1AE70F16-B364-47A2-804D-49BCFAD7D4B5}"/>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4597BF8-2D1D-4303-BD79-1F294A6DBCDA}"/>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B7A71AD-492C-4ECF-B3C6-E6DDDE4183F9}"/>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469DB58-65B8-46A3-B64C-3D1060E3C65A}"/>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49E08CB2-5ADD-4213-AF79-512436888F49}"/>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E3297084-25BC-4371-A13C-3C262CAB1CEC}"/>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81709043-AB11-4FBB-8807-4C6A7CA426D1}"/>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74514C96-5E6E-4D0F-9731-C242A3694D86}"/>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BF12C0ED-AB5A-4CA1-82F3-B6C7AED62134}"/>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76E7DB4D-2040-46C1-A3DE-351D9FEC2808}"/>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123B39B2-EF7F-4CE3-BFF9-D58B22BCFF13}"/>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F0F92E12-4821-46AE-B725-716B01544D3F}"/>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C37E87EA-AFDF-4F5E-B7FF-2B7F375DEE76}"/>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950B6E5C-3E08-4430-AEFF-7225B8A1A349}"/>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A9EEE8E6-27FA-4469-A95B-D7AB423D8D8C}"/>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7020F33D-9740-4F3D-8B24-3D106F38AAB5}"/>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0205A24C-B2E0-40CE-9381-E02CECB8803D}"/>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5A64BEB2-FED5-4492-8BBA-A7372EC998AF}"/>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07B9599-0DC0-4693-A9DF-03F58E569155}"/>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6D635CC9-A4A8-42FA-B696-7BF5D432E56A}"/>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4" name="圆角矩形 128">
              <a:extLst>
                <a:ext uri="{FF2B5EF4-FFF2-40B4-BE49-F238E27FC236}">
                  <a16:creationId xmlns:a16="http://schemas.microsoft.com/office/drawing/2014/main" xmlns="" id="{54D0A3B6-2ED9-4CC4-B494-E2108EE8932B}"/>
                </a:ext>
              </a:extLst>
            </p:cNvPr>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b="1" dirty="0">
                  <a:solidFill>
                    <a:schemeClr val="accent1"/>
                  </a:solidFill>
                  <a:latin typeface="Huawei Sans" panose="020C0503030203020204" pitchFamily="34" charset="0"/>
                </a:rPr>
                <a:t>NP</a:t>
              </a:r>
            </a:p>
          </p:txBody>
        </p:sp>
      </p:grpSp>
      <p:sp>
        <p:nvSpPr>
          <p:cNvPr id="138" name="矩形 137">
            <a:extLst>
              <a:ext uri="{FF2B5EF4-FFF2-40B4-BE49-F238E27FC236}">
                <a16:creationId xmlns:a16="http://schemas.microsoft.com/office/drawing/2014/main" xmlns="" id="{48CD44E6-C57F-4AAA-B293-DC732B519DAC}"/>
              </a:ext>
            </a:extLst>
          </p:cNvPr>
          <p:cNvSpPr/>
          <p:nvPr/>
        </p:nvSpPr>
        <p:spPr bwMode="auto">
          <a:xfrm>
            <a:off x="3916518" y="2173517"/>
            <a:ext cx="3600000" cy="615804"/>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Data analysis</a:t>
            </a:r>
            <a:endParaRPr kumimoji="1" lang="en-US" altLang="zh-CN" sz="1600" b="0" i="0" u="none" strike="noStrike" cap="none" normalizeH="0" baseline="0" dirty="0">
              <a:ln>
                <a:noFill/>
              </a:ln>
              <a:solidFill>
                <a:schemeClr val="tx1"/>
              </a:solidFill>
              <a:effectLst/>
              <a:latin typeface="Huawei Sans" panose="020C0503030203020204" pitchFamily="34" charset="0"/>
            </a:endParaRPr>
          </a:p>
        </p:txBody>
      </p:sp>
      <p:pic>
        <p:nvPicPr>
          <p:cNvPr id="139" name="图片 138">
            <a:extLst>
              <a:ext uri="{FF2B5EF4-FFF2-40B4-BE49-F238E27FC236}">
                <a16:creationId xmlns:a16="http://schemas.microsoft.com/office/drawing/2014/main" xmlns="" id="{8C07C17F-16BA-4110-B416-DE169C35B2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5731" y="2952422"/>
            <a:ext cx="762128" cy="360000"/>
          </a:xfrm>
          <a:prstGeom prst="rect">
            <a:avLst/>
          </a:prstGeom>
        </p:spPr>
      </p:pic>
      <p:sp>
        <p:nvSpPr>
          <p:cNvPr id="143"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The framework of telemetry in a narrow sense consists of four modules: data source, data generation, data subscription, and data push.</a:t>
            </a:r>
          </a:p>
        </p:txBody>
      </p:sp>
    </p:spTree>
    <p:extLst>
      <p:ext uri="{BB962C8B-B14F-4D97-AF65-F5344CB8AC3E}">
        <p14:creationId xmlns:p14="http://schemas.microsoft.com/office/powerpoint/2010/main" val="12983647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9E3F7F-2258-462F-BEE2-6327C12D5597}"/>
              </a:ext>
            </a:extLst>
          </p:cNvPr>
          <p:cNvSpPr>
            <a:spLocks noGrp="1"/>
          </p:cNvSpPr>
          <p:nvPr>
            <p:ph type="title"/>
          </p:nvPr>
        </p:nvSpPr>
        <p:spPr/>
        <p:txBody>
          <a:bodyPr/>
          <a:lstStyle/>
          <a:p>
            <a:r>
              <a:rPr lang="en-US"/>
              <a:t>Telemetry Protocol Stack</a:t>
            </a:r>
            <a:endParaRPr lang="en-US" dirty="0"/>
          </a:p>
        </p:txBody>
      </p:sp>
      <p:sp>
        <p:nvSpPr>
          <p:cNvPr id="3" name="矩形 2">
            <a:extLst>
              <a:ext uri="{FF2B5EF4-FFF2-40B4-BE49-F238E27FC236}">
                <a16:creationId xmlns:a16="http://schemas.microsoft.com/office/drawing/2014/main" xmlns="" id="{ABDC8D23-0693-44AD-9B77-59523D602BF5}"/>
              </a:ext>
            </a:extLst>
          </p:cNvPr>
          <p:cNvSpPr/>
          <p:nvPr/>
        </p:nvSpPr>
        <p:spPr>
          <a:xfrm>
            <a:off x="2524296" y="3884505"/>
            <a:ext cx="281661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YANG models</a:t>
            </a:r>
            <a:endParaRPr lang="en-US" altLang="zh-CN" sz="1200" b="1" dirty="0">
              <a:solidFill>
                <a:schemeClr val="tx1">
                  <a:lumMod val="65000"/>
                  <a:lumOff val="35000"/>
                </a:schemeClr>
              </a:solidFill>
              <a:latin typeface="Huawei Sans" panose="020C0503030203020204" pitchFamily="34" charset="0"/>
            </a:endParaRPr>
          </a:p>
        </p:txBody>
      </p:sp>
      <p:sp>
        <p:nvSpPr>
          <p:cNvPr id="4" name="矩形 3">
            <a:extLst>
              <a:ext uri="{FF2B5EF4-FFF2-40B4-BE49-F238E27FC236}">
                <a16:creationId xmlns:a16="http://schemas.microsoft.com/office/drawing/2014/main" xmlns="" id="{062088A7-4029-4D72-B7D1-FF9493359989}"/>
              </a:ext>
            </a:extLst>
          </p:cNvPr>
          <p:cNvSpPr/>
          <p:nvPr/>
        </p:nvSpPr>
        <p:spPr>
          <a:xfrm>
            <a:off x="2524296" y="5589373"/>
            <a:ext cx="85139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SSH</a:t>
            </a:r>
            <a:endParaRPr lang="en-US" altLang="zh-CN" sz="1200" b="1" dirty="0">
              <a:solidFill>
                <a:schemeClr val="tx1">
                  <a:lumMod val="65000"/>
                  <a:lumOff val="35000"/>
                </a:schemeClr>
              </a:solidFill>
              <a:latin typeface="Huawei Sans" panose="020C0503030203020204" pitchFamily="34" charset="0"/>
            </a:endParaRPr>
          </a:p>
        </p:txBody>
      </p:sp>
      <p:sp>
        <p:nvSpPr>
          <p:cNvPr id="5" name="矩形 4">
            <a:extLst>
              <a:ext uri="{FF2B5EF4-FFF2-40B4-BE49-F238E27FC236}">
                <a16:creationId xmlns:a16="http://schemas.microsoft.com/office/drawing/2014/main" xmlns="" id="{200C3F17-C97E-4550-9445-0CFD52F0910A}"/>
              </a:ext>
            </a:extLst>
          </p:cNvPr>
          <p:cNvSpPr/>
          <p:nvPr/>
        </p:nvSpPr>
        <p:spPr>
          <a:xfrm>
            <a:off x="2524296" y="4439397"/>
            <a:ext cx="84090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XML</a:t>
            </a:r>
            <a:endParaRPr lang="en-US" altLang="zh-CN" sz="1200" b="1" dirty="0">
              <a:solidFill>
                <a:schemeClr val="tx1">
                  <a:lumMod val="65000"/>
                  <a:lumOff val="35000"/>
                </a:schemeClr>
              </a:solidFill>
              <a:latin typeface="Huawei Sans" panose="020C0503030203020204" pitchFamily="34" charset="0"/>
            </a:endParaRPr>
          </a:p>
        </p:txBody>
      </p:sp>
      <p:sp>
        <p:nvSpPr>
          <p:cNvPr id="6" name="矩形 5">
            <a:extLst>
              <a:ext uri="{FF2B5EF4-FFF2-40B4-BE49-F238E27FC236}">
                <a16:creationId xmlns:a16="http://schemas.microsoft.com/office/drawing/2014/main" xmlns="" id="{8CF85074-CCE8-4A30-8FF1-9EB03CC1F83B}"/>
              </a:ext>
            </a:extLst>
          </p:cNvPr>
          <p:cNvSpPr/>
          <p:nvPr/>
        </p:nvSpPr>
        <p:spPr>
          <a:xfrm>
            <a:off x="2487720" y="5014186"/>
            <a:ext cx="95086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NETCONF</a:t>
            </a:r>
            <a:endParaRPr lang="en-US" altLang="zh-CN" sz="1200" b="1" dirty="0">
              <a:solidFill>
                <a:schemeClr val="tx1">
                  <a:lumMod val="65000"/>
                  <a:lumOff val="35000"/>
                </a:schemeClr>
              </a:solidFill>
              <a:latin typeface="Huawei Sans" panose="020C0503030203020204" pitchFamily="34" charset="0"/>
            </a:endParaRPr>
          </a:p>
        </p:txBody>
      </p:sp>
      <p:sp>
        <p:nvSpPr>
          <p:cNvPr id="7" name="矩形 6">
            <a:extLst>
              <a:ext uri="{FF2B5EF4-FFF2-40B4-BE49-F238E27FC236}">
                <a16:creationId xmlns:a16="http://schemas.microsoft.com/office/drawing/2014/main" xmlns="" id="{76E0A20C-7331-439B-A63A-6F6DFCAE09FD}"/>
              </a:ext>
            </a:extLst>
          </p:cNvPr>
          <p:cNvSpPr/>
          <p:nvPr/>
        </p:nvSpPr>
        <p:spPr>
          <a:xfrm>
            <a:off x="6771968" y="3308538"/>
            <a:ext cx="379026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API</a:t>
            </a:r>
            <a:endParaRPr lang="en-US" altLang="zh-CN" sz="1200" b="1" dirty="0">
              <a:solidFill>
                <a:schemeClr val="tx1">
                  <a:lumMod val="65000"/>
                  <a:lumOff val="35000"/>
                </a:schemeClr>
              </a:solidFill>
              <a:latin typeface="Huawei Sans" panose="020C0503030203020204" pitchFamily="34" charset="0"/>
            </a:endParaRPr>
          </a:p>
        </p:txBody>
      </p:sp>
      <p:sp>
        <p:nvSpPr>
          <p:cNvPr id="8" name="矩形 7">
            <a:extLst>
              <a:ext uri="{FF2B5EF4-FFF2-40B4-BE49-F238E27FC236}">
                <a16:creationId xmlns:a16="http://schemas.microsoft.com/office/drawing/2014/main" xmlns="" id="{5426F7E9-B6BD-4731-B2CE-C50EC6ED67EA}"/>
              </a:ext>
            </a:extLst>
          </p:cNvPr>
          <p:cNvSpPr/>
          <p:nvPr/>
        </p:nvSpPr>
        <p:spPr>
          <a:xfrm>
            <a:off x="6768090"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1</a:t>
            </a:r>
            <a:endParaRPr lang="en-US" altLang="zh-CN" sz="1200" b="1" dirty="0">
              <a:solidFill>
                <a:schemeClr val="tx1">
                  <a:lumMod val="65000"/>
                  <a:lumOff val="35000"/>
                </a:schemeClr>
              </a:solidFill>
              <a:latin typeface="Huawei Sans" panose="020C0503030203020204" pitchFamily="34" charset="0"/>
            </a:endParaRPr>
          </a:p>
        </p:txBody>
      </p:sp>
      <p:sp>
        <p:nvSpPr>
          <p:cNvPr id="9" name="矩形 8">
            <a:extLst>
              <a:ext uri="{FF2B5EF4-FFF2-40B4-BE49-F238E27FC236}">
                <a16:creationId xmlns:a16="http://schemas.microsoft.com/office/drawing/2014/main" xmlns="" id="{D60F13CD-3598-4467-974F-19AA736BD48E}"/>
              </a:ext>
            </a:extLst>
          </p:cNvPr>
          <p:cNvSpPr/>
          <p:nvPr/>
        </p:nvSpPr>
        <p:spPr>
          <a:xfrm>
            <a:off x="3517737" y="5589373"/>
            <a:ext cx="183031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HTTP</a:t>
            </a:r>
            <a:endParaRPr lang="en-US" altLang="zh-CN" sz="1200" b="1" dirty="0">
              <a:solidFill>
                <a:schemeClr val="tx1">
                  <a:lumMod val="65000"/>
                  <a:lumOff val="35000"/>
                </a:schemeClr>
              </a:solidFill>
              <a:latin typeface="Huawei Sans" panose="020C0503030203020204" pitchFamily="34" charset="0"/>
            </a:endParaRPr>
          </a:p>
        </p:txBody>
      </p:sp>
      <p:sp>
        <p:nvSpPr>
          <p:cNvPr id="10" name="矩形 9">
            <a:extLst>
              <a:ext uri="{FF2B5EF4-FFF2-40B4-BE49-F238E27FC236}">
                <a16:creationId xmlns:a16="http://schemas.microsoft.com/office/drawing/2014/main" xmlns="" id="{C3F3BE6B-AD99-4720-8DF0-99B5F8086432}"/>
              </a:ext>
            </a:extLst>
          </p:cNvPr>
          <p:cNvSpPr/>
          <p:nvPr/>
        </p:nvSpPr>
        <p:spPr>
          <a:xfrm>
            <a:off x="3517737" y="4439397"/>
            <a:ext cx="923432"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JSON</a:t>
            </a:r>
            <a:endParaRPr lang="en-US" altLang="zh-CN" sz="1200" b="1" dirty="0">
              <a:solidFill>
                <a:schemeClr val="tx1">
                  <a:lumMod val="65000"/>
                  <a:lumOff val="35000"/>
                </a:schemeClr>
              </a:solidFill>
              <a:latin typeface="Huawei Sans" panose="020C0503030203020204" pitchFamily="34" charset="0"/>
            </a:endParaRPr>
          </a:p>
        </p:txBody>
      </p:sp>
      <p:sp>
        <p:nvSpPr>
          <p:cNvPr id="11" name="矩形 10">
            <a:extLst>
              <a:ext uri="{FF2B5EF4-FFF2-40B4-BE49-F238E27FC236}">
                <a16:creationId xmlns:a16="http://schemas.microsoft.com/office/drawing/2014/main" xmlns="" id="{12CFCE80-5733-43A3-852E-7EB96E31B34B}"/>
              </a:ext>
            </a:extLst>
          </p:cNvPr>
          <p:cNvSpPr/>
          <p:nvPr/>
        </p:nvSpPr>
        <p:spPr>
          <a:xfrm>
            <a:off x="4595607" y="4439397"/>
            <a:ext cx="75016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GPB</a:t>
            </a:r>
            <a:endParaRPr lang="en-US" altLang="zh-CN" sz="1200" b="1" dirty="0">
              <a:solidFill>
                <a:schemeClr val="tx1">
                  <a:lumMod val="65000"/>
                  <a:lumOff val="35000"/>
                </a:schemeClr>
              </a:solidFill>
              <a:latin typeface="Huawei Sans" panose="020C0503030203020204" pitchFamily="34" charset="0"/>
            </a:endParaRPr>
          </a:p>
        </p:txBody>
      </p:sp>
      <p:sp>
        <p:nvSpPr>
          <p:cNvPr id="12" name="矩形 11">
            <a:extLst>
              <a:ext uri="{FF2B5EF4-FFF2-40B4-BE49-F238E27FC236}">
                <a16:creationId xmlns:a16="http://schemas.microsoft.com/office/drawing/2014/main" xmlns="" id="{4BC3B2C7-8A92-415A-B89B-03CABD80DD53}"/>
              </a:ext>
            </a:extLst>
          </p:cNvPr>
          <p:cNvSpPr/>
          <p:nvPr/>
        </p:nvSpPr>
        <p:spPr>
          <a:xfrm>
            <a:off x="3517737" y="5014186"/>
            <a:ext cx="99681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RESTCONF</a:t>
            </a:r>
            <a:endParaRPr lang="en-US" altLang="zh-CN" sz="1200" b="1" dirty="0">
              <a:solidFill>
                <a:schemeClr val="tx1">
                  <a:lumMod val="65000"/>
                  <a:lumOff val="35000"/>
                </a:schemeClr>
              </a:solidFill>
              <a:latin typeface="Huawei Sans" panose="020C0503030203020204" pitchFamily="34" charset="0"/>
            </a:endParaRPr>
          </a:p>
        </p:txBody>
      </p:sp>
      <p:sp>
        <p:nvSpPr>
          <p:cNvPr id="13" name="矩形 12">
            <a:extLst>
              <a:ext uri="{FF2B5EF4-FFF2-40B4-BE49-F238E27FC236}">
                <a16:creationId xmlns:a16="http://schemas.microsoft.com/office/drawing/2014/main" xmlns="" id="{DE16C4EF-35F3-49EB-B4AD-BD9F23F960D5}"/>
              </a:ext>
            </a:extLst>
          </p:cNvPr>
          <p:cNvSpPr/>
          <p:nvPr/>
        </p:nvSpPr>
        <p:spPr>
          <a:xfrm>
            <a:off x="4593711" y="5014186"/>
            <a:ext cx="752065"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err="1">
                <a:solidFill>
                  <a:schemeClr val="tx1">
                    <a:lumMod val="65000"/>
                    <a:lumOff val="35000"/>
                  </a:schemeClr>
                </a:solidFill>
                <a:latin typeface="Huawei Sans" panose="020C0503030203020204" pitchFamily="34" charset="0"/>
              </a:rPr>
              <a:t>gRPC</a:t>
            </a:r>
            <a:endParaRPr lang="en-US" altLang="zh-CN" sz="1200" b="1" dirty="0">
              <a:solidFill>
                <a:schemeClr val="tx1">
                  <a:lumMod val="65000"/>
                  <a:lumOff val="35000"/>
                </a:schemeClr>
              </a:solidFill>
              <a:latin typeface="Huawei Sans" panose="020C0503030203020204" pitchFamily="34" charset="0"/>
            </a:endParaRPr>
          </a:p>
        </p:txBody>
      </p:sp>
      <p:sp>
        <p:nvSpPr>
          <p:cNvPr id="14" name="矩形 13">
            <a:extLst>
              <a:ext uri="{FF2B5EF4-FFF2-40B4-BE49-F238E27FC236}">
                <a16:creationId xmlns:a16="http://schemas.microsoft.com/office/drawing/2014/main" xmlns="" id="{B902F008-4CF6-4583-9652-D8F382D65C02}"/>
              </a:ext>
            </a:extLst>
          </p:cNvPr>
          <p:cNvSpPr/>
          <p:nvPr/>
        </p:nvSpPr>
        <p:spPr>
          <a:xfrm>
            <a:off x="9528687"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3</a:t>
            </a:r>
            <a:endParaRPr lang="en-US" altLang="zh-CN" sz="1200" b="1" dirty="0">
              <a:solidFill>
                <a:schemeClr val="tx1">
                  <a:lumMod val="65000"/>
                  <a:lumOff val="35000"/>
                </a:schemeClr>
              </a:solidFill>
              <a:latin typeface="Huawei Sans" panose="020C0503030203020204" pitchFamily="34" charset="0"/>
            </a:endParaRPr>
          </a:p>
        </p:txBody>
      </p:sp>
      <p:sp>
        <p:nvSpPr>
          <p:cNvPr id="15" name="矩形 14">
            <a:extLst>
              <a:ext uri="{FF2B5EF4-FFF2-40B4-BE49-F238E27FC236}">
                <a16:creationId xmlns:a16="http://schemas.microsoft.com/office/drawing/2014/main" xmlns="" id="{E843664A-89A3-4E89-AA0E-6002F3E71009}"/>
              </a:ext>
            </a:extLst>
          </p:cNvPr>
          <p:cNvSpPr/>
          <p:nvPr/>
        </p:nvSpPr>
        <p:spPr>
          <a:xfrm>
            <a:off x="8150328"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2</a:t>
            </a:r>
            <a:endParaRPr lang="en-US" altLang="zh-CN" sz="1200" b="1" dirty="0">
              <a:solidFill>
                <a:schemeClr val="tx1">
                  <a:lumMod val="65000"/>
                  <a:lumOff val="35000"/>
                </a:schemeClr>
              </a:solidFill>
              <a:latin typeface="Huawei Sans" panose="020C0503030203020204" pitchFamily="34" charset="0"/>
            </a:endParaRPr>
          </a:p>
        </p:txBody>
      </p:sp>
      <p:sp>
        <p:nvSpPr>
          <p:cNvPr id="16" name="矩形 15">
            <a:extLst>
              <a:ext uri="{FF2B5EF4-FFF2-40B4-BE49-F238E27FC236}">
                <a16:creationId xmlns:a16="http://schemas.microsoft.com/office/drawing/2014/main" xmlns="" id="{AB50B9AD-577D-4B8A-A60D-7B8DB0E63436}"/>
              </a:ext>
            </a:extLst>
          </p:cNvPr>
          <p:cNvSpPr/>
          <p:nvPr/>
        </p:nvSpPr>
        <p:spPr>
          <a:xfrm>
            <a:off x="1536365" y="3308538"/>
            <a:ext cx="380941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VRP (central processing module)</a:t>
            </a:r>
          </a:p>
        </p:txBody>
      </p:sp>
      <p:sp>
        <p:nvSpPr>
          <p:cNvPr id="17" name="矩形 16">
            <a:extLst>
              <a:ext uri="{FF2B5EF4-FFF2-40B4-BE49-F238E27FC236}">
                <a16:creationId xmlns:a16="http://schemas.microsoft.com/office/drawing/2014/main" xmlns="" id="{37E4C149-89E2-4D7E-812A-2589BA281041}"/>
              </a:ext>
            </a:extLst>
          </p:cNvPr>
          <p:cNvSpPr/>
          <p:nvPr/>
        </p:nvSpPr>
        <p:spPr>
          <a:xfrm>
            <a:off x="1536365" y="2742559"/>
            <a:ext cx="3804550"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CPU/NP</a:t>
            </a:r>
            <a:endParaRPr lang="en-US" altLang="zh-CN" sz="1200" b="1" dirty="0">
              <a:solidFill>
                <a:schemeClr val="tx1">
                  <a:lumMod val="65000"/>
                  <a:lumOff val="35000"/>
                </a:schemeClr>
              </a:solidFill>
              <a:latin typeface="Huawei Sans" panose="020C0503030203020204" pitchFamily="34" charset="0"/>
            </a:endParaRPr>
          </a:p>
        </p:txBody>
      </p:sp>
      <p:sp>
        <p:nvSpPr>
          <p:cNvPr id="18" name="矩形 17">
            <a:extLst>
              <a:ext uri="{FF2B5EF4-FFF2-40B4-BE49-F238E27FC236}">
                <a16:creationId xmlns:a16="http://schemas.microsoft.com/office/drawing/2014/main" xmlns="" id="{F0C699EE-9E7C-431F-B170-927B56648E8C}"/>
              </a:ext>
            </a:extLst>
          </p:cNvPr>
          <p:cNvSpPr/>
          <p:nvPr/>
        </p:nvSpPr>
        <p:spPr>
          <a:xfrm>
            <a:off x="7762260" y="5589373"/>
            <a:ext cx="90894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SSH</a:t>
            </a:r>
            <a:endParaRPr lang="en-US" altLang="zh-CN" sz="1200" b="1" dirty="0">
              <a:solidFill>
                <a:schemeClr val="tx1">
                  <a:lumMod val="65000"/>
                  <a:lumOff val="35000"/>
                </a:schemeClr>
              </a:solidFill>
              <a:latin typeface="Huawei Sans" panose="020C0503030203020204" pitchFamily="34" charset="0"/>
            </a:endParaRPr>
          </a:p>
        </p:txBody>
      </p:sp>
      <p:sp>
        <p:nvSpPr>
          <p:cNvPr id="19" name="矩形 18">
            <a:extLst>
              <a:ext uri="{FF2B5EF4-FFF2-40B4-BE49-F238E27FC236}">
                <a16:creationId xmlns:a16="http://schemas.microsoft.com/office/drawing/2014/main" xmlns="" id="{3F9F8F62-57C3-4530-9717-58B28D7EE1A2}"/>
              </a:ext>
            </a:extLst>
          </p:cNvPr>
          <p:cNvSpPr/>
          <p:nvPr/>
        </p:nvSpPr>
        <p:spPr>
          <a:xfrm>
            <a:off x="7749651" y="5014186"/>
            <a:ext cx="927623"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NETCONF</a:t>
            </a:r>
            <a:endParaRPr lang="en-US" altLang="zh-CN" sz="1200" b="1" dirty="0">
              <a:solidFill>
                <a:schemeClr val="tx1">
                  <a:lumMod val="65000"/>
                  <a:lumOff val="35000"/>
                </a:schemeClr>
              </a:solidFill>
              <a:latin typeface="Huawei Sans" panose="020C0503030203020204" pitchFamily="34" charset="0"/>
            </a:endParaRPr>
          </a:p>
        </p:txBody>
      </p:sp>
      <p:sp>
        <p:nvSpPr>
          <p:cNvPr id="20" name="矩形 19">
            <a:extLst>
              <a:ext uri="{FF2B5EF4-FFF2-40B4-BE49-F238E27FC236}">
                <a16:creationId xmlns:a16="http://schemas.microsoft.com/office/drawing/2014/main" xmlns="" id="{6640F01C-A4A1-4845-BD68-DA14265012B1}"/>
              </a:ext>
            </a:extLst>
          </p:cNvPr>
          <p:cNvSpPr/>
          <p:nvPr/>
        </p:nvSpPr>
        <p:spPr>
          <a:xfrm>
            <a:off x="8755701" y="5589373"/>
            <a:ext cx="182081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HTTP</a:t>
            </a:r>
            <a:endParaRPr lang="en-US" altLang="zh-CN" sz="1200" b="1" dirty="0">
              <a:solidFill>
                <a:schemeClr val="tx1">
                  <a:lumMod val="65000"/>
                  <a:lumOff val="35000"/>
                </a:schemeClr>
              </a:solidFill>
              <a:latin typeface="Huawei Sans" panose="020C0503030203020204" pitchFamily="34" charset="0"/>
            </a:endParaRPr>
          </a:p>
        </p:txBody>
      </p:sp>
      <p:sp>
        <p:nvSpPr>
          <p:cNvPr id="21" name="矩形 20">
            <a:extLst>
              <a:ext uri="{FF2B5EF4-FFF2-40B4-BE49-F238E27FC236}">
                <a16:creationId xmlns:a16="http://schemas.microsoft.com/office/drawing/2014/main" xmlns="" id="{C56A6325-E9D7-4268-8487-71E336B76AAC}"/>
              </a:ext>
            </a:extLst>
          </p:cNvPr>
          <p:cNvSpPr/>
          <p:nvPr/>
        </p:nvSpPr>
        <p:spPr>
          <a:xfrm>
            <a:off x="8750364" y="4439397"/>
            <a:ext cx="1024520"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JSON</a:t>
            </a:r>
            <a:endParaRPr lang="en-US" altLang="zh-CN" sz="1200" b="1" dirty="0">
              <a:solidFill>
                <a:schemeClr val="tx1">
                  <a:lumMod val="65000"/>
                  <a:lumOff val="35000"/>
                </a:schemeClr>
              </a:solidFill>
              <a:latin typeface="Huawei Sans" panose="020C0503030203020204" pitchFamily="34" charset="0"/>
            </a:endParaRPr>
          </a:p>
        </p:txBody>
      </p:sp>
      <p:sp>
        <p:nvSpPr>
          <p:cNvPr id="22" name="矩形 21">
            <a:extLst>
              <a:ext uri="{FF2B5EF4-FFF2-40B4-BE49-F238E27FC236}">
                <a16:creationId xmlns:a16="http://schemas.microsoft.com/office/drawing/2014/main" xmlns="" id="{58C1F109-D053-4B6F-8B5F-87EFB5359C7F}"/>
              </a:ext>
            </a:extLst>
          </p:cNvPr>
          <p:cNvSpPr/>
          <p:nvPr/>
        </p:nvSpPr>
        <p:spPr>
          <a:xfrm>
            <a:off x="9854040" y="4439397"/>
            <a:ext cx="70819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GPB</a:t>
            </a:r>
            <a:endParaRPr lang="en-US" altLang="zh-CN" sz="1200" b="1" dirty="0">
              <a:solidFill>
                <a:schemeClr val="tx1">
                  <a:lumMod val="65000"/>
                  <a:lumOff val="35000"/>
                </a:schemeClr>
              </a:solidFill>
              <a:latin typeface="Huawei Sans" panose="020C0503030203020204" pitchFamily="34" charset="0"/>
            </a:endParaRPr>
          </a:p>
        </p:txBody>
      </p:sp>
      <p:sp>
        <p:nvSpPr>
          <p:cNvPr id="23" name="矩形 22">
            <a:extLst>
              <a:ext uri="{FF2B5EF4-FFF2-40B4-BE49-F238E27FC236}">
                <a16:creationId xmlns:a16="http://schemas.microsoft.com/office/drawing/2014/main" xmlns="" id="{F110F5E5-B7DA-47D6-961A-2F8B8555A08B}"/>
              </a:ext>
            </a:extLst>
          </p:cNvPr>
          <p:cNvSpPr/>
          <p:nvPr/>
        </p:nvSpPr>
        <p:spPr>
          <a:xfrm>
            <a:off x="8756430" y="5014186"/>
            <a:ext cx="1018454"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RESTCONF</a:t>
            </a:r>
            <a:endParaRPr lang="en-US" altLang="zh-CN" sz="1200" b="1" dirty="0">
              <a:solidFill>
                <a:schemeClr val="tx1">
                  <a:lumMod val="65000"/>
                  <a:lumOff val="35000"/>
                </a:schemeClr>
              </a:solidFill>
              <a:latin typeface="Huawei Sans" panose="020C0503030203020204" pitchFamily="34" charset="0"/>
            </a:endParaRPr>
          </a:p>
        </p:txBody>
      </p:sp>
      <p:sp>
        <p:nvSpPr>
          <p:cNvPr id="24" name="矩形 23">
            <a:extLst>
              <a:ext uri="{FF2B5EF4-FFF2-40B4-BE49-F238E27FC236}">
                <a16:creationId xmlns:a16="http://schemas.microsoft.com/office/drawing/2014/main" xmlns="" id="{68070CF0-B4FA-4ED8-8617-EE09C3610C86}"/>
              </a:ext>
            </a:extLst>
          </p:cNvPr>
          <p:cNvSpPr/>
          <p:nvPr/>
        </p:nvSpPr>
        <p:spPr>
          <a:xfrm>
            <a:off x="9854040" y="5014186"/>
            <a:ext cx="708196"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err="1">
                <a:solidFill>
                  <a:schemeClr val="tx1">
                    <a:lumMod val="65000"/>
                    <a:lumOff val="35000"/>
                  </a:schemeClr>
                </a:solidFill>
                <a:latin typeface="Huawei Sans" panose="020C0503030203020204" pitchFamily="34" charset="0"/>
              </a:rPr>
              <a:t>gRPC</a:t>
            </a:r>
            <a:endParaRPr lang="en-US" altLang="zh-CN" sz="1200" b="1" dirty="0">
              <a:solidFill>
                <a:schemeClr val="tx1">
                  <a:lumMod val="65000"/>
                  <a:lumOff val="35000"/>
                </a:schemeClr>
              </a:solidFill>
              <a:latin typeface="Huawei Sans" panose="020C0503030203020204" pitchFamily="34" charset="0"/>
            </a:endParaRPr>
          </a:p>
        </p:txBody>
      </p:sp>
      <p:sp>
        <p:nvSpPr>
          <p:cNvPr id="25" name="矩形 24">
            <a:extLst>
              <a:ext uri="{FF2B5EF4-FFF2-40B4-BE49-F238E27FC236}">
                <a16:creationId xmlns:a16="http://schemas.microsoft.com/office/drawing/2014/main" xmlns="" id="{5D1DC0FA-334B-4038-86C1-BE56BE29CE07}"/>
              </a:ext>
            </a:extLst>
          </p:cNvPr>
          <p:cNvSpPr/>
          <p:nvPr/>
        </p:nvSpPr>
        <p:spPr>
          <a:xfrm>
            <a:off x="7762260" y="4439397"/>
            <a:ext cx="90894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XML</a:t>
            </a:r>
            <a:endParaRPr lang="en-US" altLang="zh-CN" sz="1200" b="1" dirty="0">
              <a:solidFill>
                <a:schemeClr val="tx1">
                  <a:lumMod val="65000"/>
                  <a:lumOff val="35000"/>
                </a:schemeClr>
              </a:solidFill>
              <a:latin typeface="Huawei Sans" panose="020C0503030203020204" pitchFamily="34" charset="0"/>
            </a:endParaRPr>
          </a:p>
        </p:txBody>
      </p:sp>
      <p:sp>
        <p:nvSpPr>
          <p:cNvPr id="26" name="矩形 25">
            <a:extLst>
              <a:ext uri="{FF2B5EF4-FFF2-40B4-BE49-F238E27FC236}">
                <a16:creationId xmlns:a16="http://schemas.microsoft.com/office/drawing/2014/main" xmlns="" id="{7143B514-8945-4B5D-9664-AE002DD71FE7}"/>
              </a:ext>
            </a:extLst>
          </p:cNvPr>
          <p:cNvSpPr/>
          <p:nvPr/>
        </p:nvSpPr>
        <p:spPr>
          <a:xfrm>
            <a:off x="7762260" y="3884505"/>
            <a:ext cx="280323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YANG models</a:t>
            </a:r>
            <a:endParaRPr lang="en-US" altLang="zh-CN" sz="1200" b="1" dirty="0">
              <a:solidFill>
                <a:schemeClr val="tx1">
                  <a:lumMod val="65000"/>
                  <a:lumOff val="35000"/>
                </a:schemeClr>
              </a:solidFill>
              <a:latin typeface="Huawei Sans" panose="020C0503030203020204" pitchFamily="34" charset="0"/>
            </a:endParaRPr>
          </a:p>
        </p:txBody>
      </p:sp>
      <p:sp>
        <p:nvSpPr>
          <p:cNvPr id="27" name="矩形 26">
            <a:extLst>
              <a:ext uri="{FF2B5EF4-FFF2-40B4-BE49-F238E27FC236}">
                <a16:creationId xmlns:a16="http://schemas.microsoft.com/office/drawing/2014/main" xmlns="" id="{E619E0F2-4A1C-4B87-95B2-FC7F3E06AF3D}"/>
              </a:ext>
            </a:extLst>
          </p:cNvPr>
          <p:cNvSpPr/>
          <p:nvPr/>
        </p:nvSpPr>
        <p:spPr>
          <a:xfrm>
            <a:off x="1536365" y="3884505"/>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MIB</a:t>
            </a:r>
            <a:endParaRPr lang="en-US" altLang="zh-CN" sz="1200" b="1" dirty="0">
              <a:solidFill>
                <a:schemeClr val="tx1">
                  <a:lumMod val="65000"/>
                  <a:lumOff val="35000"/>
                </a:schemeClr>
              </a:solidFill>
              <a:latin typeface="Huawei Sans" panose="020C0503030203020204" pitchFamily="34" charset="0"/>
            </a:endParaRPr>
          </a:p>
        </p:txBody>
      </p:sp>
      <p:sp>
        <p:nvSpPr>
          <p:cNvPr id="28" name="矩形 27">
            <a:extLst>
              <a:ext uri="{FF2B5EF4-FFF2-40B4-BE49-F238E27FC236}">
                <a16:creationId xmlns:a16="http://schemas.microsoft.com/office/drawing/2014/main" xmlns="" id="{348FCA24-FB6F-4727-AC10-7C716D2D9154}"/>
              </a:ext>
            </a:extLst>
          </p:cNvPr>
          <p:cNvSpPr/>
          <p:nvPr/>
        </p:nvSpPr>
        <p:spPr>
          <a:xfrm>
            <a:off x="6768090" y="3884505"/>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MIB</a:t>
            </a:r>
            <a:endParaRPr lang="en-US" altLang="zh-CN" sz="1200" b="1" dirty="0">
              <a:solidFill>
                <a:schemeClr val="tx1">
                  <a:lumMod val="65000"/>
                  <a:lumOff val="35000"/>
                </a:schemeClr>
              </a:solidFill>
              <a:latin typeface="Huawei Sans" panose="020C0503030203020204" pitchFamily="34" charset="0"/>
            </a:endParaRPr>
          </a:p>
        </p:txBody>
      </p:sp>
      <p:sp>
        <p:nvSpPr>
          <p:cNvPr id="29" name="矩形 28">
            <a:extLst>
              <a:ext uri="{FF2B5EF4-FFF2-40B4-BE49-F238E27FC236}">
                <a16:creationId xmlns:a16="http://schemas.microsoft.com/office/drawing/2014/main" xmlns="" id="{E32BBF14-683D-4C30-85FB-B1C4FD882735}"/>
              </a:ext>
            </a:extLst>
          </p:cNvPr>
          <p:cNvSpPr/>
          <p:nvPr/>
        </p:nvSpPr>
        <p:spPr>
          <a:xfrm>
            <a:off x="1530856" y="5014186"/>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SNMP</a:t>
            </a:r>
            <a:endParaRPr lang="en-US" altLang="zh-CN" sz="1200" b="1" dirty="0">
              <a:solidFill>
                <a:schemeClr val="tx1">
                  <a:lumMod val="65000"/>
                  <a:lumOff val="35000"/>
                </a:schemeClr>
              </a:solidFill>
              <a:latin typeface="Huawei Sans" panose="020C0503030203020204" pitchFamily="34" charset="0"/>
            </a:endParaRPr>
          </a:p>
        </p:txBody>
      </p:sp>
      <p:sp>
        <p:nvSpPr>
          <p:cNvPr id="30" name="矩形 29">
            <a:extLst>
              <a:ext uri="{FF2B5EF4-FFF2-40B4-BE49-F238E27FC236}">
                <a16:creationId xmlns:a16="http://schemas.microsoft.com/office/drawing/2014/main" xmlns="" id="{DAD196E5-7E6E-405D-85C2-A2C905581DF7}"/>
              </a:ext>
            </a:extLst>
          </p:cNvPr>
          <p:cNvSpPr/>
          <p:nvPr/>
        </p:nvSpPr>
        <p:spPr>
          <a:xfrm>
            <a:off x="6768090" y="5014186"/>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SNMP</a:t>
            </a:r>
            <a:endParaRPr lang="en-US" altLang="zh-CN" sz="1200" b="1" dirty="0">
              <a:solidFill>
                <a:schemeClr val="tx1">
                  <a:lumMod val="65000"/>
                  <a:lumOff val="35000"/>
                </a:schemeClr>
              </a:solidFill>
              <a:latin typeface="Huawei Sans" panose="020C0503030203020204" pitchFamily="34" charset="0"/>
            </a:endParaRPr>
          </a:p>
        </p:txBody>
      </p:sp>
      <p:sp>
        <p:nvSpPr>
          <p:cNvPr id="31" name="矩形 30">
            <a:extLst>
              <a:ext uri="{FF2B5EF4-FFF2-40B4-BE49-F238E27FC236}">
                <a16:creationId xmlns:a16="http://schemas.microsoft.com/office/drawing/2014/main" xmlns="" id="{03C4AA08-FAAC-4FDA-AF6A-69A14F80CBE5}"/>
              </a:ext>
            </a:extLst>
          </p:cNvPr>
          <p:cNvSpPr/>
          <p:nvPr/>
        </p:nvSpPr>
        <p:spPr>
          <a:xfrm>
            <a:off x="1536364" y="5589373"/>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UDP</a:t>
            </a:r>
            <a:endParaRPr lang="en-US" altLang="zh-CN" sz="1200" b="1" dirty="0">
              <a:solidFill>
                <a:schemeClr val="tx1">
                  <a:lumMod val="65000"/>
                  <a:lumOff val="35000"/>
                </a:schemeClr>
              </a:solidFill>
              <a:latin typeface="Huawei Sans" panose="020C0503030203020204" pitchFamily="34" charset="0"/>
            </a:endParaRPr>
          </a:p>
        </p:txBody>
      </p:sp>
      <p:sp>
        <p:nvSpPr>
          <p:cNvPr id="32" name="矩形 31">
            <a:extLst>
              <a:ext uri="{FF2B5EF4-FFF2-40B4-BE49-F238E27FC236}">
                <a16:creationId xmlns:a16="http://schemas.microsoft.com/office/drawing/2014/main" xmlns="" id="{927FBAE9-3BC1-400B-BDBF-2933ED57CB02}"/>
              </a:ext>
            </a:extLst>
          </p:cNvPr>
          <p:cNvSpPr/>
          <p:nvPr/>
        </p:nvSpPr>
        <p:spPr>
          <a:xfrm>
            <a:off x="6773599" y="5589373"/>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UDP</a:t>
            </a:r>
            <a:endParaRPr lang="en-US" altLang="zh-CN" sz="1200" b="1" dirty="0">
              <a:solidFill>
                <a:schemeClr val="tx1">
                  <a:lumMod val="65000"/>
                  <a:lumOff val="35000"/>
                </a:schemeClr>
              </a:solidFill>
              <a:latin typeface="Huawei Sans" panose="020C0503030203020204" pitchFamily="34" charset="0"/>
            </a:endParaRPr>
          </a:p>
        </p:txBody>
      </p:sp>
      <p:sp>
        <p:nvSpPr>
          <p:cNvPr id="33" name="矩形 32">
            <a:extLst>
              <a:ext uri="{FF2B5EF4-FFF2-40B4-BE49-F238E27FC236}">
                <a16:creationId xmlns:a16="http://schemas.microsoft.com/office/drawing/2014/main" xmlns="" id="{80A82F65-F449-4562-AAD2-DCEA4B67DC5F}"/>
              </a:ext>
            </a:extLst>
          </p:cNvPr>
          <p:cNvSpPr/>
          <p:nvPr/>
        </p:nvSpPr>
        <p:spPr>
          <a:xfrm>
            <a:off x="1530855" y="4439397"/>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BER</a:t>
            </a:r>
            <a:endParaRPr lang="en-US" altLang="zh-CN" sz="1200" b="1" dirty="0">
              <a:solidFill>
                <a:schemeClr val="tx1">
                  <a:lumMod val="65000"/>
                  <a:lumOff val="35000"/>
                </a:schemeClr>
              </a:solidFill>
              <a:latin typeface="Huawei Sans" panose="020C0503030203020204" pitchFamily="34" charset="0"/>
            </a:endParaRPr>
          </a:p>
        </p:txBody>
      </p:sp>
      <p:sp>
        <p:nvSpPr>
          <p:cNvPr id="34" name="矩形 33">
            <a:extLst>
              <a:ext uri="{FF2B5EF4-FFF2-40B4-BE49-F238E27FC236}">
                <a16:creationId xmlns:a16="http://schemas.microsoft.com/office/drawing/2014/main" xmlns="" id="{643CE50E-F0AD-4D28-8AFE-206DA0DB0C7A}"/>
              </a:ext>
            </a:extLst>
          </p:cNvPr>
          <p:cNvSpPr/>
          <p:nvPr/>
        </p:nvSpPr>
        <p:spPr>
          <a:xfrm>
            <a:off x="6768090" y="4439397"/>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BER</a:t>
            </a:r>
            <a:endParaRPr lang="en-US" altLang="zh-CN" sz="1200" b="1" dirty="0">
              <a:solidFill>
                <a:schemeClr val="tx1">
                  <a:lumMod val="65000"/>
                  <a:lumOff val="35000"/>
                </a:schemeClr>
              </a:solidFill>
              <a:latin typeface="Huawei Sans" panose="020C0503030203020204" pitchFamily="34" charset="0"/>
            </a:endParaRPr>
          </a:p>
        </p:txBody>
      </p:sp>
      <p:sp>
        <p:nvSpPr>
          <p:cNvPr id="35" name="矩形 34">
            <a:extLst>
              <a:ext uri="{FF2B5EF4-FFF2-40B4-BE49-F238E27FC236}">
                <a16:creationId xmlns:a16="http://schemas.microsoft.com/office/drawing/2014/main" xmlns="" id="{3640738C-E522-4980-A1AF-7D8AEB440F70}"/>
              </a:ext>
            </a:extLst>
          </p:cNvPr>
          <p:cNvSpPr/>
          <p:nvPr/>
        </p:nvSpPr>
        <p:spPr>
          <a:xfrm>
            <a:off x="1416377" y="3870605"/>
            <a:ext cx="9298401" cy="50143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n>
                <a:solidFill>
                  <a:schemeClr val="accent1">
                    <a:lumMod val="75000"/>
                  </a:schemeClr>
                </a:solidFill>
              </a:ln>
              <a:latin typeface="Huawei Sans" panose="020C0503030203020204" pitchFamily="34" charset="0"/>
            </a:endParaRPr>
          </a:p>
        </p:txBody>
      </p:sp>
      <p:sp>
        <p:nvSpPr>
          <p:cNvPr id="37" name="Content Placeholder 2">
            <a:extLst>
              <a:ext uri="{FF2B5EF4-FFF2-40B4-BE49-F238E27FC236}">
                <a16:creationId xmlns:a16="http://schemas.microsoft.com/office/drawing/2014/main" xmlns="" id="{CEF8F104-163A-433A-B9FA-7AB3C041B20F}"/>
              </a:ext>
            </a:extLst>
          </p:cNvPr>
          <p:cNvSpPr txBox="1">
            <a:spLocks/>
          </p:cNvSpPr>
          <p:nvPr/>
        </p:nvSpPr>
        <p:spPr bwMode="auto">
          <a:xfrm>
            <a:off x="5330534" y="3977413"/>
            <a:ext cx="1471057" cy="26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solidFill>
                  <a:srgbClr val="EC7061"/>
                </a:solidFill>
                <a:latin typeface="Huawei Sans" panose="020C0503030203020204" pitchFamily="34" charset="0"/>
              </a:rPr>
              <a:t>Data model layer</a:t>
            </a:r>
            <a:endParaRPr kumimoji="0" lang="en-US" altLang="zh-CN" sz="1200" kern="0" dirty="0">
              <a:solidFill>
                <a:srgbClr val="EC7061"/>
              </a:solidFill>
              <a:latin typeface="Huawei Sans" panose="020C0503030203020204" pitchFamily="34" charset="0"/>
            </a:endParaRPr>
          </a:p>
        </p:txBody>
      </p:sp>
      <p:sp>
        <p:nvSpPr>
          <p:cNvPr id="39" name="矩形 38">
            <a:extLst>
              <a:ext uri="{FF2B5EF4-FFF2-40B4-BE49-F238E27FC236}">
                <a16:creationId xmlns:a16="http://schemas.microsoft.com/office/drawing/2014/main" xmlns="" id="{B8033043-F65C-4F9A-A1D4-22CC2AFEB46A}"/>
              </a:ext>
            </a:extLst>
          </p:cNvPr>
          <p:cNvSpPr/>
          <p:nvPr/>
        </p:nvSpPr>
        <p:spPr>
          <a:xfrm>
            <a:off x="1416377" y="4442264"/>
            <a:ext cx="9298401" cy="50143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n>
                <a:solidFill>
                  <a:schemeClr val="accent1">
                    <a:lumMod val="75000"/>
                  </a:schemeClr>
                </a:solidFill>
              </a:ln>
              <a:latin typeface="Huawei Sans" panose="020C0503030203020204" pitchFamily="34" charset="0"/>
            </a:endParaRPr>
          </a:p>
        </p:txBody>
      </p:sp>
      <p:sp>
        <p:nvSpPr>
          <p:cNvPr id="40" name="Content Placeholder 2">
            <a:extLst>
              <a:ext uri="{FF2B5EF4-FFF2-40B4-BE49-F238E27FC236}">
                <a16:creationId xmlns:a16="http://schemas.microsoft.com/office/drawing/2014/main" xmlns="" id="{E1BE66AF-585C-4F78-A6F4-839DE28393DB}"/>
              </a:ext>
            </a:extLst>
          </p:cNvPr>
          <p:cNvSpPr txBox="1">
            <a:spLocks/>
          </p:cNvSpPr>
          <p:nvPr/>
        </p:nvSpPr>
        <p:spPr bwMode="auto">
          <a:xfrm>
            <a:off x="5330534" y="4465944"/>
            <a:ext cx="1471057" cy="44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solidFill>
                  <a:srgbClr val="EC7061"/>
                </a:solidFill>
                <a:latin typeface="Huawei Sans" panose="020C0503030203020204" pitchFamily="34" charset="0"/>
              </a:rPr>
              <a:t>Data encoding layer</a:t>
            </a:r>
            <a:endParaRPr lang="en-US" altLang="zh-CN" sz="1200" kern="0" dirty="0">
              <a:solidFill>
                <a:srgbClr val="EC7061"/>
              </a:solidFill>
              <a:latin typeface="Huawei Sans" panose="020C0503030203020204" pitchFamily="34" charset="0"/>
            </a:endParaRPr>
          </a:p>
        </p:txBody>
      </p:sp>
      <p:sp>
        <p:nvSpPr>
          <p:cNvPr id="41" name="矩形 40">
            <a:extLst>
              <a:ext uri="{FF2B5EF4-FFF2-40B4-BE49-F238E27FC236}">
                <a16:creationId xmlns:a16="http://schemas.microsoft.com/office/drawing/2014/main" xmlns="" id="{D110B3FC-71D4-4BE8-BF1A-30AAEAB2CE55}"/>
              </a:ext>
            </a:extLst>
          </p:cNvPr>
          <p:cNvSpPr/>
          <p:nvPr/>
        </p:nvSpPr>
        <p:spPr>
          <a:xfrm>
            <a:off x="1416377" y="5027166"/>
            <a:ext cx="9298401" cy="50143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n>
                <a:solidFill>
                  <a:schemeClr val="accent1">
                    <a:lumMod val="75000"/>
                  </a:schemeClr>
                </a:solidFill>
              </a:ln>
              <a:latin typeface="Huawei Sans" panose="020C0503030203020204" pitchFamily="34" charset="0"/>
            </a:endParaRPr>
          </a:p>
        </p:txBody>
      </p:sp>
      <p:sp>
        <p:nvSpPr>
          <p:cNvPr id="42" name="Content Placeholder 2">
            <a:extLst>
              <a:ext uri="{FF2B5EF4-FFF2-40B4-BE49-F238E27FC236}">
                <a16:creationId xmlns:a16="http://schemas.microsoft.com/office/drawing/2014/main" xmlns="" id="{ACBAA200-9AF4-4046-BAE5-EE95C06F0270}"/>
              </a:ext>
            </a:extLst>
          </p:cNvPr>
          <p:cNvSpPr txBox="1">
            <a:spLocks/>
          </p:cNvSpPr>
          <p:nvPr/>
        </p:nvSpPr>
        <p:spPr bwMode="auto">
          <a:xfrm>
            <a:off x="5330534" y="5073960"/>
            <a:ext cx="1471057" cy="44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solidFill>
                  <a:srgbClr val="EC7061"/>
                </a:solidFill>
                <a:latin typeface="Huawei Sans" panose="020C0503030203020204" pitchFamily="34" charset="0"/>
              </a:rPr>
              <a:t>Communication layer</a:t>
            </a:r>
            <a:endParaRPr lang="en-US" altLang="zh-CN" sz="1200" kern="0" dirty="0">
              <a:solidFill>
                <a:srgbClr val="EC7061"/>
              </a:solidFill>
              <a:latin typeface="Huawei Sans" panose="020C0503030203020204" pitchFamily="34" charset="0"/>
            </a:endParaRPr>
          </a:p>
        </p:txBody>
      </p:sp>
      <p:sp>
        <p:nvSpPr>
          <p:cNvPr id="44" name="矩形 43">
            <a:extLst>
              <a:ext uri="{FF2B5EF4-FFF2-40B4-BE49-F238E27FC236}">
                <a16:creationId xmlns:a16="http://schemas.microsoft.com/office/drawing/2014/main" xmlns="" id="{AF6B5457-26A5-4364-9A7C-1A0C2ACCA0DF}"/>
              </a:ext>
            </a:extLst>
          </p:cNvPr>
          <p:cNvSpPr/>
          <p:nvPr/>
        </p:nvSpPr>
        <p:spPr>
          <a:xfrm>
            <a:off x="1416377" y="5600398"/>
            <a:ext cx="9298401" cy="50143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n>
                <a:solidFill>
                  <a:schemeClr val="accent1">
                    <a:lumMod val="75000"/>
                  </a:schemeClr>
                </a:solidFill>
              </a:ln>
              <a:latin typeface="Huawei Sans" panose="020C0503030203020204" pitchFamily="34" charset="0"/>
            </a:endParaRPr>
          </a:p>
        </p:txBody>
      </p:sp>
      <p:sp>
        <p:nvSpPr>
          <p:cNvPr id="45" name="Content Placeholder 2">
            <a:extLst>
              <a:ext uri="{FF2B5EF4-FFF2-40B4-BE49-F238E27FC236}">
                <a16:creationId xmlns:a16="http://schemas.microsoft.com/office/drawing/2014/main" xmlns="" id="{F71A451A-912A-485B-9ABF-33F24B72ABAA}"/>
              </a:ext>
            </a:extLst>
          </p:cNvPr>
          <p:cNvSpPr txBox="1">
            <a:spLocks/>
          </p:cNvSpPr>
          <p:nvPr/>
        </p:nvSpPr>
        <p:spPr bwMode="auto">
          <a:xfrm>
            <a:off x="5330534" y="5688544"/>
            <a:ext cx="1471057" cy="26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solidFill>
                  <a:srgbClr val="EC7061"/>
                </a:solidFill>
                <a:latin typeface="Huawei Sans" panose="020C0503030203020204" pitchFamily="34" charset="0"/>
              </a:rPr>
              <a:t>Transport layer</a:t>
            </a:r>
            <a:endParaRPr lang="en-US" altLang="zh-CN" sz="1200" kern="0" dirty="0">
              <a:solidFill>
                <a:srgbClr val="EC7061"/>
              </a:solidFill>
              <a:latin typeface="Huawei Sans" panose="020C0503030203020204" pitchFamily="34" charset="0"/>
            </a:endParaRPr>
          </a:p>
        </p:txBody>
      </p:sp>
      <p:sp>
        <p:nvSpPr>
          <p:cNvPr id="46" name="Rounded Rectangle 32">
            <a:extLst>
              <a:ext uri="{FF2B5EF4-FFF2-40B4-BE49-F238E27FC236}">
                <a16:creationId xmlns:a16="http://schemas.microsoft.com/office/drawing/2014/main" xmlns="" id="{A86B4264-9EDD-4F8E-A5BC-1F62F0314F9A}"/>
              </a:ext>
            </a:extLst>
          </p:cNvPr>
          <p:cNvSpPr/>
          <p:nvPr/>
        </p:nvSpPr>
        <p:spPr bwMode="auto">
          <a:xfrm>
            <a:off x="2150938" y="2285266"/>
            <a:ext cx="2449513" cy="360362"/>
          </a:xfrm>
          <a:prstGeom prst="roundRect">
            <a:avLst/>
          </a:prstGeom>
          <a:solidFill>
            <a:srgbClr val="00B0F0"/>
          </a:solidFill>
          <a:ln w="19050"/>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fontAlgn="ctr">
              <a:buClr>
                <a:srgbClr val="CC9900"/>
              </a:buClr>
              <a:defRPr/>
            </a:pPr>
            <a:r>
              <a:rPr lang="en-US" sz="1200" b="1" dirty="0">
                <a:solidFill>
                  <a:schemeClr val="bg1"/>
                </a:solidFill>
                <a:latin typeface="Huawei Sans" panose="020C0503030203020204" pitchFamily="34" charset="0"/>
              </a:rPr>
              <a:t>Network device</a:t>
            </a:r>
            <a:endParaRPr lang="en-US" altLang="zh-CN" sz="1200" b="1" dirty="0">
              <a:solidFill>
                <a:schemeClr val="bg1"/>
              </a:solidFill>
              <a:latin typeface="Huawei Sans" panose="020C0503030203020204" pitchFamily="34" charset="0"/>
            </a:endParaRPr>
          </a:p>
        </p:txBody>
      </p:sp>
      <p:sp>
        <p:nvSpPr>
          <p:cNvPr id="47" name="Rounded Rectangle 32">
            <a:extLst>
              <a:ext uri="{FF2B5EF4-FFF2-40B4-BE49-F238E27FC236}">
                <a16:creationId xmlns:a16="http://schemas.microsoft.com/office/drawing/2014/main" xmlns="" id="{4C56BAC3-5BAF-430C-A3F8-C98245654228}"/>
              </a:ext>
            </a:extLst>
          </p:cNvPr>
          <p:cNvSpPr/>
          <p:nvPr/>
        </p:nvSpPr>
        <p:spPr bwMode="auto">
          <a:xfrm>
            <a:off x="7534908" y="2285266"/>
            <a:ext cx="2449513" cy="360362"/>
          </a:xfrm>
          <a:prstGeom prst="roundRect">
            <a:avLst/>
          </a:prstGeom>
          <a:solidFill>
            <a:srgbClr val="00B0F0"/>
          </a:solidFill>
          <a:ln w="19050"/>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fontAlgn="ctr">
              <a:buClr>
                <a:srgbClr val="CC9900"/>
              </a:buClr>
              <a:defRPr/>
            </a:pPr>
            <a:r>
              <a:rPr lang="en-US" sz="1200" b="1" dirty="0">
                <a:solidFill>
                  <a:schemeClr val="bg1"/>
                </a:solidFill>
                <a:latin typeface="Huawei Sans" panose="020C0503030203020204" pitchFamily="34" charset="0"/>
              </a:rPr>
              <a:t>Telemetry data user end</a:t>
            </a:r>
            <a:endParaRPr lang="en-US" altLang="zh-CN" sz="1200" b="1" dirty="0">
              <a:solidFill>
                <a:schemeClr val="bg1"/>
              </a:solidFill>
              <a:latin typeface="Huawei Sans" panose="020C0503030203020204" pitchFamily="34" charset="0"/>
            </a:endParaRPr>
          </a:p>
        </p:txBody>
      </p:sp>
      <p:cxnSp>
        <p:nvCxnSpPr>
          <p:cNvPr id="49" name="直接箭头连接符 48">
            <a:extLst>
              <a:ext uri="{FF2B5EF4-FFF2-40B4-BE49-F238E27FC236}">
                <a16:creationId xmlns:a16="http://schemas.microsoft.com/office/drawing/2014/main" xmlns="" id="{37987C52-84A8-4CF0-BD14-16E6EBBEC5ED}"/>
              </a:ext>
            </a:extLst>
          </p:cNvPr>
          <p:cNvCxnSpPr>
            <a:cxnSpLocks/>
          </p:cNvCxnSpPr>
          <p:nvPr/>
        </p:nvCxnSpPr>
        <p:spPr>
          <a:xfrm>
            <a:off x="1578056" y="6341616"/>
            <a:ext cx="9003278" cy="0"/>
          </a:xfrm>
          <a:prstGeom prst="straightConnector1">
            <a:avLst/>
          </a:prstGeom>
          <a:ln w="7620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The telemetry protocol stack is divided into the transport layer, communication layer, data encoding layer, and data model layer.</a:t>
            </a:r>
          </a:p>
        </p:txBody>
      </p:sp>
    </p:spTree>
    <p:extLst>
      <p:ext uri="{BB962C8B-B14F-4D97-AF65-F5344CB8AC3E}">
        <p14:creationId xmlns:p14="http://schemas.microsoft.com/office/powerpoint/2010/main" val="1667909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梯形 171">
            <a:extLst>
              <a:ext uri="{FF2B5EF4-FFF2-40B4-BE49-F238E27FC236}">
                <a16:creationId xmlns:a16="http://schemas.microsoft.com/office/drawing/2014/main" xmlns="" id="{D85F3B29-05A2-4930-B2A4-F365AA63E5EB}"/>
              </a:ext>
            </a:extLst>
          </p:cNvPr>
          <p:cNvSpPr/>
          <p:nvPr/>
        </p:nvSpPr>
        <p:spPr>
          <a:xfrm>
            <a:off x="4724935" y="4012675"/>
            <a:ext cx="1995159" cy="2261126"/>
          </a:xfrm>
          <a:custGeom>
            <a:avLst/>
            <a:gdLst>
              <a:gd name="connsiteX0" fmla="*/ 0 w 2756437"/>
              <a:gd name="connsiteY0" fmla="*/ 635526 h 635526"/>
              <a:gd name="connsiteX1" fmla="*/ 481341 w 2756437"/>
              <a:gd name="connsiteY1" fmla="*/ 0 h 635526"/>
              <a:gd name="connsiteX2" fmla="*/ 2275096 w 2756437"/>
              <a:gd name="connsiteY2" fmla="*/ 0 h 635526"/>
              <a:gd name="connsiteX3" fmla="*/ 2756437 w 2756437"/>
              <a:gd name="connsiteY3" fmla="*/ 635526 h 635526"/>
              <a:gd name="connsiteX4" fmla="*/ 0 w 2756437"/>
              <a:gd name="connsiteY4" fmla="*/ 635526 h 635526"/>
              <a:gd name="connsiteX0" fmla="*/ 0 w 2705637"/>
              <a:gd name="connsiteY0" fmla="*/ 330726 h 635526"/>
              <a:gd name="connsiteX1" fmla="*/ 430541 w 2705637"/>
              <a:gd name="connsiteY1" fmla="*/ 0 h 635526"/>
              <a:gd name="connsiteX2" fmla="*/ 2224296 w 2705637"/>
              <a:gd name="connsiteY2" fmla="*/ 0 h 635526"/>
              <a:gd name="connsiteX3" fmla="*/ 2705637 w 2705637"/>
              <a:gd name="connsiteY3" fmla="*/ 635526 h 635526"/>
              <a:gd name="connsiteX4" fmla="*/ 0 w 2705637"/>
              <a:gd name="connsiteY4" fmla="*/ 330726 h 635526"/>
              <a:gd name="connsiteX0" fmla="*/ 0 w 2224296"/>
              <a:gd name="connsiteY0" fmla="*/ 330726 h 965726"/>
              <a:gd name="connsiteX1" fmla="*/ 430541 w 2224296"/>
              <a:gd name="connsiteY1" fmla="*/ 0 h 965726"/>
              <a:gd name="connsiteX2" fmla="*/ 2224296 w 2224296"/>
              <a:gd name="connsiteY2" fmla="*/ 0 h 965726"/>
              <a:gd name="connsiteX3" fmla="*/ 537 w 2224296"/>
              <a:gd name="connsiteY3" fmla="*/ 965726 h 965726"/>
              <a:gd name="connsiteX4" fmla="*/ 0 w 2224296"/>
              <a:gd name="connsiteY4" fmla="*/ 330726 h 965726"/>
              <a:gd name="connsiteX0" fmla="*/ 0 w 2224296"/>
              <a:gd name="connsiteY0" fmla="*/ 1562626 h 2197626"/>
              <a:gd name="connsiteX1" fmla="*/ 1840241 w 2224296"/>
              <a:gd name="connsiteY1" fmla="*/ 0 h 2197626"/>
              <a:gd name="connsiteX2" fmla="*/ 2224296 w 2224296"/>
              <a:gd name="connsiteY2" fmla="*/ 1231900 h 2197626"/>
              <a:gd name="connsiteX3" fmla="*/ 537 w 2224296"/>
              <a:gd name="connsiteY3" fmla="*/ 2197626 h 2197626"/>
              <a:gd name="connsiteX4" fmla="*/ 0 w 2224296"/>
              <a:gd name="connsiteY4" fmla="*/ 1562626 h 2197626"/>
              <a:gd name="connsiteX0" fmla="*/ 0 w 1919496"/>
              <a:gd name="connsiteY0" fmla="*/ 1562626 h 2197626"/>
              <a:gd name="connsiteX1" fmla="*/ 1840241 w 1919496"/>
              <a:gd name="connsiteY1" fmla="*/ 0 h 2197626"/>
              <a:gd name="connsiteX2" fmla="*/ 1919496 w 1919496"/>
              <a:gd name="connsiteY2" fmla="*/ 520700 h 2197626"/>
              <a:gd name="connsiteX3" fmla="*/ 537 w 1919496"/>
              <a:gd name="connsiteY3" fmla="*/ 2197626 h 2197626"/>
              <a:gd name="connsiteX4" fmla="*/ 0 w 1919496"/>
              <a:gd name="connsiteY4" fmla="*/ 1562626 h 2197626"/>
              <a:gd name="connsiteX0" fmla="*/ 75663 w 1995159"/>
              <a:gd name="connsiteY0" fmla="*/ 1562626 h 2261126"/>
              <a:gd name="connsiteX1" fmla="*/ 1915904 w 1995159"/>
              <a:gd name="connsiteY1" fmla="*/ 0 h 2261126"/>
              <a:gd name="connsiteX2" fmla="*/ 1995159 w 1995159"/>
              <a:gd name="connsiteY2" fmla="*/ 520700 h 2261126"/>
              <a:gd name="connsiteX3" fmla="*/ 0 w 1995159"/>
              <a:gd name="connsiteY3" fmla="*/ 2261126 h 2261126"/>
              <a:gd name="connsiteX4" fmla="*/ 75663 w 1995159"/>
              <a:gd name="connsiteY4" fmla="*/ 1562626 h 2261126"/>
              <a:gd name="connsiteX0" fmla="*/ 12163 w 1995159"/>
              <a:gd name="connsiteY0" fmla="*/ 1511826 h 2261126"/>
              <a:gd name="connsiteX1" fmla="*/ 1915904 w 1995159"/>
              <a:gd name="connsiteY1" fmla="*/ 0 h 2261126"/>
              <a:gd name="connsiteX2" fmla="*/ 1995159 w 1995159"/>
              <a:gd name="connsiteY2" fmla="*/ 520700 h 2261126"/>
              <a:gd name="connsiteX3" fmla="*/ 0 w 1995159"/>
              <a:gd name="connsiteY3" fmla="*/ 2261126 h 2261126"/>
              <a:gd name="connsiteX4" fmla="*/ 12163 w 1995159"/>
              <a:gd name="connsiteY4" fmla="*/ 1511826 h 2261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159" h="2261126">
                <a:moveTo>
                  <a:pt x="12163" y="1511826"/>
                </a:moveTo>
                <a:lnTo>
                  <a:pt x="1915904" y="0"/>
                </a:lnTo>
                <a:lnTo>
                  <a:pt x="1995159" y="520700"/>
                </a:lnTo>
                <a:lnTo>
                  <a:pt x="0" y="2261126"/>
                </a:lnTo>
                <a:lnTo>
                  <a:pt x="12163" y="1511826"/>
                </a:lnTo>
                <a:close/>
              </a:path>
            </a:pathLst>
          </a:cu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Telemetry Data Source</a:t>
            </a:r>
            <a:endParaRPr lang="en-US" dirty="0"/>
          </a:p>
        </p:txBody>
      </p:sp>
      <p:sp>
        <p:nvSpPr>
          <p:cNvPr id="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7"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8"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9"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rgbClr val="FFFFFF"/>
                </a:solidFill>
                <a:latin typeface="Huawei Sans" panose="020C0503030203020204" pitchFamily="34" charset="0"/>
              </a:rPr>
              <a:t>Data Source</a:t>
            </a:r>
            <a:endParaRPr lang="en-US" altLang="zh-CN" sz="1000" b="1" kern="0" dirty="0">
              <a:solidFill>
                <a:srgbClr val="FFFFFF"/>
              </a:solidFill>
              <a:latin typeface="Huawei Sans" panose="020C0503030203020204" pitchFamily="34" charset="0"/>
            </a:endParaRPr>
          </a:p>
        </p:txBody>
      </p:sp>
      <p:grpSp>
        <p:nvGrpSpPr>
          <p:cNvPr id="4" name="组合 3">
            <a:extLst>
              <a:ext uri="{FF2B5EF4-FFF2-40B4-BE49-F238E27FC236}">
                <a16:creationId xmlns:a16="http://schemas.microsoft.com/office/drawing/2014/main" xmlns="" id="{029A6720-BC42-46DE-9BCC-851D4626832C}"/>
              </a:ext>
            </a:extLst>
          </p:cNvPr>
          <p:cNvGrpSpPr/>
          <p:nvPr/>
        </p:nvGrpSpPr>
        <p:grpSpPr>
          <a:xfrm>
            <a:off x="6726702" y="2911617"/>
            <a:ext cx="4018852" cy="3336581"/>
            <a:chOff x="1085815" y="2762345"/>
            <a:chExt cx="4018852" cy="3336581"/>
          </a:xfrm>
        </p:grpSpPr>
        <p:sp>
          <p:nvSpPr>
            <p:cNvPr id="11" name="矩形 10">
              <a:extLst>
                <a:ext uri="{FF2B5EF4-FFF2-40B4-BE49-F238E27FC236}">
                  <a16:creationId xmlns:a16="http://schemas.microsoft.com/office/drawing/2014/main" xmlns="" id="{176C0449-3853-4D8B-8EE1-527DD0A6F5FC}"/>
                </a:ext>
              </a:extLst>
            </p:cNvPr>
            <p:cNvSpPr/>
            <p:nvPr/>
          </p:nvSpPr>
          <p:spPr>
            <a:xfrm>
              <a:off x="2116635" y="3904291"/>
              <a:ext cx="2855616"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YANG models</a:t>
              </a:r>
              <a:endParaRPr lang="en-US" altLang="zh-CN" sz="1100" b="1" dirty="0">
                <a:solidFill>
                  <a:schemeClr val="tx1">
                    <a:lumMod val="65000"/>
                    <a:lumOff val="35000"/>
                  </a:schemeClr>
                </a:solidFill>
                <a:latin typeface="Huawei Sans" panose="020C0503030203020204" pitchFamily="34" charset="0"/>
              </a:endParaRPr>
            </a:p>
          </p:txBody>
        </p:sp>
        <p:sp>
          <p:nvSpPr>
            <p:cNvPr id="12" name="矩形 11">
              <a:extLst>
                <a:ext uri="{FF2B5EF4-FFF2-40B4-BE49-F238E27FC236}">
                  <a16:creationId xmlns:a16="http://schemas.microsoft.com/office/drawing/2014/main" xmlns="" id="{4139C349-9805-4373-8991-4C24E53DDE18}"/>
                </a:ext>
              </a:extLst>
            </p:cNvPr>
            <p:cNvSpPr/>
            <p:nvPr/>
          </p:nvSpPr>
          <p:spPr>
            <a:xfrm>
              <a:off x="2122277" y="5609159"/>
              <a:ext cx="844993"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SSH</a:t>
              </a:r>
              <a:endParaRPr lang="en-US" altLang="zh-CN" sz="1100" b="1" dirty="0">
                <a:solidFill>
                  <a:schemeClr val="tx1">
                    <a:lumMod val="65000"/>
                    <a:lumOff val="35000"/>
                  </a:schemeClr>
                </a:solidFill>
                <a:latin typeface="Huawei Sans" panose="020C0503030203020204" pitchFamily="34" charset="0"/>
              </a:endParaRPr>
            </a:p>
          </p:txBody>
        </p:sp>
        <p:sp>
          <p:nvSpPr>
            <p:cNvPr id="13" name="矩形 12">
              <a:extLst>
                <a:ext uri="{FF2B5EF4-FFF2-40B4-BE49-F238E27FC236}">
                  <a16:creationId xmlns:a16="http://schemas.microsoft.com/office/drawing/2014/main" xmlns="" id="{D4F4C152-FC43-4E2B-92E3-264F0EAFC751}"/>
                </a:ext>
              </a:extLst>
            </p:cNvPr>
            <p:cNvSpPr/>
            <p:nvPr/>
          </p:nvSpPr>
          <p:spPr>
            <a:xfrm>
              <a:off x="2116635" y="4459183"/>
              <a:ext cx="850635"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XML</a:t>
              </a:r>
              <a:endParaRPr lang="en-US" altLang="zh-CN" sz="1100" b="1" dirty="0">
                <a:solidFill>
                  <a:schemeClr val="tx1">
                    <a:lumMod val="65000"/>
                    <a:lumOff val="35000"/>
                  </a:schemeClr>
                </a:solidFill>
                <a:latin typeface="Huawei Sans" panose="020C0503030203020204" pitchFamily="34" charset="0"/>
              </a:endParaRPr>
            </a:p>
          </p:txBody>
        </p:sp>
        <p:sp>
          <p:nvSpPr>
            <p:cNvPr id="14" name="矩形 13">
              <a:extLst>
                <a:ext uri="{FF2B5EF4-FFF2-40B4-BE49-F238E27FC236}">
                  <a16:creationId xmlns:a16="http://schemas.microsoft.com/office/drawing/2014/main" xmlns="" id="{78C1E6E0-9B10-4D34-8CA3-32B4DAF35802}"/>
                </a:ext>
              </a:extLst>
            </p:cNvPr>
            <p:cNvSpPr/>
            <p:nvPr/>
          </p:nvSpPr>
          <p:spPr>
            <a:xfrm>
              <a:off x="2122277" y="5033972"/>
              <a:ext cx="844993"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NETCONF</a:t>
              </a:r>
              <a:endParaRPr lang="en-US" altLang="zh-CN" sz="1100" b="1" dirty="0">
                <a:solidFill>
                  <a:schemeClr val="tx1">
                    <a:lumMod val="65000"/>
                    <a:lumOff val="35000"/>
                  </a:schemeClr>
                </a:solidFill>
                <a:latin typeface="Huawei Sans" panose="020C0503030203020204" pitchFamily="34" charset="0"/>
              </a:endParaRPr>
            </a:p>
          </p:txBody>
        </p:sp>
        <p:sp>
          <p:nvSpPr>
            <p:cNvPr id="17" name="矩形 16">
              <a:extLst>
                <a:ext uri="{FF2B5EF4-FFF2-40B4-BE49-F238E27FC236}">
                  <a16:creationId xmlns:a16="http://schemas.microsoft.com/office/drawing/2014/main" xmlns="" id="{92515789-1561-439F-BD74-2D82DC371935}"/>
                </a:ext>
              </a:extLst>
            </p:cNvPr>
            <p:cNvSpPr/>
            <p:nvPr/>
          </p:nvSpPr>
          <p:spPr>
            <a:xfrm>
              <a:off x="3149074" y="5609159"/>
              <a:ext cx="1830317"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HTTP</a:t>
              </a:r>
              <a:endParaRPr lang="en-US" altLang="zh-CN" sz="1100" b="1" dirty="0">
                <a:solidFill>
                  <a:schemeClr val="tx1">
                    <a:lumMod val="65000"/>
                    <a:lumOff val="35000"/>
                  </a:schemeClr>
                </a:solidFill>
                <a:latin typeface="Huawei Sans" panose="020C0503030203020204" pitchFamily="34" charset="0"/>
              </a:endParaRPr>
            </a:p>
          </p:txBody>
        </p:sp>
        <p:sp>
          <p:nvSpPr>
            <p:cNvPr id="18" name="矩形 17">
              <a:extLst>
                <a:ext uri="{FF2B5EF4-FFF2-40B4-BE49-F238E27FC236}">
                  <a16:creationId xmlns:a16="http://schemas.microsoft.com/office/drawing/2014/main" xmlns="" id="{5C302F55-F87D-43B5-AF20-483DAE0E3205}"/>
                </a:ext>
              </a:extLst>
            </p:cNvPr>
            <p:cNvSpPr/>
            <p:nvPr/>
          </p:nvSpPr>
          <p:spPr>
            <a:xfrm>
              <a:off x="3149074" y="4459183"/>
              <a:ext cx="935064"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JSON</a:t>
              </a:r>
              <a:endParaRPr lang="en-US" altLang="zh-CN" sz="1100" b="1" dirty="0">
                <a:solidFill>
                  <a:schemeClr val="tx1">
                    <a:lumMod val="65000"/>
                    <a:lumOff val="35000"/>
                  </a:schemeClr>
                </a:solidFill>
                <a:latin typeface="Huawei Sans" panose="020C0503030203020204" pitchFamily="34" charset="0"/>
              </a:endParaRPr>
            </a:p>
          </p:txBody>
        </p:sp>
        <p:sp>
          <p:nvSpPr>
            <p:cNvPr id="19" name="矩形 18">
              <a:extLst>
                <a:ext uri="{FF2B5EF4-FFF2-40B4-BE49-F238E27FC236}">
                  <a16:creationId xmlns:a16="http://schemas.microsoft.com/office/drawing/2014/main" xmlns="" id="{EF96E568-3550-478B-8DD5-2F699B4A6F08}"/>
                </a:ext>
              </a:extLst>
            </p:cNvPr>
            <p:cNvSpPr/>
            <p:nvPr/>
          </p:nvSpPr>
          <p:spPr>
            <a:xfrm>
              <a:off x="4226944" y="4459183"/>
              <a:ext cx="750169"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GPB</a:t>
              </a:r>
              <a:endParaRPr lang="en-US" altLang="zh-CN" sz="1100" b="1" dirty="0">
                <a:solidFill>
                  <a:schemeClr val="tx1">
                    <a:lumMod val="65000"/>
                    <a:lumOff val="35000"/>
                  </a:schemeClr>
                </a:solidFill>
                <a:latin typeface="Huawei Sans" panose="020C0503030203020204" pitchFamily="34" charset="0"/>
              </a:endParaRPr>
            </a:p>
          </p:txBody>
        </p:sp>
        <p:sp>
          <p:nvSpPr>
            <p:cNvPr id="20" name="矩形 19">
              <a:extLst>
                <a:ext uri="{FF2B5EF4-FFF2-40B4-BE49-F238E27FC236}">
                  <a16:creationId xmlns:a16="http://schemas.microsoft.com/office/drawing/2014/main" xmlns="" id="{1813EBD9-01C3-470E-AD6D-0F00AEFC4B18}"/>
                </a:ext>
              </a:extLst>
            </p:cNvPr>
            <p:cNvSpPr/>
            <p:nvPr/>
          </p:nvSpPr>
          <p:spPr>
            <a:xfrm>
              <a:off x="3149074" y="5033972"/>
              <a:ext cx="935064"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RESTCONF</a:t>
              </a:r>
              <a:endParaRPr lang="en-US" altLang="zh-CN" sz="1100" b="1" dirty="0">
                <a:solidFill>
                  <a:schemeClr val="tx1">
                    <a:lumMod val="65000"/>
                    <a:lumOff val="35000"/>
                  </a:schemeClr>
                </a:solidFill>
                <a:latin typeface="Huawei Sans" panose="020C0503030203020204" pitchFamily="34" charset="0"/>
              </a:endParaRPr>
            </a:p>
          </p:txBody>
        </p:sp>
        <p:sp>
          <p:nvSpPr>
            <p:cNvPr id="21" name="矩形 20">
              <a:extLst>
                <a:ext uri="{FF2B5EF4-FFF2-40B4-BE49-F238E27FC236}">
                  <a16:creationId xmlns:a16="http://schemas.microsoft.com/office/drawing/2014/main" xmlns="" id="{76F6D7BC-0BE4-49EF-81CF-889DFEB7EFA5}"/>
                </a:ext>
              </a:extLst>
            </p:cNvPr>
            <p:cNvSpPr/>
            <p:nvPr/>
          </p:nvSpPr>
          <p:spPr>
            <a:xfrm>
              <a:off x="4225048" y="5033972"/>
              <a:ext cx="752065"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err="1">
                  <a:solidFill>
                    <a:schemeClr val="tx1">
                      <a:lumMod val="65000"/>
                      <a:lumOff val="35000"/>
                    </a:schemeClr>
                  </a:solidFill>
                  <a:latin typeface="Huawei Sans" panose="020C0503030203020204" pitchFamily="34" charset="0"/>
                </a:rPr>
                <a:t>gRPC</a:t>
              </a:r>
              <a:endParaRPr lang="en-US" altLang="zh-CN" sz="1100" b="1" dirty="0">
                <a:solidFill>
                  <a:schemeClr val="tx1">
                    <a:lumMod val="65000"/>
                    <a:lumOff val="35000"/>
                  </a:schemeClr>
                </a:solidFill>
                <a:latin typeface="Huawei Sans" panose="020C0503030203020204" pitchFamily="34" charset="0"/>
              </a:endParaRPr>
            </a:p>
          </p:txBody>
        </p:sp>
        <p:sp>
          <p:nvSpPr>
            <p:cNvPr id="24" name="矩形 23">
              <a:extLst>
                <a:ext uri="{FF2B5EF4-FFF2-40B4-BE49-F238E27FC236}">
                  <a16:creationId xmlns:a16="http://schemas.microsoft.com/office/drawing/2014/main" xmlns="" id="{7C8BC3C0-CD13-4ACF-B9E0-6AB5F51FCED9}"/>
                </a:ext>
              </a:extLst>
            </p:cNvPr>
            <p:cNvSpPr/>
            <p:nvPr/>
          </p:nvSpPr>
          <p:spPr>
            <a:xfrm>
              <a:off x="1167702" y="3328324"/>
              <a:ext cx="3809411"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VRP (central processing module)</a:t>
              </a:r>
            </a:p>
          </p:txBody>
        </p:sp>
        <p:sp>
          <p:nvSpPr>
            <p:cNvPr id="25" name="矩形 24">
              <a:extLst>
                <a:ext uri="{FF2B5EF4-FFF2-40B4-BE49-F238E27FC236}">
                  <a16:creationId xmlns:a16="http://schemas.microsoft.com/office/drawing/2014/main" xmlns="" id="{E53A8513-17CF-4737-BB9A-803CB4363099}"/>
                </a:ext>
              </a:extLst>
            </p:cNvPr>
            <p:cNvSpPr/>
            <p:nvPr/>
          </p:nvSpPr>
          <p:spPr>
            <a:xfrm>
              <a:off x="1167702" y="2762345"/>
              <a:ext cx="3804550"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CPU/NP</a:t>
              </a:r>
              <a:endParaRPr lang="en-US" altLang="zh-CN" sz="1100" b="1" dirty="0">
                <a:solidFill>
                  <a:schemeClr val="tx1">
                    <a:lumMod val="65000"/>
                    <a:lumOff val="35000"/>
                  </a:schemeClr>
                </a:solidFill>
                <a:latin typeface="Huawei Sans" panose="020C0503030203020204" pitchFamily="34" charset="0"/>
              </a:endParaRPr>
            </a:p>
          </p:txBody>
        </p:sp>
        <p:sp>
          <p:nvSpPr>
            <p:cNvPr id="35" name="矩形 34">
              <a:extLst>
                <a:ext uri="{FF2B5EF4-FFF2-40B4-BE49-F238E27FC236}">
                  <a16:creationId xmlns:a16="http://schemas.microsoft.com/office/drawing/2014/main" xmlns="" id="{67A6D38E-BD93-41FC-A6B9-B0184C9CCC41}"/>
                </a:ext>
              </a:extLst>
            </p:cNvPr>
            <p:cNvSpPr/>
            <p:nvPr/>
          </p:nvSpPr>
          <p:spPr>
            <a:xfrm>
              <a:off x="1167702" y="3904291"/>
              <a:ext cx="806128"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MIB</a:t>
              </a:r>
              <a:endParaRPr lang="en-US" altLang="zh-CN" sz="1100" b="1" dirty="0">
                <a:solidFill>
                  <a:schemeClr val="tx1">
                    <a:lumMod val="65000"/>
                    <a:lumOff val="35000"/>
                  </a:schemeClr>
                </a:solidFill>
                <a:latin typeface="Huawei Sans" panose="020C0503030203020204" pitchFamily="34" charset="0"/>
              </a:endParaRPr>
            </a:p>
          </p:txBody>
        </p:sp>
        <p:sp>
          <p:nvSpPr>
            <p:cNvPr id="37" name="矩形 36">
              <a:extLst>
                <a:ext uri="{FF2B5EF4-FFF2-40B4-BE49-F238E27FC236}">
                  <a16:creationId xmlns:a16="http://schemas.microsoft.com/office/drawing/2014/main" xmlns="" id="{2D7E49F4-EC37-4DF2-B368-50FF842F3EA7}"/>
                </a:ext>
              </a:extLst>
            </p:cNvPr>
            <p:cNvSpPr/>
            <p:nvPr/>
          </p:nvSpPr>
          <p:spPr>
            <a:xfrm>
              <a:off x="1162193" y="5033972"/>
              <a:ext cx="811637"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SNMP</a:t>
              </a:r>
              <a:endParaRPr lang="en-US" altLang="zh-CN" sz="1100" b="1" dirty="0">
                <a:solidFill>
                  <a:schemeClr val="tx1">
                    <a:lumMod val="65000"/>
                    <a:lumOff val="35000"/>
                  </a:schemeClr>
                </a:solidFill>
                <a:latin typeface="Huawei Sans" panose="020C0503030203020204" pitchFamily="34" charset="0"/>
              </a:endParaRPr>
            </a:p>
          </p:txBody>
        </p:sp>
        <p:sp>
          <p:nvSpPr>
            <p:cNvPr id="39" name="矩形 38">
              <a:extLst>
                <a:ext uri="{FF2B5EF4-FFF2-40B4-BE49-F238E27FC236}">
                  <a16:creationId xmlns:a16="http://schemas.microsoft.com/office/drawing/2014/main" xmlns="" id="{8A636F93-C749-479F-8796-E24BED6E88B2}"/>
                </a:ext>
              </a:extLst>
            </p:cNvPr>
            <p:cNvSpPr/>
            <p:nvPr/>
          </p:nvSpPr>
          <p:spPr>
            <a:xfrm>
              <a:off x="1167701" y="5609159"/>
              <a:ext cx="806128"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UDP</a:t>
              </a:r>
              <a:endParaRPr lang="en-US" altLang="zh-CN" sz="1100" b="1" dirty="0">
                <a:solidFill>
                  <a:schemeClr val="tx1">
                    <a:lumMod val="65000"/>
                    <a:lumOff val="35000"/>
                  </a:schemeClr>
                </a:solidFill>
                <a:latin typeface="Huawei Sans" panose="020C0503030203020204" pitchFamily="34" charset="0"/>
              </a:endParaRPr>
            </a:p>
          </p:txBody>
        </p:sp>
        <p:sp>
          <p:nvSpPr>
            <p:cNvPr id="41" name="矩形 40">
              <a:extLst>
                <a:ext uri="{FF2B5EF4-FFF2-40B4-BE49-F238E27FC236}">
                  <a16:creationId xmlns:a16="http://schemas.microsoft.com/office/drawing/2014/main" xmlns="" id="{1461EACB-1338-41F3-9D28-D4A8704E3269}"/>
                </a:ext>
              </a:extLst>
            </p:cNvPr>
            <p:cNvSpPr/>
            <p:nvPr/>
          </p:nvSpPr>
          <p:spPr>
            <a:xfrm>
              <a:off x="1162192" y="4459183"/>
              <a:ext cx="811637"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BER</a:t>
              </a:r>
              <a:endParaRPr lang="en-US" altLang="zh-CN" sz="1100" b="1" dirty="0">
                <a:solidFill>
                  <a:schemeClr val="tx1">
                    <a:lumMod val="65000"/>
                    <a:lumOff val="35000"/>
                  </a:schemeClr>
                </a:solidFill>
                <a:latin typeface="Huawei Sans" panose="020C0503030203020204" pitchFamily="34" charset="0"/>
              </a:endParaRPr>
            </a:p>
          </p:txBody>
        </p:sp>
        <p:sp>
          <p:nvSpPr>
            <p:cNvPr id="43" name="矩形 42">
              <a:extLst>
                <a:ext uri="{FF2B5EF4-FFF2-40B4-BE49-F238E27FC236}">
                  <a16:creationId xmlns:a16="http://schemas.microsoft.com/office/drawing/2014/main" xmlns="" id="{981207F7-F831-4056-83BF-FB6C47F73A54}"/>
                </a:ext>
              </a:extLst>
            </p:cNvPr>
            <p:cNvSpPr/>
            <p:nvPr/>
          </p:nvSpPr>
          <p:spPr>
            <a:xfrm>
              <a:off x="1085815" y="3890391"/>
              <a:ext cx="4018852" cy="501437"/>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lumMod val="65000"/>
                    <a:lumOff val="35000"/>
                  </a:schemeClr>
                </a:solidFill>
                <a:latin typeface="Huawei Sans" panose="020C0503030203020204" pitchFamily="34" charset="0"/>
              </a:endParaRPr>
            </a:p>
          </p:txBody>
        </p:sp>
      </p:grpSp>
      <p:cxnSp>
        <p:nvCxnSpPr>
          <p:cNvPr id="44" name="直接连接符 43">
            <a:extLst>
              <a:ext uri="{FF2B5EF4-FFF2-40B4-BE49-F238E27FC236}">
                <a16:creationId xmlns:a16="http://schemas.microsoft.com/office/drawing/2014/main" xmlns="" id="{D1F611E5-6793-4C3B-97C1-85A46CA4E5DE}"/>
              </a:ext>
            </a:extLst>
          </p:cNvPr>
          <p:cNvCxnSpPr>
            <a:stCxn id="63" idx="0"/>
            <a:endCxn id="58" idx="4"/>
          </p:cNvCxnSpPr>
          <p:nvPr/>
        </p:nvCxnSpPr>
        <p:spPr>
          <a:xfrm flipH="1" flipV="1">
            <a:off x="1988749" y="5685573"/>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6345CD86-DE5A-435C-86AC-20A017A8DAD2}"/>
              </a:ext>
            </a:extLst>
          </p:cNvPr>
          <p:cNvCxnSpPr>
            <a:stCxn id="58" idx="4"/>
            <a:endCxn id="60" idx="0"/>
          </p:cNvCxnSpPr>
          <p:nvPr/>
        </p:nvCxnSpPr>
        <p:spPr>
          <a:xfrm flipH="1">
            <a:off x="1726927" y="5685573"/>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F0002B9B-C8F0-4245-87AB-9F1641F9F729}"/>
              </a:ext>
            </a:extLst>
          </p:cNvPr>
          <p:cNvSpPr/>
          <p:nvPr/>
        </p:nvSpPr>
        <p:spPr bwMode="auto">
          <a:xfrm>
            <a:off x="1131256" y="3090980"/>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447675" marR="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Data collection</a:t>
            </a:r>
            <a:endParaRPr kumimoji="1"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47" name="矩形 46">
            <a:extLst>
              <a:ext uri="{FF2B5EF4-FFF2-40B4-BE49-F238E27FC236}">
                <a16:creationId xmlns:a16="http://schemas.microsoft.com/office/drawing/2014/main" xmlns="" id="{A038DFB3-AAA2-4D8B-80A9-F6E3F3A51E37}"/>
              </a:ext>
            </a:extLst>
          </p:cNvPr>
          <p:cNvSpPr/>
          <p:nvPr/>
        </p:nvSpPr>
        <p:spPr bwMode="auto">
          <a:xfrm>
            <a:off x="1131256" y="3991380"/>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21600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endParaRPr kumimoji="1" lang="en-US" altLang="zh-CN" sz="16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spcBef>
                <a:spcPct val="0"/>
              </a:spcBef>
              <a:spcAft>
                <a:spcPct val="0"/>
              </a:spcAft>
              <a:buClrTx/>
              <a:buSzTx/>
              <a:buFontTx/>
              <a:buNone/>
              <a:tabLst/>
            </a:pPr>
            <a:r>
              <a:rPr lang="en-US" sz="1400" dirty="0">
                <a:solidFill>
                  <a:schemeClr val="tx1"/>
                </a:solidFill>
                <a:latin typeface="Huawei Sans" panose="020C0503030203020204" pitchFamily="34" charset="0"/>
              </a:rPr>
              <a:t>Data subscription</a:t>
            </a:r>
          </a:p>
        </p:txBody>
      </p:sp>
      <p:sp>
        <p:nvSpPr>
          <p:cNvPr id="48" name="矩形 47">
            <a:extLst>
              <a:ext uri="{FF2B5EF4-FFF2-40B4-BE49-F238E27FC236}">
                <a16:creationId xmlns:a16="http://schemas.microsoft.com/office/drawing/2014/main" xmlns="" id="{79E0AAC0-DAFE-4862-ADF9-B680269DB002}"/>
              </a:ext>
            </a:extLst>
          </p:cNvPr>
          <p:cNvSpPr/>
          <p:nvPr/>
        </p:nvSpPr>
        <p:spPr bwMode="auto">
          <a:xfrm>
            <a:off x="2931256" y="3991380"/>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21600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endParaRPr kumimoji="1" lang="en-US" altLang="zh-CN" sz="1400" dirty="0">
              <a:latin typeface="Huawei Sans" panose="020C0503030203020204" pitchFamily="34" charset="0"/>
            </a:endParaRPr>
          </a:p>
          <a:p>
            <a:pPr marL="0" marR="0" indent="0" algn="ctr" defTabSz="914400" rtl="0" eaLnBrk="1" fontAlgn="ctr" latinLnBrk="0" hangingPunct="1">
              <a:spcBef>
                <a:spcPct val="0"/>
              </a:spcBef>
              <a:spcAft>
                <a:spcPct val="0"/>
              </a:spcAft>
              <a:buClrTx/>
              <a:buSzTx/>
              <a:buFontTx/>
              <a:buNone/>
              <a:tabLst/>
            </a:pPr>
            <a:r>
              <a:rPr lang="en-US" sz="1400" dirty="0">
                <a:solidFill>
                  <a:schemeClr val="tx1"/>
                </a:solidFill>
                <a:latin typeface="Huawei Sans" panose="020C0503030203020204" pitchFamily="34" charset="0"/>
              </a:rPr>
              <a:t>Data push</a:t>
            </a:r>
          </a:p>
        </p:txBody>
      </p:sp>
      <p:sp>
        <p:nvSpPr>
          <p:cNvPr id="49" name="矩形 48">
            <a:extLst>
              <a:ext uri="{FF2B5EF4-FFF2-40B4-BE49-F238E27FC236}">
                <a16:creationId xmlns:a16="http://schemas.microsoft.com/office/drawing/2014/main" xmlns="" id="{004BB880-97B4-42B8-B1F0-8339A773DFF8}"/>
              </a:ext>
            </a:extLst>
          </p:cNvPr>
          <p:cNvSpPr/>
          <p:nvPr/>
        </p:nvSpPr>
        <p:spPr bwMode="auto">
          <a:xfrm>
            <a:off x="1131256" y="4809420"/>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719138" marR="0"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Data generation</a:t>
            </a:r>
          </a:p>
        </p:txBody>
      </p:sp>
      <p:sp>
        <p:nvSpPr>
          <p:cNvPr id="50" name="上箭头 36">
            <a:extLst>
              <a:ext uri="{FF2B5EF4-FFF2-40B4-BE49-F238E27FC236}">
                <a16:creationId xmlns:a16="http://schemas.microsoft.com/office/drawing/2014/main" xmlns="" id="{71727E0A-3FFA-4BDF-8AB0-158961EDAB3B}"/>
              </a:ext>
            </a:extLst>
          </p:cNvPr>
          <p:cNvSpPr/>
          <p:nvPr/>
        </p:nvSpPr>
        <p:spPr bwMode="auto">
          <a:xfrm>
            <a:off x="3651536" y="3693508"/>
            <a:ext cx="268714" cy="285172"/>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3200" b="0" i="0" u="none" strike="noStrike" cap="none" normalizeH="0" baseline="0" dirty="0">
              <a:ln>
                <a:noFill/>
              </a:ln>
              <a:solidFill>
                <a:schemeClr val="tx1"/>
              </a:solidFill>
              <a:effectLst/>
              <a:latin typeface="Huawei Sans" panose="020C0503030203020204" pitchFamily="34" charset="0"/>
            </a:endParaRPr>
          </a:p>
        </p:txBody>
      </p:sp>
      <p:sp>
        <p:nvSpPr>
          <p:cNvPr id="51" name="下箭头 37">
            <a:extLst>
              <a:ext uri="{FF2B5EF4-FFF2-40B4-BE49-F238E27FC236}">
                <a16:creationId xmlns:a16="http://schemas.microsoft.com/office/drawing/2014/main" xmlns="" id="{A1024F63-3DC0-456A-8F30-F7E23A0537E6}"/>
              </a:ext>
            </a:extLst>
          </p:cNvPr>
          <p:cNvSpPr/>
          <p:nvPr/>
        </p:nvSpPr>
        <p:spPr bwMode="auto">
          <a:xfrm>
            <a:off x="1923376" y="3693508"/>
            <a:ext cx="268714" cy="285172"/>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3200" b="0" i="0" u="none" strike="noStrike" cap="none" normalizeH="0" baseline="0" dirty="0">
              <a:ln>
                <a:noFill/>
              </a:ln>
              <a:solidFill>
                <a:schemeClr val="tx1"/>
              </a:solidFill>
              <a:effectLst/>
              <a:latin typeface="Huawei Sans" panose="020C0503030203020204" pitchFamily="34" charset="0"/>
            </a:endParaRPr>
          </a:p>
        </p:txBody>
      </p:sp>
      <p:sp>
        <p:nvSpPr>
          <p:cNvPr id="52" name="矩形 51">
            <a:extLst>
              <a:ext uri="{FF2B5EF4-FFF2-40B4-BE49-F238E27FC236}">
                <a16:creationId xmlns:a16="http://schemas.microsoft.com/office/drawing/2014/main" xmlns="" id="{484295DF-2369-498B-A5DA-F5D79F4EF8A9}"/>
              </a:ext>
            </a:extLst>
          </p:cNvPr>
          <p:cNvSpPr/>
          <p:nvPr/>
        </p:nvSpPr>
        <p:spPr bwMode="auto">
          <a:xfrm>
            <a:off x="1131256" y="5510480"/>
            <a:ext cx="3600000" cy="756192"/>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bg1"/>
                </a:solidFill>
                <a:latin typeface="Huawei Sans" panose="020C0503030203020204" pitchFamily="34" charset="0"/>
              </a:rPr>
              <a:t>Data source</a:t>
            </a:r>
            <a:endParaRPr kumimoji="1" lang="en-US" altLang="zh-CN" sz="1600" b="1" i="0" u="none" strike="noStrike" cap="none" normalizeH="0" baseline="0" dirty="0">
              <a:ln>
                <a:noFill/>
              </a:ln>
              <a:solidFill>
                <a:schemeClr val="bg1"/>
              </a:solidFill>
              <a:effectLst/>
              <a:latin typeface="Huawei Sans" panose="020C0503030203020204" pitchFamily="34" charset="0"/>
            </a:endParaRPr>
          </a:p>
        </p:txBody>
      </p:sp>
      <p:pic>
        <p:nvPicPr>
          <p:cNvPr id="53" name="图片 52">
            <a:extLst>
              <a:ext uri="{FF2B5EF4-FFF2-40B4-BE49-F238E27FC236}">
                <a16:creationId xmlns:a16="http://schemas.microsoft.com/office/drawing/2014/main" xmlns="" id="{BC6571E3-B292-45ED-8308-B08394628F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9403" y="5851136"/>
            <a:ext cx="360000" cy="360000"/>
          </a:xfrm>
          <a:prstGeom prst="rect">
            <a:avLst/>
          </a:prstGeom>
        </p:spPr>
      </p:pic>
      <p:pic>
        <p:nvPicPr>
          <p:cNvPr id="54" name="图片 53">
            <a:extLst>
              <a:ext uri="{FF2B5EF4-FFF2-40B4-BE49-F238E27FC236}">
                <a16:creationId xmlns:a16="http://schemas.microsoft.com/office/drawing/2014/main" xmlns="" id="{FE60F13F-340D-4321-BCD3-F97E3A1433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501" y="4838081"/>
            <a:ext cx="1231940" cy="360000"/>
          </a:xfrm>
          <a:prstGeom prst="rect">
            <a:avLst/>
          </a:prstGeom>
        </p:spPr>
      </p:pic>
      <p:pic>
        <p:nvPicPr>
          <p:cNvPr id="55" name="图片 54">
            <a:extLst>
              <a:ext uri="{FF2B5EF4-FFF2-40B4-BE49-F238E27FC236}">
                <a16:creationId xmlns:a16="http://schemas.microsoft.com/office/drawing/2014/main" xmlns="" id="{DA85FF8B-37B0-486F-8F06-2EBB846727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86312" y="4031585"/>
            <a:ext cx="762128" cy="360000"/>
          </a:xfrm>
          <a:prstGeom prst="rect">
            <a:avLst/>
          </a:prstGeom>
        </p:spPr>
      </p:pic>
      <p:pic>
        <p:nvPicPr>
          <p:cNvPr id="56" name="图片 55">
            <a:extLst>
              <a:ext uri="{FF2B5EF4-FFF2-40B4-BE49-F238E27FC236}">
                <a16:creationId xmlns:a16="http://schemas.microsoft.com/office/drawing/2014/main" xmlns="" id="{A804C6D9-A083-487C-A03E-D7810AB593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4243" y="4031585"/>
            <a:ext cx="762128" cy="360000"/>
          </a:xfrm>
          <a:prstGeom prst="rect">
            <a:avLst/>
          </a:prstGeom>
        </p:spPr>
      </p:pic>
      <p:sp>
        <p:nvSpPr>
          <p:cNvPr id="57" name="文本框 56">
            <a:extLst>
              <a:ext uri="{FF2B5EF4-FFF2-40B4-BE49-F238E27FC236}">
                <a16:creationId xmlns:a16="http://schemas.microsoft.com/office/drawing/2014/main" xmlns="" id="{8C7F751D-E994-49D7-99DA-3264DEF4DBA1}"/>
              </a:ext>
            </a:extLst>
          </p:cNvPr>
          <p:cNvSpPr txBox="1"/>
          <p:nvPr/>
        </p:nvSpPr>
        <p:spPr>
          <a:xfrm>
            <a:off x="3878208" y="4026919"/>
            <a:ext cx="763200" cy="338554"/>
          </a:xfrm>
          <a:prstGeom prst="rect">
            <a:avLst/>
          </a:prstGeom>
          <a:solidFill>
            <a:schemeClr val="accent4"/>
          </a:solidFill>
        </p:spPr>
        <p:txBody>
          <a:bodyPr wrap="square" rtlCol="0">
            <a:spAutoFit/>
          </a:bodyPr>
          <a:lstStyle/>
          <a:p>
            <a:pPr algn="ctr" fontAlgn="ctr"/>
            <a:r>
              <a:rPr lang="en-US" sz="1600" b="1" dirty="0">
                <a:solidFill>
                  <a:schemeClr val="bg1"/>
                </a:solidFill>
                <a:latin typeface="Huawei Sans" panose="020C0503030203020204" pitchFamily="34" charset="0"/>
              </a:rPr>
              <a:t>UDP</a:t>
            </a:r>
            <a:endParaRPr lang="en-US" altLang="zh-CN" sz="1600" b="1" dirty="0">
              <a:solidFill>
                <a:schemeClr val="bg1"/>
              </a:solidFill>
              <a:latin typeface="Huawei Sans" panose="020C0503030203020204" pitchFamily="34" charset="0"/>
            </a:endParaRPr>
          </a:p>
        </p:txBody>
      </p:sp>
      <p:sp>
        <p:nvSpPr>
          <p:cNvPr id="58" name="椭圆 57">
            <a:extLst>
              <a:ext uri="{FF2B5EF4-FFF2-40B4-BE49-F238E27FC236}">
                <a16:creationId xmlns:a16="http://schemas.microsoft.com/office/drawing/2014/main" xmlns="" id="{A988B630-96BB-43B6-A93B-9491E41F49B0}"/>
              </a:ext>
            </a:extLst>
          </p:cNvPr>
          <p:cNvSpPr>
            <a:spLocks noChangeAspect="1"/>
          </p:cNvSpPr>
          <p:nvPr/>
        </p:nvSpPr>
        <p:spPr>
          <a:xfrm>
            <a:off x="1934749" y="5577573"/>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9" name="椭圆 58">
            <a:extLst>
              <a:ext uri="{FF2B5EF4-FFF2-40B4-BE49-F238E27FC236}">
                <a16:creationId xmlns:a16="http://schemas.microsoft.com/office/drawing/2014/main" xmlns="" id="{6A7F9A9A-9D4A-4047-9810-5BC6037DAF1A}"/>
              </a:ext>
            </a:extLst>
          </p:cNvPr>
          <p:cNvSpPr>
            <a:spLocks noChangeAspect="1"/>
          </p:cNvSpPr>
          <p:nvPr/>
        </p:nvSpPr>
        <p:spPr>
          <a:xfrm>
            <a:off x="1780927" y="5866581"/>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60" name="椭圆 59">
            <a:extLst>
              <a:ext uri="{FF2B5EF4-FFF2-40B4-BE49-F238E27FC236}">
                <a16:creationId xmlns:a16="http://schemas.microsoft.com/office/drawing/2014/main" xmlns="" id="{4D88E9C6-8DE5-4C5B-A1E7-87CE1C1797AD}"/>
              </a:ext>
            </a:extLst>
          </p:cNvPr>
          <p:cNvSpPr>
            <a:spLocks noChangeAspect="1"/>
          </p:cNvSpPr>
          <p:nvPr/>
        </p:nvSpPr>
        <p:spPr>
          <a:xfrm>
            <a:off x="1672927" y="610313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61" name="椭圆 60">
            <a:extLst>
              <a:ext uri="{FF2B5EF4-FFF2-40B4-BE49-F238E27FC236}">
                <a16:creationId xmlns:a16="http://schemas.microsoft.com/office/drawing/2014/main" xmlns="" id="{52A7B468-FC20-4E1F-9626-24B2851FCE75}"/>
              </a:ext>
            </a:extLst>
          </p:cNvPr>
          <p:cNvSpPr>
            <a:spLocks noChangeAspect="1"/>
          </p:cNvSpPr>
          <p:nvPr/>
        </p:nvSpPr>
        <p:spPr>
          <a:xfrm>
            <a:off x="2068959" y="5866581"/>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62" name="椭圆 61">
            <a:extLst>
              <a:ext uri="{FF2B5EF4-FFF2-40B4-BE49-F238E27FC236}">
                <a16:creationId xmlns:a16="http://schemas.microsoft.com/office/drawing/2014/main" xmlns="" id="{01221251-4FE7-4E70-95E6-DBE0E350B4AE}"/>
              </a:ext>
            </a:extLst>
          </p:cNvPr>
          <p:cNvSpPr>
            <a:spLocks noChangeAspect="1"/>
          </p:cNvSpPr>
          <p:nvPr/>
        </p:nvSpPr>
        <p:spPr>
          <a:xfrm>
            <a:off x="1934749" y="610313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63" name="椭圆 62">
            <a:extLst>
              <a:ext uri="{FF2B5EF4-FFF2-40B4-BE49-F238E27FC236}">
                <a16:creationId xmlns:a16="http://schemas.microsoft.com/office/drawing/2014/main" xmlns="" id="{C3D35EEA-7B43-44FC-9025-97062FEF52EE}"/>
              </a:ext>
            </a:extLst>
          </p:cNvPr>
          <p:cNvSpPr>
            <a:spLocks noChangeAspect="1"/>
          </p:cNvSpPr>
          <p:nvPr/>
        </p:nvSpPr>
        <p:spPr>
          <a:xfrm>
            <a:off x="2176983" y="6103136"/>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64" name="直接连接符 63">
            <a:extLst>
              <a:ext uri="{FF2B5EF4-FFF2-40B4-BE49-F238E27FC236}">
                <a16:creationId xmlns:a16="http://schemas.microsoft.com/office/drawing/2014/main" xmlns="" id="{D00478D0-CA75-4CA8-9653-72EF4AB817EA}"/>
              </a:ext>
            </a:extLst>
          </p:cNvPr>
          <p:cNvCxnSpPr>
            <a:stCxn id="61" idx="4"/>
            <a:endCxn id="62" idx="0"/>
          </p:cNvCxnSpPr>
          <p:nvPr/>
        </p:nvCxnSpPr>
        <p:spPr>
          <a:xfrm flipH="1">
            <a:off x="1988749" y="5974581"/>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xmlns="" id="{132CFBF1-6E56-44D1-9638-409BB8045807}"/>
              </a:ext>
            </a:extLst>
          </p:cNvPr>
          <p:cNvGrpSpPr>
            <a:grpSpLocks noChangeAspect="1"/>
          </p:cNvGrpSpPr>
          <p:nvPr/>
        </p:nvGrpSpPr>
        <p:grpSpPr>
          <a:xfrm>
            <a:off x="3723544" y="5546672"/>
            <a:ext cx="726306" cy="720000"/>
            <a:chOff x="7668754" y="1425755"/>
            <a:chExt cx="2832865" cy="2808272"/>
          </a:xfrm>
        </p:grpSpPr>
        <p:cxnSp>
          <p:nvCxnSpPr>
            <p:cNvPr id="66" name="直接连接符 65">
              <a:extLst>
                <a:ext uri="{FF2B5EF4-FFF2-40B4-BE49-F238E27FC236}">
                  <a16:creationId xmlns:a16="http://schemas.microsoft.com/office/drawing/2014/main" xmlns="" id="{0117F3C0-4A65-46D3-9F1C-8375DBE0B7A8}"/>
                </a:ext>
              </a:extLst>
            </p:cNvPr>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6664E4BB-F5B8-4187-8FA4-0AE7D8386ABC}"/>
                </a:ext>
              </a:extLst>
            </p:cNvPr>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21EC1A95-0AE2-4B04-A4B7-A4836957A014}"/>
                </a:ext>
              </a:extLst>
            </p:cNvPr>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81B58FD-9ECD-46C6-8BC9-33A0050FBE3D}"/>
                </a:ext>
              </a:extLst>
            </p:cNvPr>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F589D898-9DA3-42CC-A894-91639DC86813}"/>
                </a:ext>
              </a:extLst>
            </p:cNvPr>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0DBE9262-B58A-4377-8FA8-6C79CF4D2EEA}"/>
                </a:ext>
              </a:extLst>
            </p:cNvPr>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D757AFB4-D314-4529-AC55-9426325D3E96}"/>
                </a:ext>
              </a:extLst>
            </p:cNvPr>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29DB323D-A20D-4215-A1F4-81CFF95A03F4}"/>
                </a:ext>
              </a:extLst>
            </p:cNvPr>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967AB37-4E0D-4B66-BBB6-9AF3DCE51951}"/>
                </a:ext>
              </a:extLst>
            </p:cNvPr>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0CDCA730-1A4D-4F22-8D75-6734B826477B}"/>
                </a:ext>
              </a:extLst>
            </p:cNvPr>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B1DEA98-51D7-447B-A9F5-4AC69A84BD64}"/>
                </a:ext>
              </a:extLst>
            </p:cNvPr>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2317EC7-A626-4828-800B-ECF1BA4F7B4C}"/>
                </a:ext>
              </a:extLst>
            </p:cNvPr>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CEB3DE5-0BAE-4D47-9652-3D284EFC4AB6}"/>
                </a:ext>
              </a:extLst>
            </p:cNvPr>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8B356D62-5657-4373-AF0E-5BDB9C0C0D8C}"/>
                </a:ext>
              </a:extLst>
            </p:cNvPr>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901FB012-037A-415E-BF5A-3ED3016AEC76}"/>
                </a:ext>
              </a:extLst>
            </p:cNvPr>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B1780D5F-917B-4FF1-8B9C-8EE860945D69}"/>
                </a:ext>
              </a:extLst>
            </p:cNvPr>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2E134F9-3DAF-474D-B032-74B9E03D079D}"/>
                </a:ext>
              </a:extLst>
            </p:cNvPr>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37AEA69-025D-4C69-A043-66C9DA73DA6B}"/>
                </a:ext>
              </a:extLst>
            </p:cNvPr>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F1E4FFA-941F-4C7E-8518-7E2D4FDBF13B}"/>
                </a:ext>
              </a:extLst>
            </p:cNvPr>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9EC72E6C-7CBD-47C3-AC69-505638F145C1}"/>
                </a:ext>
              </a:extLst>
            </p:cNvPr>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AAA7B15-AE48-48FF-875F-C45529CD92A9}"/>
                </a:ext>
              </a:extLst>
            </p:cNvPr>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DB81F5BA-F317-4A20-AE97-F4A48AE9C8FB}"/>
                </a:ext>
              </a:extLst>
            </p:cNvPr>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33C24AD-AE53-4BDB-9AA5-18E309E090DF}"/>
                </a:ext>
              </a:extLst>
            </p:cNvPr>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68AA5E5B-61AF-4CAC-A606-AFDD1C80EE18}"/>
                </a:ext>
              </a:extLst>
            </p:cNvPr>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0185A1B-0759-45FA-BA81-C1585D385F06}"/>
                </a:ext>
              </a:extLst>
            </p:cNvPr>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0EC857DB-0C9F-4DA9-8659-B499C9794FD6}"/>
                </a:ext>
              </a:extLst>
            </p:cNvPr>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5202BD5E-EAAC-4EE0-8AE2-41A1DD360245}"/>
                </a:ext>
              </a:extLst>
            </p:cNvPr>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2F716DDC-177C-479C-A024-873A84063C69}"/>
                </a:ext>
              </a:extLst>
            </p:cNvPr>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D2F86F69-48DA-4974-BD2D-85984628BD04}"/>
                </a:ext>
              </a:extLst>
            </p:cNvPr>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DAB7814-EC11-4B5F-908C-0517A544C2BD}"/>
                </a:ext>
              </a:extLst>
            </p:cNvPr>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6FA66306-09C7-4882-B92F-75C7F488235A}"/>
                </a:ext>
              </a:extLst>
            </p:cNvPr>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06819E96-07A8-4277-B7D3-3AEFB3058635}"/>
                </a:ext>
              </a:extLst>
            </p:cNvPr>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643B858D-4968-476B-A6F1-3AB9A1B2AB62}"/>
                </a:ext>
              </a:extLst>
            </p:cNvPr>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9D11BC8D-7A40-4A3F-A2BE-05BC85E492E2}"/>
                </a:ext>
              </a:extLst>
            </p:cNvPr>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81634E39-5677-41F3-A0D8-5D6754CB5261}"/>
                </a:ext>
              </a:extLst>
            </p:cNvPr>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50ED35F3-4ECB-4051-86DB-1DFB0C303001}"/>
                </a:ext>
              </a:extLst>
            </p:cNvPr>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873949BD-9831-4435-BE9C-F1F544BD7944}"/>
                </a:ext>
              </a:extLst>
            </p:cNvPr>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EB1E2D71-0B5E-4E45-8557-CC6CF2C295E5}"/>
                </a:ext>
              </a:extLst>
            </p:cNvPr>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EC88DEA0-7E1C-412A-99CD-E5B713B4DD0E}"/>
                </a:ext>
              </a:extLst>
            </p:cNvPr>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BDC70C80-F5B4-450D-9AB9-2A7541B3F504}"/>
                </a:ext>
              </a:extLst>
            </p:cNvPr>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1F2E7A7B-C6AE-4F3B-BCC1-E4C22CB9A55F}"/>
                </a:ext>
              </a:extLst>
            </p:cNvPr>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CFF10774-0393-4B5E-A92C-961B6DA9706D}"/>
                </a:ext>
              </a:extLst>
            </p:cNvPr>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6B1C43CF-4E2A-4A8C-B89B-C5C48E0AE707}"/>
                </a:ext>
              </a:extLst>
            </p:cNvPr>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11F6AAFC-D044-44C1-9A5C-D371942E8FBD}"/>
                </a:ext>
              </a:extLst>
            </p:cNvPr>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4FEA90F5-A98A-406B-88B0-50D4FDDC497C}"/>
                </a:ext>
              </a:extLst>
            </p:cNvPr>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665DF85F-972E-4EF1-84DE-8B87A8531B94}"/>
                </a:ext>
              </a:extLst>
            </p:cNvPr>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253CD123-4FDB-412B-A209-3076E6DEBF8E}"/>
                </a:ext>
              </a:extLst>
            </p:cNvPr>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C71743D8-0EF9-4400-AE07-DF26AA3D21D0}"/>
                </a:ext>
              </a:extLst>
            </p:cNvPr>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6AEA3686-AE4B-4A7B-96B2-A3C6B20C513C}"/>
                </a:ext>
              </a:extLst>
            </p:cNvPr>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1C77FE20-36EE-4108-A328-1DC7497AB374}"/>
                </a:ext>
              </a:extLst>
            </p:cNvPr>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a:extLst>
                <a:ext uri="{FF2B5EF4-FFF2-40B4-BE49-F238E27FC236}">
                  <a16:creationId xmlns:a16="http://schemas.microsoft.com/office/drawing/2014/main" xmlns="" id="{5E7A9E1B-D39C-4C9B-9958-D0B632055A1D}"/>
                </a:ext>
              </a:extLst>
            </p:cNvPr>
            <p:cNvGrpSpPr/>
            <p:nvPr/>
          </p:nvGrpSpPr>
          <p:grpSpPr>
            <a:xfrm rot="5400000">
              <a:off x="6768702" y="2757831"/>
              <a:ext cx="1944216" cy="144112"/>
              <a:chOff x="6798078" y="2996952"/>
              <a:chExt cx="1944216" cy="144112"/>
            </a:xfrm>
          </p:grpSpPr>
          <p:cxnSp>
            <p:nvCxnSpPr>
              <p:cNvPr id="144" name="直接连接符 143">
                <a:extLst>
                  <a:ext uri="{FF2B5EF4-FFF2-40B4-BE49-F238E27FC236}">
                    <a16:creationId xmlns:a16="http://schemas.microsoft.com/office/drawing/2014/main" xmlns="" id="{270BFF6C-44DF-489F-B046-E66BECBA3393}"/>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A53FD429-BA00-4295-8566-85351C8085E3}"/>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16E3A056-E166-4668-9D9F-5EB7320919C8}"/>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9E46852B-81DE-4560-A5D0-E60A78D9406F}"/>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2563F6ED-590B-47A9-B6E5-116A48E47728}"/>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7B05CE8A-5D6D-47A2-A254-490099FEEB33}"/>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7055C253-CA40-4B19-8FF5-2DEE30060867}"/>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A4121893-92FC-454C-9911-9F649C609774}"/>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DA043982-5B47-4079-9125-69576DBC8A45}"/>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E6D42D4-7E5B-4B77-BA9A-F72E76FACEEE}"/>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587AD52E-B47B-4280-A6E4-B025CE84CFC2}"/>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09249916-9A6E-444B-96B3-C82164BD3D29}"/>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25BD6392-2DB5-4D95-B499-9EEDE175F9B6}"/>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108A2A7E-4C3A-47B6-882B-B595BDAEBA37}"/>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8F5533EF-8C5B-4FAD-A93E-B4DE5F45E790}"/>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E2E6AD7D-DA05-4622-9B11-FF02C3922D2A}"/>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E22CFDBD-049F-47A9-AAB2-822E9B8963AA}"/>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5FFC27A3-3FB3-452F-A3A0-E5DCFA8CBEA1}"/>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C9F2029E-2693-49D4-8B50-4AFD8D02EBFF}"/>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FDAD1C54-0E60-44D1-9E75-2D3A71073BB0}"/>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9382143D-EA47-4F65-8E3F-31AA8F60F4D3}"/>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53D70A93-F77F-4D0E-B6E6-196A370FFA25}"/>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00B38C37-23AF-483E-BB84-3A52F22D0603}"/>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95AE9DAD-829B-4280-AF18-D15950C7E1F5}"/>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EBC4E61A-3B10-4748-BE7D-EA5C098DF497}"/>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7" name="组合 116">
              <a:extLst>
                <a:ext uri="{FF2B5EF4-FFF2-40B4-BE49-F238E27FC236}">
                  <a16:creationId xmlns:a16="http://schemas.microsoft.com/office/drawing/2014/main" xmlns="" id="{9AE3C622-1288-4C4B-9623-46CB6603513E}"/>
                </a:ext>
              </a:extLst>
            </p:cNvPr>
            <p:cNvGrpSpPr/>
            <p:nvPr/>
          </p:nvGrpSpPr>
          <p:grpSpPr>
            <a:xfrm rot="5400000">
              <a:off x="9457455" y="2757238"/>
              <a:ext cx="1944216" cy="144112"/>
              <a:chOff x="6798078" y="2996952"/>
              <a:chExt cx="1944216" cy="144112"/>
            </a:xfrm>
          </p:grpSpPr>
          <p:cxnSp>
            <p:nvCxnSpPr>
              <p:cNvPr id="119" name="直接连接符 118">
                <a:extLst>
                  <a:ext uri="{FF2B5EF4-FFF2-40B4-BE49-F238E27FC236}">
                    <a16:creationId xmlns:a16="http://schemas.microsoft.com/office/drawing/2014/main" xmlns="" id="{2631A3F2-25A7-4651-B8E0-C0597793E4B1}"/>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252AD432-DFB3-4C40-9F41-B69F81ED9C03}"/>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B5CA24E2-0805-4356-ADEC-4E3361073D2F}"/>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DD715380-3BAD-4C60-A101-1A3CA538884A}"/>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70770A1C-5D89-4CDE-AB99-813546099AF8}"/>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CB4190C9-9B83-410C-B189-3E714BAC9AC6}"/>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938E5F7B-3406-496D-8264-95B766DB703A}"/>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ECCCBC72-85DD-4E9F-BB08-3B2C551D3429}"/>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00BA8DB9-A90B-4D1A-9743-D7E2B9404A85}"/>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EB2C3B31-DABD-4A3F-9247-C360B82B4DD4}"/>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B9FECD05-9B2F-4538-B854-54EEF40C7129}"/>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34767869-3A5D-47F8-BDF6-846C0A20DA19}"/>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4D0A5DDB-4814-46F2-83C0-EB59A6F30A6C}"/>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8DCEEA6F-7641-4BC8-870A-81A63298597C}"/>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A6584735-7E4A-4540-9854-5AD7F4DDA1BD}"/>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E7D13090-9658-40B7-BCAE-98583E89240C}"/>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F9E8536F-D051-4E5C-A713-36F6FA5EC915}"/>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530BD299-89F8-4D8F-ADE3-FE5255095AD8}"/>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00480D34-1886-413C-9BC3-BA2485544AA3}"/>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95600157-4EB1-4E73-8AC1-7F93196C97D3}"/>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D2EA2817-6550-4444-A050-320A63A36602}"/>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D530BA08-CA35-4716-9152-101BF880D0C6}"/>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A6F92F2E-B038-4E9F-B617-31E527FDAD57}"/>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C5864760-15E8-474C-A17F-2A385DF2D318}"/>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4A51A27F-08ED-4554-9FDD-FAE0EF30871B}"/>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8" name="圆角矩形 128">
              <a:extLst>
                <a:ext uri="{FF2B5EF4-FFF2-40B4-BE49-F238E27FC236}">
                  <a16:creationId xmlns:a16="http://schemas.microsoft.com/office/drawing/2014/main" xmlns="" id="{288D6FA0-DD6A-44D5-A48C-4F275CB8E22E}"/>
                </a:ext>
              </a:extLst>
            </p:cNvPr>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b="1" dirty="0">
                  <a:solidFill>
                    <a:schemeClr val="accent1"/>
                  </a:solidFill>
                  <a:latin typeface="Huawei Sans" panose="020C0503030203020204" pitchFamily="34" charset="0"/>
                </a:rPr>
                <a:t>NP</a:t>
              </a:r>
            </a:p>
          </p:txBody>
        </p:sp>
      </p:grpSp>
      <p:sp>
        <p:nvSpPr>
          <p:cNvPr id="169" name="矩形 168">
            <a:extLst>
              <a:ext uri="{FF2B5EF4-FFF2-40B4-BE49-F238E27FC236}">
                <a16:creationId xmlns:a16="http://schemas.microsoft.com/office/drawing/2014/main" xmlns="" id="{EBCA5541-E9D1-465A-955A-8430846654D0}"/>
              </a:ext>
            </a:extLst>
          </p:cNvPr>
          <p:cNvSpPr/>
          <p:nvPr/>
        </p:nvSpPr>
        <p:spPr bwMode="auto">
          <a:xfrm>
            <a:off x="1129074" y="2485722"/>
            <a:ext cx="3602182" cy="59527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Data analysis</a:t>
            </a:r>
            <a:endParaRPr kumimoji="1" lang="en-US" altLang="zh-CN" sz="1600" b="0" i="0" u="none" strike="noStrike" cap="none" normalizeH="0" baseline="0" dirty="0">
              <a:ln>
                <a:noFill/>
              </a:ln>
              <a:solidFill>
                <a:schemeClr val="tx1"/>
              </a:solidFill>
              <a:effectLst/>
              <a:latin typeface="Huawei Sans" panose="020C0503030203020204" pitchFamily="34" charset="0"/>
            </a:endParaRPr>
          </a:p>
        </p:txBody>
      </p:sp>
      <p:pic>
        <p:nvPicPr>
          <p:cNvPr id="170" name="图片 169">
            <a:extLst>
              <a:ext uri="{FF2B5EF4-FFF2-40B4-BE49-F238E27FC236}">
                <a16:creationId xmlns:a16="http://schemas.microsoft.com/office/drawing/2014/main" xmlns="" id="{2E0684F8-E2A2-4443-890B-1F2FF3441E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0192" y="3244095"/>
            <a:ext cx="762128" cy="360000"/>
          </a:xfrm>
          <a:prstGeom prst="rect">
            <a:avLst/>
          </a:prstGeom>
        </p:spPr>
      </p:pic>
      <p:sp>
        <p:nvSpPr>
          <p:cNvPr id="171" name="Content Placeholder 2">
            <a:extLst>
              <a:ext uri="{FF2B5EF4-FFF2-40B4-BE49-F238E27FC236}">
                <a16:creationId xmlns:a16="http://schemas.microsoft.com/office/drawing/2014/main" xmlns="" id="{882A8738-3C86-48D6-8513-B369297EB618}"/>
              </a:ext>
            </a:extLst>
          </p:cNvPr>
          <p:cNvSpPr txBox="1">
            <a:spLocks/>
          </p:cNvSpPr>
          <p:nvPr/>
        </p:nvSpPr>
        <p:spPr bwMode="auto">
          <a:xfrm>
            <a:off x="7411814" y="2190920"/>
            <a:ext cx="2598100" cy="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buClr>
                <a:schemeClr val="bg2"/>
              </a:buClr>
              <a:buSzPct val="100000"/>
              <a:buNone/>
            </a:pPr>
            <a:r>
              <a:rPr lang="en-US" sz="1600" b="1" dirty="0">
                <a:latin typeface="Huawei Sans" panose="020C0503030203020204" pitchFamily="34" charset="0"/>
              </a:rPr>
              <a:t>Data source position in the protocol stack</a:t>
            </a:r>
            <a:endParaRPr kumimoji="0" lang="en-US" altLang="zh-CN" sz="1600" b="1" kern="0" dirty="0">
              <a:latin typeface="Huawei Sans" panose="020C0503030203020204" pitchFamily="34" charset="0"/>
            </a:endParaRPr>
          </a:p>
        </p:txBody>
      </p:sp>
      <p:sp>
        <p:nvSpPr>
          <p:cNvPr id="173" name="矩形 172">
            <a:extLst>
              <a:ext uri="{FF2B5EF4-FFF2-40B4-BE49-F238E27FC236}">
                <a16:creationId xmlns:a16="http://schemas.microsoft.com/office/drawing/2014/main" xmlns="" id="{D23BADF0-79C6-48E7-B673-7362E8CCC11F}"/>
              </a:ext>
            </a:extLst>
          </p:cNvPr>
          <p:cNvSpPr/>
          <p:nvPr/>
        </p:nvSpPr>
        <p:spPr>
          <a:xfrm>
            <a:off x="921830" y="5475531"/>
            <a:ext cx="4018852" cy="819565"/>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lumMod val="65000"/>
                  <a:lumOff val="35000"/>
                </a:schemeClr>
              </a:solidFill>
              <a:latin typeface="Huawei Sans" panose="020C0503030203020204" pitchFamily="34" charset="0"/>
            </a:endParaRPr>
          </a:p>
        </p:txBody>
      </p:sp>
      <p:sp>
        <p:nvSpPr>
          <p:cNvPr id="175"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The telemetry data source defines the data that can be obtained. Telemetry uses various types of YANG models to define data sources available to devices, such as Huawei-YANG, IETF-YANG, and </a:t>
            </a:r>
            <a:r>
              <a:rPr lang="en-US" sz="1600" dirty="0" err="1">
                <a:latin typeface="Huawei Sans" panose="020C0503030203020204" pitchFamily="34" charset="0"/>
              </a:rPr>
              <a:t>OpenConfig</a:t>
            </a:r>
            <a:r>
              <a:rPr lang="en-US" sz="1600" dirty="0">
                <a:latin typeface="Huawei Sans" panose="020C0503030203020204" pitchFamily="34" charset="0"/>
              </a:rPr>
              <a:t>-YANG.</a:t>
            </a:r>
          </a:p>
        </p:txBody>
      </p:sp>
    </p:spTree>
    <p:extLst>
      <p:ext uri="{BB962C8B-B14F-4D97-AF65-F5344CB8AC3E}">
        <p14:creationId xmlns:p14="http://schemas.microsoft.com/office/powerpoint/2010/main" val="23337061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YANG Model and Sampling Path</a:t>
            </a:r>
            <a:endParaRPr lang="en-US" dirty="0"/>
          </a:p>
        </p:txBody>
      </p:sp>
      <p:sp>
        <p:nvSpPr>
          <p:cNvPr id="10" name="Content Placeholder 2">
            <a:extLst>
              <a:ext uri="{FF2B5EF4-FFF2-40B4-BE49-F238E27FC236}">
                <a16:creationId xmlns:a16="http://schemas.microsoft.com/office/drawing/2014/main" xmlns="" id="{8B4F5BC5-EA38-4943-AA54-527BCD783EA8}"/>
              </a:ext>
            </a:extLst>
          </p:cNvPr>
          <p:cNvSpPr txBox="1">
            <a:spLocks/>
          </p:cNvSpPr>
          <p:nvPr/>
        </p:nvSpPr>
        <p:spPr bwMode="auto">
          <a:xfrm>
            <a:off x="615820" y="4164072"/>
            <a:ext cx="9097301" cy="41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just" fontAlgn="ctr">
              <a:buClr>
                <a:schemeClr val="bg2"/>
              </a:buClr>
              <a:buSzPct val="100000"/>
              <a:buNone/>
            </a:pPr>
            <a:r>
              <a:rPr lang="en-US" dirty="0">
                <a:latin typeface="Huawei Sans" panose="020C0503030203020204" pitchFamily="34" charset="0"/>
              </a:rPr>
              <a:t>The preceding information forms a sampling path:</a:t>
            </a:r>
            <a:endParaRPr lang="en-US" altLang="zh-CN" kern="0" dirty="0">
              <a:latin typeface="Huawei Sans" panose="020C0503030203020204" pitchFamily="34" charset="0"/>
            </a:endParaRPr>
          </a:p>
        </p:txBody>
      </p:sp>
      <p:pic>
        <p:nvPicPr>
          <p:cNvPr id="155" name="图片 19">
            <a:extLst>
              <a:ext uri="{FF2B5EF4-FFF2-40B4-BE49-F238E27FC236}">
                <a16:creationId xmlns:a16="http://schemas.microsoft.com/office/drawing/2014/main" xmlns="" id="{2A29DB14-188B-4CFC-9976-914AAF3576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217" y="1513535"/>
            <a:ext cx="39243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 name="TextBox 5">
            <a:extLst>
              <a:ext uri="{FF2B5EF4-FFF2-40B4-BE49-F238E27FC236}">
                <a16:creationId xmlns:a16="http://schemas.microsoft.com/office/drawing/2014/main" xmlns="" id="{61083FF0-88C8-42B3-B507-0743DD3FAEBB}"/>
              </a:ext>
            </a:extLst>
          </p:cNvPr>
          <p:cNvSpPr txBox="1">
            <a:spLocks noChangeArrowheads="1"/>
          </p:cNvSpPr>
          <p:nvPr/>
        </p:nvSpPr>
        <p:spPr bwMode="auto">
          <a:xfrm>
            <a:off x="615820" y="1605548"/>
            <a:ext cx="4254760" cy="338554"/>
          </a:xfrm>
          <a:prstGeom prst="rect">
            <a:avLst/>
          </a:prstGeom>
          <a:noFill/>
          <a:ln w="9525">
            <a:solidFill>
              <a:srgbClr val="1AABE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600" dirty="0">
                <a:latin typeface="Huawei Sans" panose="020C0503030203020204" pitchFamily="34" charset="0"/>
              </a:rPr>
              <a:t>Top node in the YANG model</a:t>
            </a:r>
            <a:endParaRPr lang="en-US" altLang="zh-CN" sz="1600" dirty="0">
              <a:latin typeface="Huawei Sans" panose="020C0503030203020204" pitchFamily="34" charset="0"/>
              <a:ea typeface="+mn-ea"/>
            </a:endParaRPr>
          </a:p>
        </p:txBody>
      </p:sp>
      <p:sp>
        <p:nvSpPr>
          <p:cNvPr id="157" name="TextBox 6">
            <a:extLst>
              <a:ext uri="{FF2B5EF4-FFF2-40B4-BE49-F238E27FC236}">
                <a16:creationId xmlns:a16="http://schemas.microsoft.com/office/drawing/2014/main" xmlns="" id="{1F6A4392-3D04-4558-B3B7-8BFC5F4E5C28}"/>
              </a:ext>
            </a:extLst>
          </p:cNvPr>
          <p:cNvSpPr txBox="1">
            <a:spLocks noChangeArrowheads="1"/>
          </p:cNvSpPr>
          <p:nvPr/>
        </p:nvSpPr>
        <p:spPr bwMode="auto">
          <a:xfrm>
            <a:off x="615820" y="2252719"/>
            <a:ext cx="4254760" cy="338554"/>
          </a:xfrm>
          <a:prstGeom prst="rect">
            <a:avLst/>
          </a:prstGeom>
          <a:noFill/>
          <a:ln w="9525">
            <a:solidFill>
              <a:srgbClr val="1AABE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600" dirty="0">
                <a:latin typeface="Huawei Sans" panose="020C0503030203020204" pitchFamily="34" charset="0"/>
              </a:rPr>
              <a:t>Top container in the YANG model</a:t>
            </a:r>
          </a:p>
        </p:txBody>
      </p:sp>
      <p:sp>
        <p:nvSpPr>
          <p:cNvPr id="158" name="TextBox 7">
            <a:extLst>
              <a:ext uri="{FF2B5EF4-FFF2-40B4-BE49-F238E27FC236}">
                <a16:creationId xmlns:a16="http://schemas.microsoft.com/office/drawing/2014/main" xmlns="" id="{FA927F98-9600-428D-8EB4-C7A7215E090F}"/>
              </a:ext>
            </a:extLst>
          </p:cNvPr>
          <p:cNvSpPr txBox="1">
            <a:spLocks noChangeArrowheads="1"/>
          </p:cNvSpPr>
          <p:nvPr/>
        </p:nvSpPr>
        <p:spPr bwMode="auto">
          <a:xfrm>
            <a:off x="615820" y="2899890"/>
            <a:ext cx="4254760" cy="338554"/>
          </a:xfrm>
          <a:prstGeom prst="rect">
            <a:avLst/>
          </a:prstGeom>
          <a:noFill/>
          <a:ln w="9525">
            <a:solidFill>
              <a:srgbClr val="1AABE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600" dirty="0">
                <a:latin typeface="Huawei Sans" panose="020C0503030203020204" pitchFamily="34" charset="0"/>
              </a:rPr>
              <a:t>Level-2 container in the YANG model</a:t>
            </a:r>
          </a:p>
        </p:txBody>
      </p:sp>
      <p:sp>
        <p:nvSpPr>
          <p:cNvPr id="159" name="TextBox 13">
            <a:extLst>
              <a:ext uri="{FF2B5EF4-FFF2-40B4-BE49-F238E27FC236}">
                <a16:creationId xmlns:a16="http://schemas.microsoft.com/office/drawing/2014/main" xmlns="" id="{D384FAF4-A9FE-4442-9FFE-63BEE42AF44C}"/>
              </a:ext>
            </a:extLst>
          </p:cNvPr>
          <p:cNvSpPr txBox="1">
            <a:spLocks noChangeArrowheads="1"/>
          </p:cNvSpPr>
          <p:nvPr/>
        </p:nvSpPr>
        <p:spPr bwMode="auto">
          <a:xfrm>
            <a:off x="615820" y="3547061"/>
            <a:ext cx="4254760" cy="338554"/>
          </a:xfrm>
          <a:prstGeom prst="rect">
            <a:avLst/>
          </a:prstGeom>
          <a:noFill/>
          <a:ln w="9525">
            <a:solidFill>
              <a:srgbClr val="1AABE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600" dirty="0">
                <a:latin typeface="Huawei Sans" panose="020C0503030203020204" pitchFamily="34" charset="0"/>
              </a:rPr>
              <a:t>Node to be sampled</a:t>
            </a:r>
          </a:p>
        </p:txBody>
      </p:sp>
      <p:cxnSp>
        <p:nvCxnSpPr>
          <p:cNvPr id="160" name="Straight Connector 11">
            <a:extLst>
              <a:ext uri="{FF2B5EF4-FFF2-40B4-BE49-F238E27FC236}">
                <a16:creationId xmlns:a16="http://schemas.microsoft.com/office/drawing/2014/main" xmlns="" id="{FDC31D15-5BD2-43DA-BAED-FCC1C4699B16}"/>
              </a:ext>
            </a:extLst>
          </p:cNvPr>
          <p:cNvCxnSpPr>
            <a:cxnSpLocks/>
            <a:stCxn id="156" idx="3"/>
          </p:cNvCxnSpPr>
          <p:nvPr/>
        </p:nvCxnSpPr>
        <p:spPr bwMode="auto">
          <a:xfrm flipV="1">
            <a:off x="4870580" y="1579153"/>
            <a:ext cx="1679637" cy="195672"/>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61" name="Straight Connector 17">
            <a:extLst>
              <a:ext uri="{FF2B5EF4-FFF2-40B4-BE49-F238E27FC236}">
                <a16:creationId xmlns:a16="http://schemas.microsoft.com/office/drawing/2014/main" xmlns="" id="{101B66A9-CDBA-40FA-B033-0EBD664C7FDD}"/>
              </a:ext>
            </a:extLst>
          </p:cNvPr>
          <p:cNvCxnSpPr>
            <a:cxnSpLocks/>
            <a:stCxn id="157" idx="3"/>
          </p:cNvCxnSpPr>
          <p:nvPr/>
        </p:nvCxnSpPr>
        <p:spPr bwMode="auto">
          <a:xfrm>
            <a:off x="4870580" y="2421996"/>
            <a:ext cx="1796920" cy="0"/>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62" name="Straight Connector 19">
            <a:extLst>
              <a:ext uri="{FF2B5EF4-FFF2-40B4-BE49-F238E27FC236}">
                <a16:creationId xmlns:a16="http://schemas.microsoft.com/office/drawing/2014/main" xmlns="" id="{311DED07-7E3A-480F-AC01-8F4C7F904D71}"/>
              </a:ext>
            </a:extLst>
          </p:cNvPr>
          <p:cNvCxnSpPr>
            <a:cxnSpLocks/>
            <a:stCxn id="158" idx="3"/>
          </p:cNvCxnSpPr>
          <p:nvPr/>
        </p:nvCxnSpPr>
        <p:spPr bwMode="auto">
          <a:xfrm flipV="1">
            <a:off x="4870580" y="2869731"/>
            <a:ext cx="2012820" cy="199436"/>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63" name="Straight Connector 21">
            <a:extLst>
              <a:ext uri="{FF2B5EF4-FFF2-40B4-BE49-F238E27FC236}">
                <a16:creationId xmlns:a16="http://schemas.microsoft.com/office/drawing/2014/main" xmlns="" id="{0B917333-E751-4E2A-8D00-21C8952951AC}"/>
              </a:ext>
            </a:extLst>
          </p:cNvPr>
          <p:cNvCxnSpPr>
            <a:cxnSpLocks/>
            <a:stCxn id="159" idx="3"/>
          </p:cNvCxnSpPr>
          <p:nvPr/>
        </p:nvCxnSpPr>
        <p:spPr bwMode="auto">
          <a:xfrm flipV="1">
            <a:off x="4870580" y="3310940"/>
            <a:ext cx="2139820" cy="405398"/>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19" name="矩形 18"/>
          <p:cNvSpPr/>
          <p:nvPr/>
        </p:nvSpPr>
        <p:spPr>
          <a:xfrm>
            <a:off x="615820" y="4674833"/>
            <a:ext cx="4501823"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just" fontAlgn="ctr">
              <a:buClr>
                <a:schemeClr val="bg2"/>
              </a:buClr>
              <a:buSzPct val="100000"/>
            </a:pPr>
            <a:r>
              <a:rPr lang="en-US" sz="1600" dirty="0">
                <a:latin typeface="Huawei Sans" panose="020C0503030203020204" pitchFamily="34" charset="0"/>
              </a:rPr>
              <a:t> </a:t>
            </a:r>
            <a:r>
              <a:rPr lang="en-US" sz="1600" dirty="0" err="1">
                <a:latin typeface="Huawei Sans" panose="020C0503030203020204" pitchFamily="34" charset="0"/>
              </a:rPr>
              <a:t>huawei-debug:debug</a:t>
            </a:r>
            <a:r>
              <a:rPr lang="en-US" sz="1600" dirty="0">
                <a:latin typeface="Huawei Sans" panose="020C0503030203020204" pitchFamily="34" charset="0"/>
              </a:rPr>
              <a:t>/</a:t>
            </a:r>
            <a:r>
              <a:rPr lang="en-US" sz="1600" dirty="0" err="1">
                <a:latin typeface="Huawei Sans" panose="020C0503030203020204" pitchFamily="34" charset="0"/>
              </a:rPr>
              <a:t>cpu-infos</a:t>
            </a:r>
            <a:r>
              <a:rPr lang="en-US" sz="1600" dirty="0">
                <a:latin typeface="Huawei Sans" panose="020C0503030203020204" pitchFamily="34" charset="0"/>
              </a:rPr>
              <a:t>/</a:t>
            </a:r>
            <a:r>
              <a:rPr lang="en-US" sz="1600" dirty="0" err="1">
                <a:latin typeface="Huawei Sans" panose="020C0503030203020204" pitchFamily="34" charset="0"/>
              </a:rPr>
              <a:t>cpu</a:t>
            </a:r>
            <a:r>
              <a:rPr lang="en-US" sz="1600" dirty="0">
                <a:latin typeface="Huawei Sans" panose="020C0503030203020204" pitchFamily="34" charset="0"/>
              </a:rPr>
              <a:t>-info</a:t>
            </a:r>
          </a:p>
        </p:txBody>
      </p:sp>
      <p:sp>
        <p:nvSpPr>
          <p:cNvPr id="2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27"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28"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29"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rgbClr val="FFFFFF"/>
                </a:solidFill>
                <a:latin typeface="Huawei Sans" panose="020C0503030203020204" pitchFamily="34" charset="0"/>
              </a:rPr>
              <a:t>Data Source</a:t>
            </a:r>
            <a:endParaRPr lang="en-US" altLang="zh-CN" sz="1000" b="1" kern="0"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453150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B440C554-0FAA-443C-AE98-341F0B275ED1}"/>
              </a:ext>
            </a:extLst>
          </p:cNvPr>
          <p:cNvSpPr/>
          <p:nvPr/>
        </p:nvSpPr>
        <p:spPr>
          <a:xfrm>
            <a:off x="4686300" y="3735107"/>
            <a:ext cx="4132577" cy="25144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Telemetry Data Subscription</a:t>
            </a:r>
            <a:endParaRPr lang="en-US" dirty="0"/>
          </a:p>
        </p:txBody>
      </p:sp>
      <p:cxnSp>
        <p:nvCxnSpPr>
          <p:cNvPr id="11" name="直接连接符 10">
            <a:extLst>
              <a:ext uri="{FF2B5EF4-FFF2-40B4-BE49-F238E27FC236}">
                <a16:creationId xmlns:a16="http://schemas.microsoft.com/office/drawing/2014/main" xmlns="" id="{7F0ECA00-7467-4E29-A8E6-57A7FBD9E6E5}"/>
              </a:ext>
            </a:extLst>
          </p:cNvPr>
          <p:cNvCxnSpPr>
            <a:stCxn id="30" idx="0"/>
            <a:endCxn id="25" idx="4"/>
          </p:cNvCxnSpPr>
          <p:nvPr/>
        </p:nvCxnSpPr>
        <p:spPr>
          <a:xfrm flipH="1" flipV="1">
            <a:off x="1530696" y="5438282"/>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A2E33D0-4C57-40BF-8210-047DF116A1D6}"/>
              </a:ext>
            </a:extLst>
          </p:cNvPr>
          <p:cNvCxnSpPr>
            <a:stCxn id="25" idx="4"/>
            <a:endCxn id="27" idx="0"/>
          </p:cNvCxnSpPr>
          <p:nvPr/>
        </p:nvCxnSpPr>
        <p:spPr>
          <a:xfrm flipH="1">
            <a:off x="1268874" y="5438282"/>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4E8C1561-1964-40E2-94B3-829D429FD862}"/>
              </a:ext>
            </a:extLst>
          </p:cNvPr>
          <p:cNvSpPr/>
          <p:nvPr/>
        </p:nvSpPr>
        <p:spPr bwMode="auto">
          <a:xfrm>
            <a:off x="614864" y="2654735"/>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542925" marR="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Data collection</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14" name="矩形 13">
            <a:extLst>
              <a:ext uri="{FF2B5EF4-FFF2-40B4-BE49-F238E27FC236}">
                <a16:creationId xmlns:a16="http://schemas.microsoft.com/office/drawing/2014/main" xmlns="" id="{ECFE314D-E812-4B79-8089-B12A23B52825}"/>
              </a:ext>
            </a:extLst>
          </p:cNvPr>
          <p:cNvSpPr/>
          <p:nvPr/>
        </p:nvSpPr>
        <p:spPr bwMode="auto">
          <a:xfrm>
            <a:off x="673203" y="3744089"/>
            <a:ext cx="1800000" cy="824239"/>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endParaRPr kumimoji="1" lang="en-US" altLang="zh-CN" sz="1400" dirty="0">
              <a:latin typeface="Huawei Sans" panose="020C0503030203020204" pitchFamily="34" charset="0"/>
            </a:endParaRPr>
          </a:p>
          <a:p>
            <a:pPr algn="ctr" defTabSz="914400" fontAlgn="ctr">
              <a:spcBef>
                <a:spcPct val="0"/>
              </a:spcBef>
              <a:spcAft>
                <a:spcPct val="0"/>
              </a:spcAft>
            </a:pPr>
            <a:endParaRPr kumimoji="1" lang="en-US" altLang="zh-CN" sz="1400" dirty="0">
              <a:latin typeface="Huawei Sans" panose="020C0503030203020204" pitchFamily="34" charset="0"/>
            </a:endParaRPr>
          </a:p>
          <a:p>
            <a:pPr algn="ctr" defTabSz="914400" fontAlgn="ctr">
              <a:spcBef>
                <a:spcPct val="0"/>
              </a:spcBef>
              <a:spcAft>
                <a:spcPct val="0"/>
              </a:spcAft>
            </a:pPr>
            <a:r>
              <a:rPr lang="en-US" sz="1400" b="1" dirty="0">
                <a:solidFill>
                  <a:schemeClr val="bg1"/>
                </a:solidFill>
                <a:latin typeface="Huawei Sans" panose="020C0503030203020204" pitchFamily="34" charset="0"/>
              </a:rPr>
              <a:t>Data subscription</a:t>
            </a:r>
          </a:p>
        </p:txBody>
      </p:sp>
      <p:sp>
        <p:nvSpPr>
          <p:cNvPr id="15" name="矩形 14">
            <a:extLst>
              <a:ext uri="{FF2B5EF4-FFF2-40B4-BE49-F238E27FC236}">
                <a16:creationId xmlns:a16="http://schemas.microsoft.com/office/drawing/2014/main" xmlns="" id="{9A301CF5-FCC6-4793-B95C-4757DD1A85AD}"/>
              </a:ext>
            </a:extLst>
          </p:cNvPr>
          <p:cNvSpPr/>
          <p:nvPr/>
        </p:nvSpPr>
        <p:spPr bwMode="auto">
          <a:xfrm>
            <a:off x="2473203" y="3744089"/>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dirty="0">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push</a:t>
            </a:r>
          </a:p>
        </p:txBody>
      </p:sp>
      <p:sp>
        <p:nvSpPr>
          <p:cNvPr id="16" name="矩形 15">
            <a:extLst>
              <a:ext uri="{FF2B5EF4-FFF2-40B4-BE49-F238E27FC236}">
                <a16:creationId xmlns:a16="http://schemas.microsoft.com/office/drawing/2014/main" xmlns="" id="{26C8EA1E-4FE5-40D1-A530-687E11DF431A}"/>
              </a:ext>
            </a:extLst>
          </p:cNvPr>
          <p:cNvSpPr/>
          <p:nvPr/>
        </p:nvSpPr>
        <p:spPr bwMode="auto">
          <a:xfrm>
            <a:off x="673203" y="4562129"/>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01688" marR="0"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generation</a:t>
            </a:r>
          </a:p>
        </p:txBody>
      </p:sp>
      <p:sp>
        <p:nvSpPr>
          <p:cNvPr id="17" name="上箭头 36">
            <a:extLst>
              <a:ext uri="{FF2B5EF4-FFF2-40B4-BE49-F238E27FC236}">
                <a16:creationId xmlns:a16="http://schemas.microsoft.com/office/drawing/2014/main" xmlns="" id="{12CA875C-997A-49F2-8A70-F3E12D6EDA9A}"/>
              </a:ext>
            </a:extLst>
          </p:cNvPr>
          <p:cNvSpPr/>
          <p:nvPr/>
        </p:nvSpPr>
        <p:spPr bwMode="auto">
          <a:xfrm>
            <a:off x="3193483" y="3285545"/>
            <a:ext cx="247944" cy="445844"/>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18" name="下箭头 37">
            <a:extLst>
              <a:ext uri="{FF2B5EF4-FFF2-40B4-BE49-F238E27FC236}">
                <a16:creationId xmlns:a16="http://schemas.microsoft.com/office/drawing/2014/main" xmlns="" id="{6882B459-406B-45A9-81D7-46243BC48D7F}"/>
              </a:ext>
            </a:extLst>
          </p:cNvPr>
          <p:cNvSpPr/>
          <p:nvPr/>
        </p:nvSpPr>
        <p:spPr bwMode="auto">
          <a:xfrm>
            <a:off x="1465323" y="3245194"/>
            <a:ext cx="253583" cy="405135"/>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19" name="矩形 18">
            <a:extLst>
              <a:ext uri="{FF2B5EF4-FFF2-40B4-BE49-F238E27FC236}">
                <a16:creationId xmlns:a16="http://schemas.microsoft.com/office/drawing/2014/main" xmlns="" id="{DFCEBA5A-73F8-46EA-8FAF-6D0828EB4ABA}"/>
              </a:ext>
            </a:extLst>
          </p:cNvPr>
          <p:cNvSpPr/>
          <p:nvPr/>
        </p:nvSpPr>
        <p:spPr bwMode="auto">
          <a:xfrm>
            <a:off x="673203" y="5263189"/>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source</a:t>
            </a:r>
            <a:endParaRPr kumimoji="1" lang="en-US" altLang="zh-CN" sz="1400" dirty="0">
              <a:latin typeface="Huawei Sans" panose="020C0503030203020204" pitchFamily="34" charset="0"/>
            </a:endParaRPr>
          </a:p>
        </p:txBody>
      </p:sp>
      <p:pic>
        <p:nvPicPr>
          <p:cNvPr id="20" name="图片 19">
            <a:extLst>
              <a:ext uri="{FF2B5EF4-FFF2-40B4-BE49-F238E27FC236}">
                <a16:creationId xmlns:a16="http://schemas.microsoft.com/office/drawing/2014/main" xmlns="" id="{6DD4C57E-BB21-43B6-A475-585E0B9CDD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350" y="5603845"/>
            <a:ext cx="360000" cy="360000"/>
          </a:xfrm>
          <a:prstGeom prst="rect">
            <a:avLst/>
          </a:prstGeom>
        </p:spPr>
      </p:pic>
      <p:pic>
        <p:nvPicPr>
          <p:cNvPr id="21" name="图片 20">
            <a:extLst>
              <a:ext uri="{FF2B5EF4-FFF2-40B4-BE49-F238E27FC236}">
                <a16:creationId xmlns:a16="http://schemas.microsoft.com/office/drawing/2014/main" xmlns="" id="{9A5335A1-E955-4190-B7D2-17399C4643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8448" y="4590790"/>
            <a:ext cx="1231940" cy="360000"/>
          </a:xfrm>
          <a:prstGeom prst="rect">
            <a:avLst/>
          </a:prstGeom>
        </p:spPr>
      </p:pic>
      <p:pic>
        <p:nvPicPr>
          <p:cNvPr id="22" name="图片 21">
            <a:extLst>
              <a:ext uri="{FF2B5EF4-FFF2-40B4-BE49-F238E27FC236}">
                <a16:creationId xmlns:a16="http://schemas.microsoft.com/office/drawing/2014/main" xmlns="" id="{F55848C3-A29A-4C75-988B-D28452E821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8259" y="3784294"/>
            <a:ext cx="762128" cy="360000"/>
          </a:xfrm>
          <a:prstGeom prst="rect">
            <a:avLst/>
          </a:prstGeom>
        </p:spPr>
      </p:pic>
      <p:pic>
        <p:nvPicPr>
          <p:cNvPr id="23" name="图片 22">
            <a:extLst>
              <a:ext uri="{FF2B5EF4-FFF2-40B4-BE49-F238E27FC236}">
                <a16:creationId xmlns:a16="http://schemas.microsoft.com/office/drawing/2014/main" xmlns="" id="{6FD1E168-E238-4008-BD36-D28362F677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86190" y="3784294"/>
            <a:ext cx="762128" cy="360000"/>
          </a:xfrm>
          <a:prstGeom prst="rect">
            <a:avLst/>
          </a:prstGeom>
        </p:spPr>
      </p:pic>
      <p:sp>
        <p:nvSpPr>
          <p:cNvPr id="24" name="文本框 23">
            <a:extLst>
              <a:ext uri="{FF2B5EF4-FFF2-40B4-BE49-F238E27FC236}">
                <a16:creationId xmlns:a16="http://schemas.microsoft.com/office/drawing/2014/main" xmlns="" id="{4711310A-A8D4-4F6C-AA44-1484F0994161}"/>
              </a:ext>
            </a:extLst>
          </p:cNvPr>
          <p:cNvSpPr txBox="1"/>
          <p:nvPr/>
        </p:nvSpPr>
        <p:spPr>
          <a:xfrm>
            <a:off x="3420155" y="3779628"/>
            <a:ext cx="763200" cy="307777"/>
          </a:xfrm>
          <a:prstGeom prst="rect">
            <a:avLst/>
          </a:prstGeom>
          <a:solidFill>
            <a:schemeClr val="accent4"/>
          </a:solidFill>
        </p:spPr>
        <p:txBody>
          <a:bodyPr wrap="square" rtlCol="0">
            <a:spAutoFit/>
          </a:bodyPr>
          <a:lstStyle/>
          <a:p>
            <a:pPr algn="ctr" fontAlgn="ctr"/>
            <a:r>
              <a:rPr lang="en-US" sz="1400" b="1" dirty="0">
                <a:solidFill>
                  <a:schemeClr val="bg1"/>
                </a:solidFill>
                <a:latin typeface="Huawei Sans" panose="020C0503030203020204" pitchFamily="34" charset="0"/>
              </a:rPr>
              <a:t>UDP</a:t>
            </a:r>
            <a:endParaRPr lang="en-US" altLang="zh-CN" sz="1400" b="1" dirty="0">
              <a:solidFill>
                <a:schemeClr val="bg1"/>
              </a:solidFill>
              <a:latin typeface="Huawei Sans" panose="020C0503030203020204" pitchFamily="34" charset="0"/>
            </a:endParaRPr>
          </a:p>
        </p:txBody>
      </p:sp>
      <p:sp>
        <p:nvSpPr>
          <p:cNvPr id="25" name="椭圆 24">
            <a:extLst>
              <a:ext uri="{FF2B5EF4-FFF2-40B4-BE49-F238E27FC236}">
                <a16:creationId xmlns:a16="http://schemas.microsoft.com/office/drawing/2014/main" xmlns="" id="{A8C87429-39B8-43FA-88B8-A8D0D7D96A14}"/>
              </a:ext>
            </a:extLst>
          </p:cNvPr>
          <p:cNvSpPr>
            <a:spLocks noChangeAspect="1"/>
          </p:cNvSpPr>
          <p:nvPr/>
        </p:nvSpPr>
        <p:spPr>
          <a:xfrm>
            <a:off x="1476696" y="5330282"/>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6" name="椭圆 25">
            <a:extLst>
              <a:ext uri="{FF2B5EF4-FFF2-40B4-BE49-F238E27FC236}">
                <a16:creationId xmlns:a16="http://schemas.microsoft.com/office/drawing/2014/main" xmlns="" id="{5E821ED3-1492-4264-9ACB-B6AD29ED8076}"/>
              </a:ext>
            </a:extLst>
          </p:cNvPr>
          <p:cNvSpPr>
            <a:spLocks noChangeAspect="1"/>
          </p:cNvSpPr>
          <p:nvPr/>
        </p:nvSpPr>
        <p:spPr>
          <a:xfrm>
            <a:off x="1322874" y="5619290"/>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7" name="椭圆 26">
            <a:extLst>
              <a:ext uri="{FF2B5EF4-FFF2-40B4-BE49-F238E27FC236}">
                <a16:creationId xmlns:a16="http://schemas.microsoft.com/office/drawing/2014/main" xmlns="" id="{41F095D0-B7E0-407C-B4FC-622DF641AF17}"/>
              </a:ext>
            </a:extLst>
          </p:cNvPr>
          <p:cNvSpPr>
            <a:spLocks noChangeAspect="1"/>
          </p:cNvSpPr>
          <p:nvPr/>
        </p:nvSpPr>
        <p:spPr>
          <a:xfrm>
            <a:off x="1214874" y="5855845"/>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8" name="椭圆 27">
            <a:extLst>
              <a:ext uri="{FF2B5EF4-FFF2-40B4-BE49-F238E27FC236}">
                <a16:creationId xmlns:a16="http://schemas.microsoft.com/office/drawing/2014/main" xmlns="" id="{8DD9DBF0-4FA5-4D8A-AD97-46CD62F2E5B7}"/>
              </a:ext>
            </a:extLst>
          </p:cNvPr>
          <p:cNvSpPr>
            <a:spLocks noChangeAspect="1"/>
          </p:cNvSpPr>
          <p:nvPr/>
        </p:nvSpPr>
        <p:spPr>
          <a:xfrm>
            <a:off x="1610906" y="5619290"/>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9" name="椭圆 28">
            <a:extLst>
              <a:ext uri="{FF2B5EF4-FFF2-40B4-BE49-F238E27FC236}">
                <a16:creationId xmlns:a16="http://schemas.microsoft.com/office/drawing/2014/main" xmlns="" id="{4789E835-DA28-4D20-876A-F828F4F153B3}"/>
              </a:ext>
            </a:extLst>
          </p:cNvPr>
          <p:cNvSpPr>
            <a:spLocks noChangeAspect="1"/>
          </p:cNvSpPr>
          <p:nvPr/>
        </p:nvSpPr>
        <p:spPr>
          <a:xfrm>
            <a:off x="1476696" y="5855845"/>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0" name="椭圆 29">
            <a:extLst>
              <a:ext uri="{FF2B5EF4-FFF2-40B4-BE49-F238E27FC236}">
                <a16:creationId xmlns:a16="http://schemas.microsoft.com/office/drawing/2014/main" xmlns="" id="{AF5F0D14-A01A-4DDD-B898-2A4FF2616043}"/>
              </a:ext>
            </a:extLst>
          </p:cNvPr>
          <p:cNvSpPr>
            <a:spLocks noChangeAspect="1"/>
          </p:cNvSpPr>
          <p:nvPr/>
        </p:nvSpPr>
        <p:spPr>
          <a:xfrm>
            <a:off x="1718930" y="5855845"/>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31" name="直接连接符 30">
            <a:extLst>
              <a:ext uri="{FF2B5EF4-FFF2-40B4-BE49-F238E27FC236}">
                <a16:creationId xmlns:a16="http://schemas.microsoft.com/office/drawing/2014/main" xmlns="" id="{22DE917A-639B-4A8C-A668-E2BD722ABA77}"/>
              </a:ext>
            </a:extLst>
          </p:cNvPr>
          <p:cNvCxnSpPr>
            <a:stCxn id="28" idx="4"/>
            <a:endCxn id="29" idx="0"/>
          </p:cNvCxnSpPr>
          <p:nvPr/>
        </p:nvCxnSpPr>
        <p:spPr>
          <a:xfrm flipH="1">
            <a:off x="1530696" y="5727290"/>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xmlns="" id="{87636218-38F3-4A53-91E5-54EF43B9CB7C}"/>
              </a:ext>
            </a:extLst>
          </p:cNvPr>
          <p:cNvGrpSpPr>
            <a:grpSpLocks noChangeAspect="1"/>
          </p:cNvGrpSpPr>
          <p:nvPr/>
        </p:nvGrpSpPr>
        <p:grpSpPr>
          <a:xfrm>
            <a:off x="3265491" y="5299381"/>
            <a:ext cx="726306" cy="720000"/>
            <a:chOff x="7668754" y="1425755"/>
            <a:chExt cx="2832865" cy="2808272"/>
          </a:xfrm>
        </p:grpSpPr>
        <p:cxnSp>
          <p:nvCxnSpPr>
            <p:cNvPr id="33" name="直接连接符 32">
              <a:extLst>
                <a:ext uri="{FF2B5EF4-FFF2-40B4-BE49-F238E27FC236}">
                  <a16:creationId xmlns:a16="http://schemas.microsoft.com/office/drawing/2014/main" xmlns="" id="{897F6C0B-DDBE-4953-8DB1-669617C71D11}"/>
                </a:ext>
              </a:extLst>
            </p:cNvPr>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A1A55B49-C586-4C0F-BB4D-54960B8E5F40}"/>
                </a:ext>
              </a:extLst>
            </p:cNvPr>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BECD3DE-49C5-4735-94F7-690F1123B434}"/>
                </a:ext>
              </a:extLst>
            </p:cNvPr>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4882A32-781E-4999-94C9-00F66C477F16}"/>
                </a:ext>
              </a:extLst>
            </p:cNvPr>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805B6-D31A-493B-A05D-D4682B8B5B3C}"/>
                </a:ext>
              </a:extLst>
            </p:cNvPr>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46EA509-4E94-4ECE-B243-10D0AF5EEE27}"/>
                </a:ext>
              </a:extLst>
            </p:cNvPr>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6B265102-F93F-4241-A9F8-42EE4E94FF68}"/>
                </a:ext>
              </a:extLst>
            </p:cNvPr>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D55CF15-DFA1-4439-B966-F24D6A8B61CA}"/>
                </a:ext>
              </a:extLst>
            </p:cNvPr>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2ED39422-1EB3-4E29-B0E7-BACC847F38D0}"/>
                </a:ext>
              </a:extLst>
            </p:cNvPr>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7879E853-C24C-43A6-80AA-90CBFC81B045}"/>
                </a:ext>
              </a:extLst>
            </p:cNvPr>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76C164F7-3405-4D97-95BE-CBB3F2AF62BA}"/>
                </a:ext>
              </a:extLst>
            </p:cNvPr>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C58828A0-2BB7-4020-8DCA-467CCDBBC7D0}"/>
                </a:ext>
              </a:extLst>
            </p:cNvPr>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EF3A298-B952-4713-9C09-E9E721BD9A56}"/>
                </a:ext>
              </a:extLst>
            </p:cNvPr>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7A4582D-ECFB-4DB5-91FD-8359A83B9A7D}"/>
                </a:ext>
              </a:extLst>
            </p:cNvPr>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2B41F5B-03F7-4CAC-8B04-97D5C91A9943}"/>
                </a:ext>
              </a:extLst>
            </p:cNvPr>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D3695DE3-9304-4A71-9693-8D80B004A862}"/>
                </a:ext>
              </a:extLst>
            </p:cNvPr>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A1915456-0754-422A-9818-D859DACE125D}"/>
                </a:ext>
              </a:extLst>
            </p:cNvPr>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5846F5DF-E311-4587-A828-45D2F3FE78FC}"/>
                </a:ext>
              </a:extLst>
            </p:cNvPr>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ED57239B-F2E6-476E-865C-FBDF05047D3B}"/>
                </a:ext>
              </a:extLst>
            </p:cNvPr>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D1940F33-6643-4233-827E-44C0B287D588}"/>
                </a:ext>
              </a:extLst>
            </p:cNvPr>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E0DE0057-6EA5-4486-9CFD-04640071F6AE}"/>
                </a:ext>
              </a:extLst>
            </p:cNvPr>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6B87EDB-F8DF-48F3-86FC-00C57A560C05}"/>
                </a:ext>
              </a:extLst>
            </p:cNvPr>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AF81E7AC-982D-4E8C-A6E4-B76317E03307}"/>
                </a:ext>
              </a:extLst>
            </p:cNvPr>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16558E2-7A70-4736-ABF9-DC92812B65E7}"/>
                </a:ext>
              </a:extLst>
            </p:cNvPr>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7060CAAA-2B26-4695-AF31-4AE7D5ABD060}"/>
                </a:ext>
              </a:extLst>
            </p:cNvPr>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7F616F78-2C81-4DBB-A786-C84073453EE9}"/>
                </a:ext>
              </a:extLst>
            </p:cNvPr>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A6D0402E-9AE5-436D-A547-78D3DC2C55F5}"/>
                </a:ext>
              </a:extLst>
            </p:cNvPr>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40ED1133-27D3-4E42-B6B1-00441B7B4784}"/>
                </a:ext>
              </a:extLst>
            </p:cNvPr>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9DECA28-793D-4767-8420-1AC828ED1D70}"/>
                </a:ext>
              </a:extLst>
            </p:cNvPr>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1AAFD835-BED8-4D8E-9200-CDF280E6188D}"/>
                </a:ext>
              </a:extLst>
            </p:cNvPr>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6CBF849E-DAEF-42B2-A899-77F03C68599E}"/>
                </a:ext>
              </a:extLst>
            </p:cNvPr>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2DF9BA2-75D1-40A8-A551-3ED4738852B8}"/>
                </a:ext>
              </a:extLst>
            </p:cNvPr>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4791F1C-A4D8-4454-A325-F848FF3820F0}"/>
                </a:ext>
              </a:extLst>
            </p:cNvPr>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D23A56F1-A97B-4222-A50F-5B3E519DEAB1}"/>
                </a:ext>
              </a:extLst>
            </p:cNvPr>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EAD5725-9E54-4CDD-9677-F7569E65AEB2}"/>
                </a:ext>
              </a:extLst>
            </p:cNvPr>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FC8E232F-72AD-4102-8F68-376F6EA232E9}"/>
                </a:ext>
              </a:extLst>
            </p:cNvPr>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BA09382-F418-4619-85E8-39B8EB3333D3}"/>
                </a:ext>
              </a:extLst>
            </p:cNvPr>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E1FC9A29-81CB-47E9-9C70-0E0CCD42A2AD}"/>
                </a:ext>
              </a:extLst>
            </p:cNvPr>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78872660-8389-4AD2-8602-D0FA82FD172B}"/>
                </a:ext>
              </a:extLst>
            </p:cNvPr>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0B2CD2C4-DF0B-4C0C-ADB4-BFF11EC19111}"/>
                </a:ext>
              </a:extLst>
            </p:cNvPr>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4D83D9F-D38D-48A8-B4C8-F47157E78C93}"/>
                </a:ext>
              </a:extLst>
            </p:cNvPr>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DE5E760A-AC6A-4C72-90F4-C55CFF895E04}"/>
                </a:ext>
              </a:extLst>
            </p:cNvPr>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AC7BD441-C694-46E7-8285-35FFA48982C0}"/>
                </a:ext>
              </a:extLst>
            </p:cNvPr>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8965AA5-B5DF-4E47-AF03-8229F16F25D2}"/>
                </a:ext>
              </a:extLst>
            </p:cNvPr>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5605DC16-458F-434C-954B-75A3B649F838}"/>
                </a:ext>
              </a:extLst>
            </p:cNvPr>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DF97656E-2E9F-43ED-9B3B-005CDEC621D1}"/>
                </a:ext>
              </a:extLst>
            </p:cNvPr>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B5014E72-7DE4-46B4-8645-8C01D7354B7F}"/>
                </a:ext>
              </a:extLst>
            </p:cNvPr>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41068A7E-A7DD-4460-8DE1-BCBDF6140A29}"/>
                </a:ext>
              </a:extLst>
            </p:cNvPr>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C5C73340-5938-4892-9F05-36B298F6D76F}"/>
                </a:ext>
              </a:extLst>
            </p:cNvPr>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B5C93CC-0A35-4F37-83A8-8445C5D745F4}"/>
                </a:ext>
              </a:extLst>
            </p:cNvPr>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3" name="组合 82">
              <a:extLst>
                <a:ext uri="{FF2B5EF4-FFF2-40B4-BE49-F238E27FC236}">
                  <a16:creationId xmlns:a16="http://schemas.microsoft.com/office/drawing/2014/main" xmlns="" id="{13E379F5-A6DB-4973-9FEC-623927400D8F}"/>
                </a:ext>
              </a:extLst>
            </p:cNvPr>
            <p:cNvGrpSpPr/>
            <p:nvPr/>
          </p:nvGrpSpPr>
          <p:grpSpPr>
            <a:xfrm rot="5400000">
              <a:off x="6768702" y="2757831"/>
              <a:ext cx="1944216" cy="144112"/>
              <a:chOff x="6798078" y="2996952"/>
              <a:chExt cx="1944216" cy="144112"/>
            </a:xfrm>
          </p:grpSpPr>
          <p:cxnSp>
            <p:nvCxnSpPr>
              <p:cNvPr id="111" name="直接连接符 110">
                <a:extLst>
                  <a:ext uri="{FF2B5EF4-FFF2-40B4-BE49-F238E27FC236}">
                    <a16:creationId xmlns:a16="http://schemas.microsoft.com/office/drawing/2014/main" xmlns="" id="{34F8CB1A-C721-4DAD-9C14-10B5BBCA583C}"/>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68F13E6C-B779-4A36-AD5D-2814D2AD8054}"/>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062832B0-7054-4F3E-9794-889AB8E78615}"/>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1BF589D0-DF12-4562-8A8E-67506442B129}"/>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8076AAB5-32DC-49E9-9676-EFB1A530655D}"/>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446727AD-E56E-4E79-B91C-F115BB48CF47}"/>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DFE139A5-A6C1-4282-B132-D890058A2B1E}"/>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735A1B7F-DC21-4F33-B106-625300CA24BC}"/>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333B9C0C-48AD-4393-BED6-6D5BFC6FAED7}"/>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E297FE60-D22B-4182-9C19-5839E9462B8E}"/>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69D77636-75EF-48B2-B3AC-93D63055DBC0}"/>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81A7B7D1-7906-4911-A679-73EBD120DD33}"/>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050A3EA3-0AB0-478E-B1AE-ADB2CE9E82C5}"/>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CC186567-E3BC-4CDC-B4FF-0703470951E4}"/>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1ECC0934-30DB-43F5-AB99-3BF863CBDA07}"/>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45487C11-8D57-48C5-9DFD-1E5D7CF2C9B2}"/>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8AFC6524-5265-4029-A858-B8AE3997ADF7}"/>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03C769B4-F201-4A12-A64C-3BC5317B9CF4}"/>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7FE52438-BD3C-4136-A6FA-D75854E26B07}"/>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11018EE9-E3DB-4CFF-B898-F0D8297209F4}"/>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E2E0C46A-FA40-4FD9-9BAF-F04235F2FAF5}"/>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FB36398A-F114-472C-A651-CD0E5B9C629C}"/>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9F7E7A71-EF56-4B01-99BF-B535227B7F61}"/>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C521E65D-27D0-4D84-8B36-F17898967D78}"/>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9D997BE5-6261-4E0C-8934-9827EBEF97E5}"/>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xmlns="" id="{2B745948-32CD-457D-A873-7416CA1D78F1}"/>
                </a:ext>
              </a:extLst>
            </p:cNvPr>
            <p:cNvGrpSpPr/>
            <p:nvPr/>
          </p:nvGrpSpPr>
          <p:grpSpPr>
            <a:xfrm rot="5400000">
              <a:off x="9457455" y="2757238"/>
              <a:ext cx="1944216" cy="144112"/>
              <a:chOff x="6798078" y="2996952"/>
              <a:chExt cx="1944216" cy="144112"/>
            </a:xfrm>
          </p:grpSpPr>
          <p:cxnSp>
            <p:nvCxnSpPr>
              <p:cNvPr id="86" name="直接连接符 85">
                <a:extLst>
                  <a:ext uri="{FF2B5EF4-FFF2-40B4-BE49-F238E27FC236}">
                    <a16:creationId xmlns:a16="http://schemas.microsoft.com/office/drawing/2014/main" xmlns="" id="{ADEBF5F3-5867-45E1-8A5F-21050C9246C7}"/>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3619E4B1-4B52-41AE-9731-25B56DB9EADD}"/>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FEA9D2A-3F9B-4F0E-A624-0E57B22138E7}"/>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912B88D-8ED7-4DD2-9CA4-FEA28A5BABB4}"/>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24CAD6B3-DF8F-45DF-859C-067AA424DE5B}"/>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9494AC37-8A8E-4D13-9395-D3CAE7BEA1D7}"/>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EBDDA074-4224-4F47-A14E-43D7C7FB2DE4}"/>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F8E23BD6-D32B-4D65-8C18-16C972A63A0B}"/>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2E163A75-DA5F-4132-96FD-67766BCC8247}"/>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D0934F9E-B735-486F-B39D-C98531E90CD8}"/>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CC8AFF65-EDC7-47D0-A2F8-CDB566643152}"/>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DCE2674-68AF-4E30-8658-030771DFDD8C}"/>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0117CC4A-E76F-41ED-93AB-C4E64106AE78}"/>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A6163D65-96E8-439A-873D-9CCA40EB755C}"/>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5B9D596B-BC3C-43AF-95E3-0F1DDD6DE3D9}"/>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3763C5A2-F6F0-48CA-81C6-DAAC2F52631F}"/>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CDB32E16-2729-4E4A-8607-DC2BF198EB5D}"/>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2E87F7E3-34BE-42A7-8CD9-7DE0E11969A9}"/>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94D4F1D3-D997-475D-99D8-910E441D67DC}"/>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9D90C8C0-79D2-4D36-9ED0-EC240F939AAA}"/>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B770E333-ADAC-4E0D-84FD-A992E4BA7FF8}"/>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DE1AD5DF-9D4F-4970-9293-837631CC3D34}"/>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D81E173-943E-44AF-BCFA-99EB86EA1CA1}"/>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D1E5CE45-7986-4A13-B5E6-0AB5DF8A901C}"/>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176B0AF1-97A1-4445-AEB7-CD0E437F680F}"/>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5" name="圆角矩形 128">
              <a:extLst>
                <a:ext uri="{FF2B5EF4-FFF2-40B4-BE49-F238E27FC236}">
                  <a16:creationId xmlns:a16="http://schemas.microsoft.com/office/drawing/2014/main" xmlns="" id="{C610A9D0-449F-4994-BB40-13B2F221997B}"/>
                </a:ext>
              </a:extLst>
            </p:cNvPr>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accent1"/>
                  </a:solidFill>
                  <a:latin typeface="Huawei Sans" panose="020C0503030203020204" pitchFamily="34" charset="0"/>
                </a:rPr>
                <a:t>NP</a:t>
              </a:r>
            </a:p>
          </p:txBody>
        </p:sp>
      </p:grpSp>
      <p:sp>
        <p:nvSpPr>
          <p:cNvPr id="136" name="矩形 135">
            <a:extLst>
              <a:ext uri="{FF2B5EF4-FFF2-40B4-BE49-F238E27FC236}">
                <a16:creationId xmlns:a16="http://schemas.microsoft.com/office/drawing/2014/main" xmlns="" id="{62B438DE-7ABB-4C5F-B7BB-04063C8A45EB}"/>
              </a:ext>
            </a:extLst>
          </p:cNvPr>
          <p:cNvSpPr/>
          <p:nvPr/>
        </p:nvSpPr>
        <p:spPr bwMode="auto">
          <a:xfrm>
            <a:off x="614864" y="2063587"/>
            <a:ext cx="3602182" cy="59527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analysis</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pic>
        <p:nvPicPr>
          <p:cNvPr id="137" name="图片 136">
            <a:extLst>
              <a:ext uri="{FF2B5EF4-FFF2-40B4-BE49-F238E27FC236}">
                <a16:creationId xmlns:a16="http://schemas.microsoft.com/office/drawing/2014/main" xmlns="" id="{7FE73703-5617-4960-95D3-7493649842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3800" y="2807850"/>
            <a:ext cx="762128" cy="360000"/>
          </a:xfrm>
          <a:prstGeom prst="rect">
            <a:avLst/>
          </a:prstGeom>
        </p:spPr>
      </p:pic>
      <p:sp>
        <p:nvSpPr>
          <p:cNvPr id="138" name="文本框 137">
            <a:extLst>
              <a:ext uri="{FF2B5EF4-FFF2-40B4-BE49-F238E27FC236}">
                <a16:creationId xmlns:a16="http://schemas.microsoft.com/office/drawing/2014/main" xmlns="" id="{A4D781EC-3666-4DB6-8D3B-4A5C7AAAF667}"/>
              </a:ext>
            </a:extLst>
          </p:cNvPr>
          <p:cNvSpPr txBox="1"/>
          <p:nvPr/>
        </p:nvSpPr>
        <p:spPr>
          <a:xfrm>
            <a:off x="4686300" y="1865442"/>
            <a:ext cx="6824588" cy="1643527"/>
          </a:xfrm>
          <a:prstGeom prst="rect">
            <a:avLst/>
          </a:prstGeom>
          <a:solidFill>
            <a:srgbClr val="F3FBFE"/>
          </a:solidFill>
          <a:ln w="9525">
            <a:solidFill>
              <a:srgbClr val="1AABE2"/>
            </a:solidFill>
          </a:ln>
        </p:spPr>
        <p:txBody>
          <a:bodyPr wrap="square" rtlCol="0" anchor="ctr">
            <a:spAutoFit/>
          </a:bodyPr>
          <a:lstStyle>
            <a:defPPr>
              <a:defRPr lang="en-US"/>
            </a:defPPr>
            <a:lvl1pPr algn="ctr">
              <a:defRPr sz="1600">
                <a:solidFill>
                  <a:prstClr val="black"/>
                </a:solidFill>
              </a:defRPr>
            </a:lvl1pPr>
          </a:lstStyle>
          <a:p>
            <a:pPr algn="l" fontAlgn="ctr">
              <a:lnSpc>
                <a:spcPct val="120000"/>
              </a:lnSpc>
            </a:pPr>
            <a:r>
              <a:rPr lang="en-US" sz="1200" dirty="0">
                <a:solidFill>
                  <a:schemeClr val="tx1"/>
                </a:solidFill>
                <a:latin typeface="Huawei Sans" panose="020C0503030203020204" pitchFamily="34" charset="0"/>
              </a:rPr>
              <a:t>Huawei provides two subscription modes for telemetry: static and dynamic.</a:t>
            </a:r>
            <a:endParaRPr lang="en-US" altLang="zh-CN" sz="1200" dirty="0">
              <a:solidFill>
                <a:schemeClr val="tx1"/>
              </a:solidFill>
              <a:latin typeface="Huawei Sans" panose="020C0503030203020204" pitchFamily="34" charset="0"/>
            </a:endParaRPr>
          </a:p>
          <a:p>
            <a:pPr marL="285750" indent="-285750" algn="l" fontAlgn="ctr">
              <a:lnSpc>
                <a:spcPct val="120000"/>
              </a:lnSpc>
              <a:buFont typeface="Arial" panose="020B0604020202020204" pitchFamily="34" charset="0"/>
              <a:buChar char="•"/>
            </a:pPr>
            <a:r>
              <a:rPr lang="en-US" sz="1200" dirty="0">
                <a:solidFill>
                  <a:schemeClr val="tx1"/>
                </a:solidFill>
                <a:latin typeface="Huawei Sans" panose="020C0503030203020204" pitchFamily="34" charset="0"/>
              </a:rPr>
              <a:t>In static telemetry subscription, a device functions as a client and a collector functions as the server. The device proactively initiates a connection to the collector to collect and send data. This mode is applicable to long-term inspection.</a:t>
            </a:r>
            <a:endParaRPr lang="en-US" altLang="zh-CN" sz="1200" dirty="0">
              <a:solidFill>
                <a:schemeClr val="tx1"/>
              </a:solidFill>
              <a:latin typeface="Huawei Sans" panose="020C0503030203020204" pitchFamily="34" charset="0"/>
            </a:endParaRPr>
          </a:p>
          <a:p>
            <a:pPr marL="285750" indent="-285750" algn="l" fontAlgn="ctr">
              <a:lnSpc>
                <a:spcPct val="120000"/>
              </a:lnSpc>
              <a:buFont typeface="Arial" panose="020B0604020202020204" pitchFamily="34" charset="0"/>
              <a:buChar char="•"/>
            </a:pPr>
            <a:r>
              <a:rPr lang="en-US" sz="1200" dirty="0">
                <a:solidFill>
                  <a:schemeClr val="tx1"/>
                </a:solidFill>
                <a:latin typeface="Huawei Sans" panose="020C0503030203020204" pitchFamily="34" charset="0"/>
              </a:rPr>
              <a:t>In dynamic telemetry subscription, a collector functions as a client and initiates a connection to a device functioning as a server to collect data. This mode is applicable to short-term monitoring.</a:t>
            </a:r>
            <a:endParaRPr lang="en-US" altLang="zh-CN" sz="1200" dirty="0">
              <a:solidFill>
                <a:schemeClr val="tx1"/>
              </a:solidFill>
              <a:latin typeface="Huawei Sans" panose="020C0503030203020204" pitchFamily="34" charset="0"/>
            </a:endParaRPr>
          </a:p>
        </p:txBody>
      </p:sp>
      <p:sp>
        <p:nvSpPr>
          <p:cNvPr id="139" name="矩形 138">
            <a:extLst>
              <a:ext uri="{FF2B5EF4-FFF2-40B4-BE49-F238E27FC236}">
                <a16:creationId xmlns:a16="http://schemas.microsoft.com/office/drawing/2014/main" xmlns="" id="{917B2F11-6040-4430-834B-C5C8E6A0F506}"/>
              </a:ext>
            </a:extLst>
          </p:cNvPr>
          <p:cNvSpPr/>
          <p:nvPr/>
        </p:nvSpPr>
        <p:spPr>
          <a:xfrm>
            <a:off x="614864" y="3705435"/>
            <a:ext cx="1937589" cy="910755"/>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lumMod val="65000"/>
                  <a:lumOff val="35000"/>
                </a:schemeClr>
              </a:solidFill>
              <a:latin typeface="Huawei Sans" panose="020C0503030203020204" pitchFamily="34" charset="0"/>
            </a:endParaRPr>
          </a:p>
        </p:txBody>
      </p:sp>
      <p:sp>
        <p:nvSpPr>
          <p:cNvPr id="140" name="矩形 1">
            <a:extLst>
              <a:ext uri="{FF2B5EF4-FFF2-40B4-BE49-F238E27FC236}">
                <a16:creationId xmlns:a16="http://schemas.microsoft.com/office/drawing/2014/main" xmlns="" id="{9D14EDCA-860D-4915-A978-85E8CA11AB1E}"/>
              </a:ext>
            </a:extLst>
          </p:cNvPr>
          <p:cNvSpPr>
            <a:spLocks noChangeArrowheads="1"/>
          </p:cNvSpPr>
          <p:nvPr/>
        </p:nvSpPr>
        <p:spPr bwMode="auto">
          <a:xfrm>
            <a:off x="6835502" y="3944322"/>
            <a:ext cx="1646237" cy="334134"/>
          </a:xfrm>
          <a:prstGeom prst="rect">
            <a:avLst/>
          </a:prstGeom>
          <a:solidFill>
            <a:schemeClr val="bg1"/>
          </a:solidFill>
          <a:ln w="9525" algn="ctr">
            <a:solidFill>
              <a:srgbClr val="00B0F0"/>
            </a:solidFill>
            <a:round/>
            <a:headEnd/>
            <a:tailEnd/>
          </a:ln>
        </p:spPr>
        <p:txBody>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eaLnBrk="1" fontAlgn="ctr" hangingPunct="1"/>
            <a:r>
              <a:rPr lang="en-US" sz="1200" dirty="0">
                <a:latin typeface="Huawei Sans" panose="020C0503030203020204" pitchFamily="34" charset="0"/>
              </a:rPr>
              <a:t>Collector</a:t>
            </a:r>
          </a:p>
        </p:txBody>
      </p:sp>
      <p:sp>
        <p:nvSpPr>
          <p:cNvPr id="141" name="矩形 25">
            <a:extLst>
              <a:ext uri="{FF2B5EF4-FFF2-40B4-BE49-F238E27FC236}">
                <a16:creationId xmlns:a16="http://schemas.microsoft.com/office/drawing/2014/main" xmlns="" id="{992FE30B-FB5D-4C44-9C31-D713784814D7}"/>
              </a:ext>
            </a:extLst>
          </p:cNvPr>
          <p:cNvSpPr>
            <a:spLocks noChangeArrowheads="1"/>
          </p:cNvSpPr>
          <p:nvPr/>
        </p:nvSpPr>
        <p:spPr bwMode="auto">
          <a:xfrm>
            <a:off x="5835377" y="5295284"/>
            <a:ext cx="1647825" cy="339288"/>
          </a:xfrm>
          <a:prstGeom prst="rect">
            <a:avLst/>
          </a:prstGeom>
          <a:solidFill>
            <a:schemeClr val="bg1"/>
          </a:solidFill>
          <a:ln w="9525" algn="ctr">
            <a:solidFill>
              <a:srgbClr val="00B0F0"/>
            </a:solidFill>
            <a:round/>
            <a:headEnd/>
            <a:tailEnd/>
          </a:ln>
        </p:spPr>
        <p:txBody>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eaLnBrk="1" fontAlgn="ctr" hangingPunct="1"/>
            <a:r>
              <a:rPr lang="en-US" sz="1200" dirty="0">
                <a:latin typeface="Huawei Sans" panose="020C0503030203020204" pitchFamily="34" charset="0"/>
              </a:rPr>
              <a:t>Device</a:t>
            </a:r>
          </a:p>
        </p:txBody>
      </p:sp>
      <p:cxnSp>
        <p:nvCxnSpPr>
          <p:cNvPr id="142" name="直接箭头连接符 3">
            <a:extLst>
              <a:ext uri="{FF2B5EF4-FFF2-40B4-BE49-F238E27FC236}">
                <a16:creationId xmlns:a16="http://schemas.microsoft.com/office/drawing/2014/main" xmlns="" id="{AAAAB749-FB14-4A7D-93FA-BCA6715BA2DA}"/>
              </a:ext>
            </a:extLst>
          </p:cNvPr>
          <p:cNvCxnSpPr>
            <a:cxnSpLocks noChangeShapeType="1"/>
          </p:cNvCxnSpPr>
          <p:nvPr/>
        </p:nvCxnSpPr>
        <p:spPr bwMode="auto">
          <a:xfrm>
            <a:off x="6259239" y="4333258"/>
            <a:ext cx="0" cy="936625"/>
          </a:xfrm>
          <a:prstGeom prst="straightConnector1">
            <a:avLst/>
          </a:prstGeom>
          <a:noFill/>
          <a:ln w="19050" algn="ctr">
            <a:solidFill>
              <a:schemeClr val="tx1"/>
            </a:solidFill>
            <a:round/>
            <a:headEnd/>
            <a:tailEnd type="triangle" w="med" len="med"/>
          </a:ln>
        </p:spPr>
      </p:cxnSp>
      <p:cxnSp>
        <p:nvCxnSpPr>
          <p:cNvPr id="143" name="直接箭头连接符 5">
            <a:extLst>
              <a:ext uri="{FF2B5EF4-FFF2-40B4-BE49-F238E27FC236}">
                <a16:creationId xmlns:a16="http://schemas.microsoft.com/office/drawing/2014/main" xmlns="" id="{1EDC8EAE-EF38-4A6F-84C8-E0B925716E69}"/>
              </a:ext>
            </a:extLst>
          </p:cNvPr>
          <p:cNvCxnSpPr>
            <a:cxnSpLocks noChangeShapeType="1"/>
          </p:cNvCxnSpPr>
          <p:nvPr/>
        </p:nvCxnSpPr>
        <p:spPr bwMode="auto">
          <a:xfrm flipV="1">
            <a:off x="7194277" y="4320558"/>
            <a:ext cx="0" cy="936625"/>
          </a:xfrm>
          <a:prstGeom prst="straightConnector1">
            <a:avLst/>
          </a:prstGeom>
          <a:noFill/>
          <a:ln w="19050" algn="ctr">
            <a:solidFill>
              <a:schemeClr val="tx1"/>
            </a:solidFill>
            <a:round/>
            <a:headEnd/>
            <a:tailEnd type="triangle" w="med" len="med"/>
          </a:ln>
        </p:spPr>
      </p:cxnSp>
      <p:sp>
        <p:nvSpPr>
          <p:cNvPr id="144" name="文本框 6">
            <a:extLst>
              <a:ext uri="{FF2B5EF4-FFF2-40B4-BE49-F238E27FC236}">
                <a16:creationId xmlns:a16="http://schemas.microsoft.com/office/drawing/2014/main" xmlns="" id="{AB1ECEAE-4F89-4382-855B-7ABA30135CA7}"/>
              </a:ext>
            </a:extLst>
          </p:cNvPr>
          <p:cNvSpPr txBox="1">
            <a:spLocks noChangeArrowheads="1"/>
          </p:cNvSpPr>
          <p:nvPr/>
        </p:nvSpPr>
        <p:spPr bwMode="auto">
          <a:xfrm>
            <a:off x="4939884" y="4583205"/>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200" dirty="0">
                <a:latin typeface="Huawei Sans" panose="020C0503030203020204" pitchFamily="34" charset="0"/>
              </a:rPr>
              <a:t>Static configuration</a:t>
            </a:r>
          </a:p>
        </p:txBody>
      </p:sp>
      <p:sp>
        <p:nvSpPr>
          <p:cNvPr id="145" name="文本框 31">
            <a:extLst>
              <a:ext uri="{FF2B5EF4-FFF2-40B4-BE49-F238E27FC236}">
                <a16:creationId xmlns:a16="http://schemas.microsoft.com/office/drawing/2014/main" xmlns="" id="{C46F9ECC-0571-4A1B-99D0-A12EECAE366B}"/>
              </a:ext>
            </a:extLst>
          </p:cNvPr>
          <p:cNvSpPr txBox="1">
            <a:spLocks noChangeArrowheads="1"/>
          </p:cNvSpPr>
          <p:nvPr/>
        </p:nvSpPr>
        <p:spPr bwMode="auto">
          <a:xfrm>
            <a:off x="7265715" y="4520818"/>
            <a:ext cx="14634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200" dirty="0">
                <a:latin typeface="Huawei Sans" panose="020C0503030203020204" pitchFamily="34" charset="0"/>
              </a:rPr>
              <a:t>The device proactively sends data</a:t>
            </a:r>
            <a:endParaRPr lang="en-US" altLang="zh-CN" sz="1200" dirty="0">
              <a:latin typeface="Huawei Sans" panose="020C0503030203020204" pitchFamily="34" charset="0"/>
              <a:ea typeface="+mn-ea"/>
            </a:endParaRPr>
          </a:p>
          <a:p>
            <a:pPr fontAlgn="ctr"/>
            <a:r>
              <a:rPr lang="en-US" sz="1200" dirty="0">
                <a:latin typeface="Huawei Sans" panose="020C0503030203020204" pitchFamily="34" charset="0"/>
              </a:rPr>
              <a:t>(dial-out).</a:t>
            </a:r>
          </a:p>
        </p:txBody>
      </p:sp>
      <p:sp>
        <p:nvSpPr>
          <p:cNvPr id="146" name="矩形 41">
            <a:extLst>
              <a:ext uri="{FF2B5EF4-FFF2-40B4-BE49-F238E27FC236}">
                <a16:creationId xmlns:a16="http://schemas.microsoft.com/office/drawing/2014/main" xmlns="" id="{F168DC76-DB06-42BC-806C-9533392466EE}"/>
              </a:ext>
            </a:extLst>
          </p:cNvPr>
          <p:cNvSpPr>
            <a:spLocks noChangeArrowheads="1"/>
          </p:cNvSpPr>
          <p:nvPr/>
        </p:nvSpPr>
        <p:spPr bwMode="auto">
          <a:xfrm>
            <a:off x="4940027" y="3944322"/>
            <a:ext cx="1646237" cy="334134"/>
          </a:xfrm>
          <a:prstGeom prst="rect">
            <a:avLst/>
          </a:prstGeom>
          <a:solidFill>
            <a:schemeClr val="bg1"/>
          </a:solidFill>
          <a:ln w="9525" algn="ctr">
            <a:solidFill>
              <a:srgbClr val="00B0F0"/>
            </a:solidFill>
            <a:round/>
            <a:headEnd/>
            <a:tailEnd/>
          </a:ln>
        </p:spPr>
        <p:txBody>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eaLnBrk="1" fontAlgn="ctr" hangingPunct="1"/>
            <a:r>
              <a:rPr lang="en-US" sz="1200" dirty="0">
                <a:latin typeface="Huawei Sans" panose="020C0503030203020204" pitchFamily="34" charset="0"/>
              </a:rPr>
              <a:t>CLI/NMS</a:t>
            </a:r>
          </a:p>
        </p:txBody>
      </p:sp>
      <p:sp>
        <p:nvSpPr>
          <p:cNvPr id="147" name="矩形 1">
            <a:extLst>
              <a:ext uri="{FF2B5EF4-FFF2-40B4-BE49-F238E27FC236}">
                <a16:creationId xmlns:a16="http://schemas.microsoft.com/office/drawing/2014/main" xmlns="" id="{55A70543-0AE9-4BC0-A303-DD8FBB18DFBF}"/>
              </a:ext>
            </a:extLst>
          </p:cNvPr>
          <p:cNvSpPr>
            <a:spLocks noChangeArrowheads="1"/>
          </p:cNvSpPr>
          <p:nvPr/>
        </p:nvSpPr>
        <p:spPr bwMode="auto">
          <a:xfrm>
            <a:off x="9318352" y="3957022"/>
            <a:ext cx="1646237" cy="334134"/>
          </a:xfrm>
          <a:prstGeom prst="rect">
            <a:avLst/>
          </a:prstGeom>
          <a:solidFill>
            <a:schemeClr val="bg1"/>
          </a:solidFill>
          <a:ln w="9525" algn="ctr">
            <a:solidFill>
              <a:srgbClr val="00B0F0"/>
            </a:solidFill>
            <a:round/>
            <a:headEnd/>
            <a:tailEnd/>
          </a:ln>
        </p:spPr>
        <p:txBody>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eaLnBrk="1" fontAlgn="ctr" hangingPunct="1"/>
            <a:r>
              <a:rPr lang="en-US" sz="1200" dirty="0">
                <a:latin typeface="Huawei Sans" panose="020C0503030203020204" pitchFamily="34" charset="0"/>
              </a:rPr>
              <a:t>Collector</a:t>
            </a:r>
          </a:p>
        </p:txBody>
      </p:sp>
      <p:sp>
        <p:nvSpPr>
          <p:cNvPr id="148" name="矩形 25">
            <a:extLst>
              <a:ext uri="{FF2B5EF4-FFF2-40B4-BE49-F238E27FC236}">
                <a16:creationId xmlns:a16="http://schemas.microsoft.com/office/drawing/2014/main" xmlns="" id="{C666ED6C-5D61-488F-A914-326126C842DA}"/>
              </a:ext>
            </a:extLst>
          </p:cNvPr>
          <p:cNvSpPr>
            <a:spLocks noChangeArrowheads="1"/>
          </p:cNvSpPr>
          <p:nvPr/>
        </p:nvSpPr>
        <p:spPr bwMode="auto">
          <a:xfrm>
            <a:off x="9296127" y="5295284"/>
            <a:ext cx="1647825" cy="339288"/>
          </a:xfrm>
          <a:prstGeom prst="rect">
            <a:avLst/>
          </a:prstGeom>
          <a:solidFill>
            <a:schemeClr val="bg1"/>
          </a:solidFill>
          <a:ln w="9525" algn="ctr">
            <a:solidFill>
              <a:srgbClr val="00B0F0"/>
            </a:solidFill>
            <a:round/>
            <a:headEnd/>
            <a:tailEnd/>
          </a:ln>
        </p:spPr>
        <p:txBody>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eaLnBrk="1" fontAlgn="ctr" hangingPunct="1"/>
            <a:r>
              <a:rPr lang="en-US" sz="1200" dirty="0">
                <a:latin typeface="Huawei Sans" panose="020C0503030203020204" pitchFamily="34" charset="0"/>
              </a:rPr>
              <a:t>Device</a:t>
            </a:r>
          </a:p>
        </p:txBody>
      </p:sp>
      <p:sp>
        <p:nvSpPr>
          <p:cNvPr id="4" name="文本框 3">
            <a:extLst>
              <a:ext uri="{FF2B5EF4-FFF2-40B4-BE49-F238E27FC236}">
                <a16:creationId xmlns:a16="http://schemas.microsoft.com/office/drawing/2014/main" xmlns="" id="{16A0EFCD-9472-4D08-8880-3AE5CCAFD58B}"/>
              </a:ext>
            </a:extLst>
          </p:cNvPr>
          <p:cNvSpPr txBox="1"/>
          <p:nvPr/>
        </p:nvSpPr>
        <p:spPr>
          <a:xfrm>
            <a:off x="6023863" y="5805532"/>
            <a:ext cx="1457450" cy="276999"/>
          </a:xfrm>
          <a:prstGeom prst="rect">
            <a:avLst/>
          </a:prstGeom>
          <a:noFill/>
        </p:spPr>
        <p:txBody>
          <a:bodyPr wrap="none" rtlCol="0">
            <a:spAutoFit/>
          </a:bodyPr>
          <a:lstStyle/>
          <a:p>
            <a:pPr algn="ctr" fontAlgn="ctr"/>
            <a:r>
              <a:rPr lang="en-US" sz="1200" dirty="0">
                <a:latin typeface="Huawei Sans" panose="020C0503030203020204" pitchFamily="34" charset="0"/>
              </a:rPr>
              <a:t>Static subscription</a:t>
            </a:r>
          </a:p>
        </p:txBody>
      </p:sp>
      <p:sp>
        <p:nvSpPr>
          <p:cNvPr id="151" name="矩形 150">
            <a:extLst>
              <a:ext uri="{FF2B5EF4-FFF2-40B4-BE49-F238E27FC236}">
                <a16:creationId xmlns:a16="http://schemas.microsoft.com/office/drawing/2014/main" xmlns="" id="{3A325883-0AD8-4BF0-84FF-9E87BE1D643E}"/>
              </a:ext>
            </a:extLst>
          </p:cNvPr>
          <p:cNvSpPr/>
          <p:nvPr/>
        </p:nvSpPr>
        <p:spPr>
          <a:xfrm>
            <a:off x="9025261" y="3716338"/>
            <a:ext cx="2485627" cy="25144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52" name="文本框 151">
            <a:extLst>
              <a:ext uri="{FF2B5EF4-FFF2-40B4-BE49-F238E27FC236}">
                <a16:creationId xmlns:a16="http://schemas.microsoft.com/office/drawing/2014/main" xmlns="" id="{E7697235-421A-4FEE-BF3E-751DDD01BAC9}"/>
              </a:ext>
            </a:extLst>
          </p:cNvPr>
          <p:cNvSpPr txBox="1"/>
          <p:nvPr/>
        </p:nvSpPr>
        <p:spPr>
          <a:xfrm>
            <a:off x="9427940" y="5805532"/>
            <a:ext cx="1680268" cy="276999"/>
          </a:xfrm>
          <a:prstGeom prst="rect">
            <a:avLst/>
          </a:prstGeom>
          <a:noFill/>
        </p:spPr>
        <p:txBody>
          <a:bodyPr wrap="none" rtlCol="0">
            <a:spAutoFit/>
          </a:bodyPr>
          <a:lstStyle/>
          <a:p>
            <a:pPr algn="ctr" fontAlgn="ctr"/>
            <a:r>
              <a:rPr lang="en-US" sz="1200" dirty="0">
                <a:latin typeface="Huawei Sans" panose="020C0503030203020204" pitchFamily="34" charset="0"/>
              </a:rPr>
              <a:t>Dynamic subscription</a:t>
            </a:r>
          </a:p>
        </p:txBody>
      </p:sp>
      <p:cxnSp>
        <p:nvCxnSpPr>
          <p:cNvPr id="153" name="直接箭头连接符 8">
            <a:extLst>
              <a:ext uri="{FF2B5EF4-FFF2-40B4-BE49-F238E27FC236}">
                <a16:creationId xmlns:a16="http://schemas.microsoft.com/office/drawing/2014/main" xmlns="" id="{E2D716D5-2775-4E93-A04C-420987259E39}"/>
              </a:ext>
            </a:extLst>
          </p:cNvPr>
          <p:cNvCxnSpPr>
            <a:cxnSpLocks noChangeShapeType="1"/>
          </p:cNvCxnSpPr>
          <p:nvPr/>
        </p:nvCxnSpPr>
        <p:spPr bwMode="auto">
          <a:xfrm>
            <a:off x="10120627" y="4289058"/>
            <a:ext cx="0" cy="936625"/>
          </a:xfrm>
          <a:prstGeom prst="straightConnector1">
            <a:avLst/>
          </a:prstGeom>
          <a:noFill/>
          <a:ln w="19050" algn="ctr">
            <a:solidFill>
              <a:schemeClr val="tx1"/>
            </a:solidFill>
            <a:round/>
            <a:headEnd type="triangle" w="med" len="med"/>
            <a:tailEnd type="triangle" w="med" len="med"/>
          </a:ln>
        </p:spPr>
      </p:cxnSp>
      <p:sp>
        <p:nvSpPr>
          <p:cNvPr id="154" name="文本框 39">
            <a:extLst>
              <a:ext uri="{FF2B5EF4-FFF2-40B4-BE49-F238E27FC236}">
                <a16:creationId xmlns:a16="http://schemas.microsoft.com/office/drawing/2014/main" xmlns="" id="{CED97860-99BE-407D-B48D-581E7C6FBC78}"/>
              </a:ext>
            </a:extLst>
          </p:cNvPr>
          <p:cNvSpPr txBox="1">
            <a:spLocks noChangeArrowheads="1"/>
          </p:cNvSpPr>
          <p:nvPr/>
        </p:nvSpPr>
        <p:spPr bwMode="auto">
          <a:xfrm>
            <a:off x="9245901" y="4546868"/>
            <a:ext cx="10956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100" dirty="0">
                <a:latin typeface="Huawei Sans" panose="020C0503030203020204" pitchFamily="34" charset="0"/>
              </a:rPr>
              <a:t>Dynamic subscription (dial-in)</a:t>
            </a:r>
          </a:p>
        </p:txBody>
      </p:sp>
      <p:sp>
        <p:nvSpPr>
          <p:cNvPr id="155" name="文本占位符 3"/>
          <p:cNvSpPr txBox="1">
            <a:spLocks/>
          </p:cNvSpPr>
          <p:nvPr/>
        </p:nvSpPr>
        <p:spPr>
          <a:xfrm>
            <a:off x="468317" y="1245063"/>
            <a:ext cx="11450056"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Telemetry data subscription defines the data receive end and transmit end, as well as their interactions.</a:t>
            </a:r>
          </a:p>
        </p:txBody>
      </p:sp>
      <p:sp>
        <p:nvSpPr>
          <p:cNvPr id="15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157"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158"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159"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3305422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Static Telemetry Subscription</a:t>
            </a:r>
            <a:endParaRPr lang="en-US" dirty="0"/>
          </a:p>
        </p:txBody>
      </p:sp>
      <p:sp>
        <p:nvSpPr>
          <p:cNvPr id="20" name="Rectangle 219"/>
          <p:cNvSpPr txBox="1">
            <a:spLocks noChangeArrowheads="1"/>
          </p:cNvSpPr>
          <p:nvPr/>
        </p:nvSpPr>
        <p:spPr bwMode="auto">
          <a:xfrm>
            <a:off x="6038186" y="1906856"/>
            <a:ext cx="5707727" cy="4003270"/>
          </a:xfrm>
          <a:prstGeom prst="rect">
            <a:avLst/>
          </a:prstGeom>
          <a:noFill/>
          <a:ln w="9525">
            <a:noFill/>
            <a:miter lim="800000"/>
            <a:headEnd/>
            <a:tailEnd/>
          </a:ln>
        </p:spPr>
        <p:txBody>
          <a:bodyPr wrap="square" lIns="78355" tIns="39177" rIns="78355" bIns="39177">
            <a:spAutoFit/>
          </a:bodyPr>
          <a:lstStyle/>
          <a:p>
            <a:pPr fontAlgn="ctr">
              <a:lnSpc>
                <a:spcPct val="150000"/>
              </a:lnSpc>
              <a:defRPr/>
            </a:pPr>
            <a:r>
              <a:rPr lang="en-US" sz="1600" b="1" dirty="0">
                <a:latin typeface="Huawei Sans" panose="020C0503030203020204" pitchFamily="34" charset="0"/>
              </a:rPr>
              <a:t>Static Telemetry Subscription</a:t>
            </a:r>
            <a:endParaRPr lang="en-US" altLang="zh-CN" sz="1600" b="1" kern="0" dirty="0">
              <a:latin typeface="Huawei Sans" panose="020C0503030203020204" pitchFamily="34" charset="0"/>
            </a:endParaRPr>
          </a:p>
          <a:p>
            <a:pPr marL="302400" lvl="1" indent="-302400" fontAlgn="ctr">
              <a:lnSpc>
                <a:spcPct val="150000"/>
              </a:lnSpc>
              <a:buFont typeface="+mj-lt"/>
              <a:buAutoNum type="arabicPeriod"/>
              <a:defRPr/>
            </a:pPr>
            <a:r>
              <a:rPr lang="en-US" sz="1400" dirty="0">
                <a:latin typeface="Huawei Sans" panose="020C0503030203020204" pitchFamily="34" charset="0"/>
              </a:rPr>
              <a:t>The NMS delivers static subscription configurations to the device, including the sampling path, sampling interval, destination to which the sampled data is reported, and data. The configurations can be delivered in the following modes:</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the CLI</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the NETCONF model </a:t>
            </a:r>
            <a:r>
              <a:rPr lang="en-US" sz="1400" b="1" dirty="0" err="1">
                <a:latin typeface="Huawei Sans" panose="020C0503030203020204" pitchFamily="34" charset="0"/>
              </a:rPr>
              <a:t>openconfig-telemetry.yang</a:t>
            </a:r>
            <a:endParaRPr lang="en-US" altLang="zh-CN" sz="1400" kern="0" dirty="0">
              <a:latin typeface="Huawei Sans" panose="020C0503030203020204" pitchFamily="34" charset="0"/>
            </a:endParaRPr>
          </a:p>
          <a:p>
            <a:pPr marL="302400" lvl="1" indent="-302400" fontAlgn="ctr">
              <a:lnSpc>
                <a:spcPct val="150000"/>
              </a:lnSpc>
              <a:buFont typeface="+mj-lt"/>
              <a:buAutoNum type="arabicPeriod"/>
              <a:defRPr/>
            </a:pPr>
            <a:r>
              <a:rPr lang="en-US" sz="1400" dirty="0">
                <a:latin typeface="Huawei Sans" panose="020C0503030203020204" pitchFamily="34" charset="0"/>
              </a:rPr>
              <a:t>The device starts to sample data, establishes a connection with the collector, and pushes the sampled data to the collector in the following modes:</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a:t>
            </a:r>
            <a:r>
              <a:rPr lang="en-US" sz="1400" dirty="0" err="1">
                <a:latin typeface="Huawei Sans" panose="020C0503030203020204" pitchFamily="34" charset="0"/>
              </a:rPr>
              <a:t>gRPC</a:t>
            </a:r>
            <a:r>
              <a:rPr lang="en-US" sz="1400" dirty="0">
                <a:latin typeface="Huawei Sans" panose="020C0503030203020204" pitchFamily="34" charset="0"/>
              </a:rPr>
              <a:t> using the RPC method </a:t>
            </a:r>
            <a:r>
              <a:rPr lang="en-US" sz="1400" b="1" dirty="0" err="1">
                <a:latin typeface="Huawei Sans" panose="020C0503030203020204" pitchFamily="34" charset="0"/>
              </a:rPr>
              <a:t>dataPublish</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UDP</a:t>
            </a:r>
            <a:endParaRPr lang="en-US" altLang="zh-CN" sz="1400" kern="0" dirty="0">
              <a:latin typeface="Huawei Sans" panose="020C0503030203020204" pitchFamily="34" charset="0"/>
            </a:endParaRPr>
          </a:p>
        </p:txBody>
      </p:sp>
      <p:grpSp>
        <p:nvGrpSpPr>
          <p:cNvPr id="52" name="Group 150"/>
          <p:cNvGrpSpPr>
            <a:grpSpLocks noChangeAspect="1"/>
          </p:cNvGrpSpPr>
          <p:nvPr/>
        </p:nvGrpSpPr>
        <p:grpSpPr bwMode="auto">
          <a:xfrm>
            <a:off x="4793436" y="1679619"/>
            <a:ext cx="5147374" cy="1668568"/>
            <a:chOff x="2908" y="22838"/>
            <a:chExt cx="3452" cy="1119"/>
          </a:xfrm>
        </p:grpSpPr>
        <p:sp>
          <p:nvSpPr>
            <p:cNvPr id="53" name="AutoShape 149"/>
            <p:cNvSpPr>
              <a:spLocks noChangeAspect="1" noChangeArrowheads="1" noTextEdit="1"/>
            </p:cNvSpPr>
            <p:nvPr/>
          </p:nvSpPr>
          <p:spPr bwMode="auto">
            <a:xfrm>
              <a:off x="2908" y="23631"/>
              <a:ext cx="369" cy="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050" dirty="0">
                <a:latin typeface="Huawei Sans" panose="020C0503030203020204" pitchFamily="34" charset="0"/>
                <a:cs typeface="Arial" pitchFamily="34" charset="0"/>
              </a:endParaRPr>
            </a:p>
          </p:txBody>
        </p:sp>
        <p:sp>
          <p:nvSpPr>
            <p:cNvPr id="56" name="Freeform 153"/>
            <p:cNvSpPr>
              <a:spLocks noEditPoints="1"/>
            </p:cNvSpPr>
            <p:nvPr/>
          </p:nvSpPr>
          <p:spPr bwMode="auto">
            <a:xfrm>
              <a:off x="6164" y="22838"/>
              <a:ext cx="196" cy="137"/>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050" dirty="0">
                <a:latin typeface="Huawei Sans" panose="020C0503030203020204" pitchFamily="34" charset="0"/>
                <a:cs typeface="Arial" pitchFamily="34" charset="0"/>
              </a:endParaRPr>
            </a:p>
          </p:txBody>
        </p:sp>
      </p:grpSp>
      <p:grpSp>
        <p:nvGrpSpPr>
          <p:cNvPr id="14" name="组合 13"/>
          <p:cNvGrpSpPr/>
          <p:nvPr/>
        </p:nvGrpSpPr>
        <p:grpSpPr>
          <a:xfrm>
            <a:off x="936000" y="1215227"/>
            <a:ext cx="4805043" cy="5039193"/>
            <a:chOff x="936000" y="1215227"/>
            <a:chExt cx="4805043" cy="5039193"/>
          </a:xfrm>
        </p:grpSpPr>
        <p:sp>
          <p:nvSpPr>
            <p:cNvPr id="59" name="Freeform 7"/>
            <p:cNvSpPr>
              <a:spLocks noEditPoints="1"/>
            </p:cNvSpPr>
            <p:nvPr/>
          </p:nvSpPr>
          <p:spPr bwMode="auto">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dirty="0">
                <a:latin typeface="Huawei Sans" panose="020C0503030203020204" pitchFamily="34" charset="0"/>
              </a:endParaRPr>
            </a:p>
          </p:txBody>
        </p:sp>
        <p:cxnSp>
          <p:nvCxnSpPr>
            <p:cNvPr id="60" name="直接连接符 59"/>
            <p:cNvCxnSpPr>
              <a:stCxn id="39" idx="2"/>
            </p:cNvCxnSpPr>
            <p:nvPr/>
          </p:nvCxnSpPr>
          <p:spPr>
            <a:xfrm flipH="1">
              <a:off x="2079051" y="2038459"/>
              <a:ext cx="5680" cy="42121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0" idx="2"/>
            </p:cNvCxnSpPr>
            <p:nvPr/>
          </p:nvCxnSpPr>
          <p:spPr>
            <a:xfrm flipH="1">
              <a:off x="4530467" y="2041362"/>
              <a:ext cx="24559" cy="421305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2086222" y="3045898"/>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a:off x="2076774" y="3807506"/>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2043827" y="459959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rot="600000">
              <a:off x="2752866" y="3008384"/>
              <a:ext cx="1854846" cy="276999"/>
            </a:xfrm>
            <a:prstGeom prst="rect">
              <a:avLst/>
            </a:prstGeom>
            <a:noFill/>
          </p:spPr>
          <p:txBody>
            <a:bodyPr wrap="square" rtlCol="0">
              <a:spAutoFit/>
            </a:bodyPr>
            <a:lstStyle/>
            <a:p>
              <a:pPr algn="ctr" fontAlgn="ctr"/>
              <a:r>
                <a:rPr lang="en-US" sz="1200" dirty="0">
                  <a:solidFill>
                    <a:srgbClr val="1AABE2"/>
                  </a:solidFill>
                  <a:latin typeface="Huawei Sans" panose="020C0503030203020204" pitchFamily="34" charset="0"/>
                </a:rPr>
                <a:t>Time 1, data 1</a:t>
              </a:r>
              <a:endParaRPr lang="en-US" altLang="zh-CN" sz="1200" dirty="0">
                <a:solidFill>
                  <a:srgbClr val="1AABE2"/>
                </a:solidFill>
                <a:latin typeface="Huawei Sans" panose="020C0503030203020204" pitchFamily="34" charset="0"/>
              </a:endParaRPr>
            </a:p>
          </p:txBody>
        </p:sp>
        <p:sp>
          <p:nvSpPr>
            <p:cNvPr id="68" name="文本框 67"/>
            <p:cNvSpPr txBox="1"/>
            <p:nvPr/>
          </p:nvSpPr>
          <p:spPr>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2, data 2</a:t>
              </a:r>
              <a:endParaRPr lang="en-US" altLang="zh-CN" sz="1200" dirty="0">
                <a:solidFill>
                  <a:srgbClr val="1AABE2"/>
                </a:solidFill>
                <a:latin typeface="Huawei Sans" panose="020C0503030203020204" pitchFamily="34" charset="0"/>
              </a:endParaRPr>
            </a:p>
          </p:txBody>
        </p:sp>
        <p:sp>
          <p:nvSpPr>
            <p:cNvPr id="69" name="文本框 68"/>
            <p:cNvSpPr txBox="1"/>
            <p:nvPr/>
          </p:nvSpPr>
          <p:spPr>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3, data 3</a:t>
              </a:r>
              <a:endParaRPr lang="en-US" altLang="zh-CN" sz="1200" dirty="0">
                <a:solidFill>
                  <a:srgbClr val="1AABE2"/>
                </a:solidFill>
                <a:latin typeface="Huawei Sans" panose="020C0503030203020204" pitchFamily="34" charset="0"/>
              </a:endParaRPr>
            </a:p>
          </p:txBody>
        </p:sp>
        <p:sp>
          <p:nvSpPr>
            <p:cNvPr id="70" name="左大括号 69"/>
            <p:cNvSpPr/>
            <p:nvPr/>
          </p:nvSpPr>
          <p:spPr>
            <a:xfrm>
              <a:off x="1943819" y="304589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cxnSp>
          <p:nvCxnSpPr>
            <p:cNvPr id="71" name="直接箭头连接符 70"/>
            <p:cNvCxnSpPr/>
            <p:nvPr/>
          </p:nvCxnSpPr>
          <p:spPr>
            <a:xfrm>
              <a:off x="2088780" y="5715718"/>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rot="600000">
              <a:off x="2649505" y="5680847"/>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a:t>
              </a:r>
              <a:r>
                <a:rPr lang="en-US" sz="1200" i="1" dirty="0">
                  <a:solidFill>
                    <a:srgbClr val="1AABE2"/>
                  </a:solidFill>
                  <a:latin typeface="Huawei Sans" panose="020C0503030203020204" pitchFamily="34" charset="0"/>
                </a:rPr>
                <a:t>n</a:t>
              </a:r>
              <a:r>
                <a:rPr lang="en-US" sz="1200" dirty="0">
                  <a:solidFill>
                    <a:srgbClr val="1AABE2"/>
                  </a:solidFill>
                  <a:latin typeface="Huawei Sans" panose="020C0503030203020204" pitchFamily="34" charset="0"/>
                </a:rPr>
                <a:t>, data </a:t>
              </a:r>
              <a:r>
                <a:rPr lang="en-US" sz="1200" i="1" dirty="0">
                  <a:solidFill>
                    <a:srgbClr val="1AABE2"/>
                  </a:solidFill>
                  <a:latin typeface="Huawei Sans" panose="020C0503030203020204" pitchFamily="34" charset="0"/>
                </a:rPr>
                <a:t>n</a:t>
              </a:r>
              <a:endParaRPr lang="en-US" altLang="zh-CN" sz="1200" i="1" dirty="0">
                <a:solidFill>
                  <a:srgbClr val="1AABE2"/>
                </a:solidFill>
                <a:latin typeface="Huawei Sans" panose="020C0503030203020204" pitchFamily="34" charset="0"/>
              </a:endParaRPr>
            </a:p>
          </p:txBody>
        </p:sp>
        <p:sp>
          <p:nvSpPr>
            <p:cNvPr id="73" name="右大括号 72"/>
            <p:cNvSpPr/>
            <p:nvPr/>
          </p:nvSpPr>
          <p:spPr>
            <a:xfrm>
              <a:off x="4544467" y="3462122"/>
              <a:ext cx="129008" cy="266982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74" name="文本框 73"/>
            <p:cNvSpPr txBox="1"/>
            <p:nvPr/>
          </p:nvSpPr>
          <p:spPr>
            <a:xfrm>
              <a:off x="936000" y="327676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sp>
          <p:nvSpPr>
            <p:cNvPr id="75" name="文本框 74"/>
            <p:cNvSpPr txBox="1"/>
            <p:nvPr/>
          </p:nvSpPr>
          <p:spPr>
            <a:xfrm>
              <a:off x="4544141" y="4650079"/>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 </a:t>
              </a:r>
              <a:endParaRPr lang="en-US" altLang="zh-CN" sz="1200" dirty="0">
                <a:latin typeface="Huawei Sans" panose="020C0503030203020204" pitchFamily="34" charset="0"/>
              </a:endParaRPr>
            </a:p>
          </p:txBody>
        </p:sp>
        <p:sp>
          <p:nvSpPr>
            <p:cNvPr id="78" name="文本框 77"/>
            <p:cNvSpPr txBox="1"/>
            <p:nvPr/>
          </p:nvSpPr>
          <p:spPr>
            <a:xfrm>
              <a:off x="3946119" y="121522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Collector</a:t>
              </a:r>
            </a:p>
          </p:txBody>
        </p:sp>
        <p:sp>
          <p:nvSpPr>
            <p:cNvPr id="79" name="文本框 78"/>
            <p:cNvSpPr txBox="1"/>
            <p:nvPr/>
          </p:nvSpPr>
          <p:spPr>
            <a:xfrm>
              <a:off x="1450581" y="121522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Router</a:t>
              </a:r>
            </a:p>
          </p:txBody>
        </p:sp>
        <p:cxnSp>
          <p:nvCxnSpPr>
            <p:cNvPr id="81" name="直接箭头连接符 80"/>
            <p:cNvCxnSpPr/>
            <p:nvPr/>
          </p:nvCxnSpPr>
          <p:spPr>
            <a:xfrm flipH="1">
              <a:off x="2359844" y="1831975"/>
              <a:ext cx="59522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2587884" y="1215227"/>
              <a:ext cx="1200379"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CLI/NMS</a:t>
              </a:r>
            </a:p>
          </p:txBody>
        </p:sp>
        <p:sp>
          <p:nvSpPr>
            <p:cNvPr id="3" name="文本框 2"/>
            <p:cNvSpPr txBox="1"/>
            <p:nvPr/>
          </p:nvSpPr>
          <p:spPr>
            <a:xfrm rot="626308">
              <a:off x="3292662" y="5095573"/>
              <a:ext cx="1462411" cy="369332"/>
            </a:xfrm>
            <a:prstGeom prst="rect">
              <a:avLst/>
            </a:prstGeom>
            <a:noFill/>
            <a:ln>
              <a:noFill/>
            </a:ln>
          </p:spPr>
          <p:txBody>
            <a:bodyPr wrap="square" rtlCol="0">
              <a:spAutoFit/>
            </a:bodyPr>
            <a:lstStyle/>
            <a:p>
              <a:pPr fontAlgn="ctr"/>
              <a:r>
                <a:rPr lang="en-US" dirty="0">
                  <a:solidFill>
                    <a:srgbClr val="1AABE2"/>
                  </a:solidFill>
                  <a:latin typeface="Huawei Sans" panose="020C0503030203020204" pitchFamily="34" charset="0"/>
                </a:rPr>
                <a:t>...</a:t>
              </a:r>
              <a:endParaRPr lang="en-US" altLang="zh-CN" dirty="0">
                <a:solidFill>
                  <a:srgbClr val="1AABE2"/>
                </a:solidFill>
                <a:latin typeface="Huawei Sans" panose="020C0503030203020204" pitchFamily="34" charset="0"/>
              </a:endParaRPr>
            </a:p>
          </p:txBody>
        </p:sp>
        <p:grpSp>
          <p:nvGrpSpPr>
            <p:cNvPr id="13" name="组合 12"/>
            <p:cNvGrpSpPr/>
            <p:nvPr/>
          </p:nvGrpSpPr>
          <p:grpSpPr>
            <a:xfrm>
              <a:off x="1814731" y="1595659"/>
              <a:ext cx="3010295" cy="447411"/>
              <a:chOff x="1814731" y="1595659"/>
              <a:chExt cx="3010295" cy="447411"/>
            </a:xfrm>
          </p:grpSpPr>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0881" y="1600270"/>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14731" y="1595659"/>
                <a:ext cx="540000" cy="442800"/>
              </a:xfrm>
              <a:prstGeom prst="rect">
                <a:avLst/>
              </a:prstGeom>
            </p:spPr>
          </p:pic>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85026" y="1598562"/>
                <a:ext cx="540000" cy="442800"/>
              </a:xfrm>
              <a:prstGeom prst="rect">
                <a:avLst/>
              </a:prstGeom>
            </p:spPr>
          </p:pic>
        </p:grpSp>
      </p:grpSp>
      <p:sp>
        <p:nvSpPr>
          <p:cNvPr id="47" name="文本框 46"/>
          <p:cNvSpPr txBox="1"/>
          <p:nvPr/>
        </p:nvSpPr>
        <p:spPr>
          <a:xfrm>
            <a:off x="2139087" y="2137024"/>
            <a:ext cx="2298519" cy="830997"/>
          </a:xfrm>
          <a:prstGeom prst="rect">
            <a:avLst/>
          </a:prstGeom>
          <a:solidFill>
            <a:srgbClr val="00B0F0"/>
          </a:solidFill>
        </p:spPr>
        <p:txBody>
          <a:bodyPr wrap="square" rtlCol="0">
            <a:spAutoFit/>
          </a:bodyPr>
          <a:lstStyle/>
          <a:p>
            <a:pPr fontAlgn="ctr"/>
            <a:r>
              <a:rPr lang="en-US" sz="1200" dirty="0">
                <a:solidFill>
                  <a:schemeClr val="bg1"/>
                </a:solidFill>
                <a:latin typeface="Huawei Sans" panose="020C0503030203020204" pitchFamily="34" charset="0"/>
              </a:rPr>
              <a:t>The NMS subscribes to sampled data, and the router </a:t>
            </a:r>
            <a:r>
              <a:rPr lang="en-US" altLang="zh-CN" sz="1200" dirty="0">
                <a:solidFill>
                  <a:schemeClr val="bg1"/>
                </a:solidFill>
                <a:latin typeface="Huawei Sans" panose="020C0503030203020204" pitchFamily="34" charset="0"/>
              </a:rPr>
              <a:t>continuously sends data</a:t>
            </a:r>
            <a:r>
              <a:rPr lang="en-US" sz="1200" dirty="0">
                <a:solidFill>
                  <a:schemeClr val="bg1"/>
                </a:solidFill>
                <a:latin typeface="Huawei Sans" panose="020C0503030203020204" pitchFamily="34" charset="0"/>
              </a:rPr>
              <a:t> at an interval of λ seconds.</a:t>
            </a:r>
            <a:endParaRPr lang="en-US" altLang="zh-CN" sz="1200" dirty="0">
              <a:solidFill>
                <a:schemeClr val="bg1"/>
              </a:solidFill>
              <a:latin typeface="Huawei Sans" panose="020C0503030203020204" pitchFamily="34" charset="0"/>
            </a:endParaRPr>
          </a:p>
        </p:txBody>
      </p:sp>
      <p:sp>
        <p:nvSpPr>
          <p:cNvPr id="37"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41"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42"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43"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18562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Static Telemetry Subscription</a:t>
            </a:r>
            <a:endParaRPr lang="en-US" dirty="0"/>
          </a:p>
        </p:txBody>
      </p:sp>
      <p:graphicFrame>
        <p:nvGraphicFramePr>
          <p:cNvPr id="37" name="表格 36"/>
          <p:cNvGraphicFramePr>
            <a:graphicFrameLocks noGrp="1"/>
          </p:cNvGraphicFramePr>
          <p:nvPr>
            <p:extLst>
              <p:ext uri="{D42A27DB-BD31-4B8C-83A1-F6EECF244321}">
                <p14:modId xmlns:p14="http://schemas.microsoft.com/office/powerpoint/2010/main" val="1826064791"/>
              </p:ext>
            </p:extLst>
          </p:nvPr>
        </p:nvGraphicFramePr>
        <p:xfrm>
          <a:off x="5857945" y="1496180"/>
          <a:ext cx="5887968" cy="4389120"/>
        </p:xfrm>
        <a:graphic>
          <a:graphicData uri="http://schemas.openxmlformats.org/drawingml/2006/table">
            <a:tbl>
              <a:tblPr firstRow="1" bandRow="1"/>
              <a:tblGrid>
                <a:gridCol w="1189836">
                  <a:extLst>
                    <a:ext uri="{9D8B030D-6E8A-4147-A177-3AD203B41FA5}">
                      <a16:colId xmlns:a16="http://schemas.microsoft.com/office/drawing/2014/main" xmlns="" val="20000"/>
                    </a:ext>
                  </a:extLst>
                </a:gridCol>
                <a:gridCol w="4698132">
                  <a:extLst>
                    <a:ext uri="{9D8B030D-6E8A-4147-A177-3AD203B41FA5}">
                      <a16:colId xmlns:a16="http://schemas.microsoft.com/office/drawing/2014/main" xmlns="" val="20001"/>
                    </a:ext>
                  </a:extLst>
                </a:gridCol>
              </a:tblGrid>
              <a:tr h="1090123">
                <a:tc>
                  <a:txBody>
                    <a:bodyPr/>
                    <a:lstStyle/>
                    <a:p>
                      <a:pPr algn="ctr" fontAlgn="ctr"/>
                      <a:r>
                        <a:rPr lang="en-US" sz="1200" b="1" dirty="0">
                          <a:solidFill>
                            <a:schemeClr val="bg1"/>
                          </a:solidFill>
                          <a:latin typeface="Huawei Sans" panose="020C0503030203020204" pitchFamily="34" charset="0"/>
                        </a:rPr>
                        <a:t>Configure the collector.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fontAlgn="ctr"/>
                      <a:r>
                        <a:rPr lang="en-US" sz="1200" dirty="0">
                          <a:latin typeface="Huawei Sans" panose="020C0503030203020204" pitchFamily="34" charset="0"/>
                        </a:rPr>
                        <a:t>system-view</a:t>
                      </a:r>
                    </a:p>
                    <a:p>
                      <a:pPr lvl="1" fontAlgn="ctr"/>
                      <a:r>
                        <a:rPr lang="en-US" sz="1200" dirty="0">
                          <a:latin typeface="Huawei Sans" panose="020C0503030203020204" pitchFamily="34" charset="0"/>
                        </a:rPr>
                        <a:t>Telemetry</a:t>
                      </a:r>
                    </a:p>
                    <a:p>
                      <a:pPr lvl="2" fontAlgn="ctr"/>
                      <a:r>
                        <a:rPr lang="en-US" sz="1200" dirty="0">
                          <a:latin typeface="Huawei Sans" panose="020C0503030203020204" pitchFamily="34" charset="0"/>
                        </a:rPr>
                        <a:t>destination-group </a:t>
                      </a:r>
                    </a:p>
                    <a:p>
                      <a:pPr lvl="3" fontAlgn="ctr"/>
                      <a:r>
                        <a:rPr lang="en-US" sz="1200" smtClean="0">
                          <a:latin typeface="Huawei Sans" panose="020C0503030203020204" pitchFamily="34" charset="0"/>
                        </a:rPr>
                        <a:t>ipv4-address </a:t>
                      </a:r>
                      <a:endParaRPr lang="en-US" sz="1200" dirty="0">
                        <a:latin typeface="Huawei Sans" panose="020C0503030203020204" pitchFamily="34" charset="0"/>
                      </a:endParaRPr>
                    </a:p>
                    <a:p>
                      <a:pPr lvl="3" fontAlgn="ctr"/>
                      <a:r>
                        <a:rPr lang="en-US" sz="1200">
                          <a:latin typeface="Huawei Sans" panose="020C0503030203020204" pitchFamily="34" charset="0"/>
                        </a:rPr>
                        <a:t>IP </a:t>
                      </a:r>
                      <a:r>
                        <a:rPr lang="en-US" sz="1200" smtClean="0">
                          <a:latin typeface="Huawei Sans" panose="020C0503030203020204" pitchFamily="34" charset="0"/>
                        </a:rPr>
                        <a:t>address, </a:t>
                      </a:r>
                      <a:r>
                        <a:rPr lang="en-US" sz="1200" dirty="0">
                          <a:latin typeface="Huawei Sans" panose="020C0503030203020204" pitchFamily="34" charset="0"/>
                        </a:rPr>
                        <a:t>port number, protocol, and encryption mode for the collector</a:t>
                      </a:r>
                      <a:endParaRPr lang="en-US" altLang="zh-CN" sz="1200" b="0" dirty="0">
                        <a:solidFill>
                          <a:srgbClr val="0070C0"/>
                        </a:solidFill>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702113">
                <a:tc>
                  <a:txBody>
                    <a:bodyPr/>
                    <a:lstStyle/>
                    <a:p>
                      <a:pPr algn="ctr" fontAlgn="ctr"/>
                      <a:r>
                        <a:rPr lang="en-US" sz="1200" b="1" dirty="0">
                          <a:solidFill>
                            <a:schemeClr val="bg1"/>
                          </a:solidFill>
                          <a:latin typeface="Huawei Sans" panose="020C0503030203020204" pitchFamily="34" charset="0"/>
                        </a:rPr>
                        <a:t>Configure the data to be sampled.</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fontAlgn="ctr"/>
                      <a:r>
                        <a:rPr lang="en-US" sz="1200" dirty="0">
                          <a:latin typeface="Huawei Sans" panose="020C0503030203020204" pitchFamily="34" charset="0"/>
                        </a:rPr>
                        <a:t>system-view </a:t>
                      </a:r>
                    </a:p>
                    <a:p>
                      <a:pPr lvl="1" fontAlgn="ctr"/>
                      <a:r>
                        <a:rPr lang="en-US" sz="1200" dirty="0">
                          <a:latin typeface="Huawei Sans" panose="020C0503030203020204" pitchFamily="34" charset="0"/>
                        </a:rPr>
                        <a:t>telemetry </a:t>
                      </a:r>
                    </a:p>
                    <a:p>
                      <a:pPr lvl="2" fontAlgn="ctr"/>
                      <a:r>
                        <a:rPr lang="en-US" sz="1200" dirty="0">
                          <a:latin typeface="Huawei Sans" panose="020C0503030203020204" pitchFamily="34" charset="0"/>
                        </a:rPr>
                        <a:t>sensor-group</a:t>
                      </a:r>
                    </a:p>
                    <a:p>
                      <a:pPr lvl="3" fontAlgn="ctr"/>
                      <a:r>
                        <a:rPr lang="en-US" sz="1200" dirty="0">
                          <a:latin typeface="Huawei Sans" panose="020C0503030203020204" pitchFamily="34" charset="0"/>
                        </a:rPr>
                        <a:t>sensor-path</a:t>
                      </a:r>
                    </a:p>
                    <a:p>
                      <a:pPr lvl="3" fontAlgn="ctr"/>
                      <a:r>
                        <a:rPr lang="en-US" sz="1200" dirty="0">
                          <a:latin typeface="Huawei Sans" panose="020C0503030203020204" pitchFamily="34" charset="0"/>
                        </a:rPr>
                        <a:t>Sensor sampling path</a:t>
                      </a:r>
                      <a:endParaRPr lang="en-US" altLang="zh-CN" sz="1200" b="0" dirty="0">
                        <a:solidFill>
                          <a:srgbClr val="0070C0"/>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348796">
                <a:tc>
                  <a:txBody>
                    <a:bodyPr/>
                    <a:lstStyle/>
                    <a:p>
                      <a:pPr algn="ctr" fontAlgn="ctr"/>
                      <a:r>
                        <a:rPr lang="en-US" sz="1200" b="1" dirty="0">
                          <a:solidFill>
                            <a:schemeClr val="bg1"/>
                          </a:solidFill>
                          <a:latin typeface="Huawei Sans" panose="020C0503030203020204" pitchFamily="34" charset="0"/>
                        </a:rPr>
                        <a:t>Create a subscription.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fontAlgn="ctr"/>
                      <a:r>
                        <a:rPr lang="en-US" sz="1200" dirty="0">
                          <a:latin typeface="Huawei Sans" panose="020C0503030203020204" pitchFamily="34" charset="0"/>
                        </a:rPr>
                        <a:t>system-view </a:t>
                      </a:r>
                    </a:p>
                    <a:p>
                      <a:pPr lvl="1" fontAlgn="ctr"/>
                      <a:r>
                        <a:rPr lang="en-US" sz="1200" dirty="0">
                          <a:latin typeface="Huawei Sans" panose="020C0503030203020204" pitchFamily="34" charset="0"/>
                        </a:rPr>
                        <a:t>telemetry</a:t>
                      </a:r>
                      <a:endParaRPr lang="en-US" altLang="zh-CN" sz="1200" dirty="0">
                        <a:latin typeface="Huawei Sans" panose="020C0503030203020204" pitchFamily="34" charset="0"/>
                      </a:endParaRPr>
                    </a:p>
                    <a:p>
                      <a:pPr lvl="2" fontAlgn="ctr"/>
                      <a:r>
                        <a:rPr lang="en-US" sz="1200" dirty="0">
                          <a:latin typeface="Huawei Sans" panose="020C0503030203020204" pitchFamily="34" charset="0"/>
                        </a:rPr>
                        <a:t>subscription</a:t>
                      </a: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sensor-group</a:t>
                      </a: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Associate the sampling sensor group, and configure a sampling period, redundancy suppression, and </a:t>
                      </a:r>
                      <a:r>
                        <a:rPr lang="en-US" sz="1200">
                          <a:latin typeface="Huawei Sans" panose="020C0503030203020204" pitchFamily="34" charset="0"/>
                        </a:rPr>
                        <a:t>a heartbeat interval.</a:t>
                      </a:r>
                      <a:endParaRPr lang="en-US" altLang="zh-CN" sz="1200" b="0" dirty="0">
                        <a:solidFill>
                          <a:srgbClr val="0070C0"/>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603655">
                <a:tc>
                  <a:txBody>
                    <a:bodyPr/>
                    <a:lstStyle/>
                    <a:p>
                      <a:pPr algn="ctr" fontAlgn="ctr"/>
                      <a:r>
                        <a:rPr lang="en-US" sz="1200" b="1" dirty="0">
                          <a:solidFill>
                            <a:schemeClr val="bg1"/>
                          </a:solidFill>
                          <a:latin typeface="Huawei Sans" panose="020C0503030203020204" pitchFamily="34" charset="0"/>
                        </a:rPr>
                        <a:t>Verify</a:t>
                      </a:r>
                      <a:r>
                        <a:rPr lang="en-US" sz="1200" b="1" baseline="0" dirty="0">
                          <a:solidFill>
                            <a:schemeClr val="bg1"/>
                          </a:solidFill>
                          <a:latin typeface="Huawei Sans" panose="020C0503030203020204" pitchFamily="34" charset="0"/>
                        </a:rPr>
                        <a:t> </a:t>
                      </a:r>
                      <a:r>
                        <a:rPr lang="en-US" sz="1200" b="1" dirty="0">
                          <a:solidFill>
                            <a:schemeClr val="bg1"/>
                          </a:solidFill>
                          <a:latin typeface="Huawei Sans" panose="020C0503030203020204" pitchFamily="34" charset="0"/>
                        </a:rPr>
                        <a:t>the configuration.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fontAlgn="ctr"/>
                      <a:r>
                        <a:rPr lang="en-US" sz="1200" dirty="0">
                          <a:latin typeface="Huawei Sans" panose="020C0503030203020204" pitchFamily="34" charset="0"/>
                        </a:rPr>
                        <a:t>display telemetry sensor </a:t>
                      </a:r>
                    </a:p>
                    <a:p>
                      <a:pPr fontAlgn="ctr"/>
                      <a:r>
                        <a:rPr lang="en-US" sz="1200" dirty="0">
                          <a:latin typeface="Huawei Sans" panose="020C0503030203020204" pitchFamily="34" charset="0"/>
                        </a:rPr>
                        <a:t>display telemetry destination</a:t>
                      </a:r>
                    </a:p>
                    <a:p>
                      <a:pPr fontAlgn="ctr"/>
                      <a:r>
                        <a:rPr lang="en-US" sz="1200" dirty="0">
                          <a:latin typeface="Huawei Sans" panose="020C0503030203020204" pitchFamily="34" charset="0"/>
                        </a:rPr>
                        <a:t>display telemetry subscription</a:t>
                      </a:r>
                    </a:p>
                    <a:p>
                      <a:pPr fontAlgn="ctr"/>
                      <a:r>
                        <a:rPr lang="en-US" sz="1200" dirty="0">
                          <a:latin typeface="Huawei Sans" panose="020C0503030203020204" pitchFamily="34" charset="0"/>
                        </a:rPr>
                        <a:t>display telemetry sensor-path</a:t>
                      </a:r>
                      <a:endParaRPr lang="en-US" altLang="zh-CN"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bl>
          </a:graphicData>
        </a:graphic>
      </p:graphicFrame>
      <p:sp>
        <p:nvSpPr>
          <p:cNvPr id="34"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41"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42"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43"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grpSp>
        <p:nvGrpSpPr>
          <p:cNvPr id="44" name="组合 43"/>
          <p:cNvGrpSpPr/>
          <p:nvPr/>
        </p:nvGrpSpPr>
        <p:grpSpPr>
          <a:xfrm>
            <a:off x="936000" y="1215227"/>
            <a:ext cx="4805043" cy="5039193"/>
            <a:chOff x="936000" y="1215227"/>
            <a:chExt cx="4805043" cy="5039193"/>
          </a:xfrm>
        </p:grpSpPr>
        <p:sp>
          <p:nvSpPr>
            <p:cNvPr id="45" name="Freeform 7"/>
            <p:cNvSpPr>
              <a:spLocks noEditPoints="1"/>
            </p:cNvSpPr>
            <p:nvPr/>
          </p:nvSpPr>
          <p:spPr bwMode="auto">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dirty="0">
                <a:latin typeface="Huawei Sans" panose="020C0503030203020204" pitchFamily="34" charset="0"/>
              </a:endParaRPr>
            </a:p>
          </p:txBody>
        </p:sp>
        <p:cxnSp>
          <p:nvCxnSpPr>
            <p:cNvPr id="46" name="直接连接符 45"/>
            <p:cNvCxnSpPr>
              <a:stCxn id="67" idx="2"/>
            </p:cNvCxnSpPr>
            <p:nvPr/>
          </p:nvCxnSpPr>
          <p:spPr>
            <a:xfrm flipH="1">
              <a:off x="2079051" y="2038459"/>
              <a:ext cx="5680" cy="42121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8" idx="2"/>
            </p:cNvCxnSpPr>
            <p:nvPr/>
          </p:nvCxnSpPr>
          <p:spPr>
            <a:xfrm flipH="1">
              <a:off x="4530467" y="2041362"/>
              <a:ext cx="24559" cy="421305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2086222" y="3045898"/>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2076774" y="3807506"/>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2076774" y="459959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rot="600000">
              <a:off x="2752866" y="3008384"/>
              <a:ext cx="1854846" cy="276999"/>
            </a:xfrm>
            <a:prstGeom prst="rect">
              <a:avLst/>
            </a:prstGeom>
            <a:noFill/>
          </p:spPr>
          <p:txBody>
            <a:bodyPr wrap="square" rtlCol="0">
              <a:spAutoFit/>
            </a:bodyPr>
            <a:lstStyle/>
            <a:p>
              <a:pPr algn="ctr" fontAlgn="ctr"/>
              <a:r>
                <a:rPr lang="en-US" sz="1200" dirty="0">
                  <a:solidFill>
                    <a:srgbClr val="1AABE2"/>
                  </a:solidFill>
                  <a:latin typeface="Huawei Sans" panose="020C0503030203020204" pitchFamily="34" charset="0"/>
                </a:rPr>
                <a:t>Time 1, data 1</a:t>
              </a:r>
              <a:endParaRPr lang="en-US" altLang="zh-CN" sz="1200" dirty="0">
                <a:solidFill>
                  <a:srgbClr val="1AABE2"/>
                </a:solidFill>
                <a:latin typeface="Huawei Sans" panose="020C0503030203020204" pitchFamily="34" charset="0"/>
              </a:endParaRPr>
            </a:p>
          </p:txBody>
        </p:sp>
        <p:sp>
          <p:nvSpPr>
            <p:cNvPr id="52" name="文本框 51"/>
            <p:cNvSpPr txBox="1"/>
            <p:nvPr/>
          </p:nvSpPr>
          <p:spPr>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2, data 2</a:t>
              </a:r>
              <a:endParaRPr lang="en-US" altLang="zh-CN" sz="1200" dirty="0">
                <a:solidFill>
                  <a:srgbClr val="1AABE2"/>
                </a:solidFill>
                <a:latin typeface="Huawei Sans" panose="020C0503030203020204" pitchFamily="34" charset="0"/>
              </a:endParaRPr>
            </a:p>
          </p:txBody>
        </p:sp>
        <p:sp>
          <p:nvSpPr>
            <p:cNvPr id="53" name="文本框 52"/>
            <p:cNvSpPr txBox="1"/>
            <p:nvPr/>
          </p:nvSpPr>
          <p:spPr>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3, data 3</a:t>
              </a:r>
              <a:endParaRPr lang="en-US" altLang="zh-CN" sz="1200" dirty="0">
                <a:solidFill>
                  <a:srgbClr val="1AABE2"/>
                </a:solidFill>
                <a:latin typeface="Huawei Sans" panose="020C0503030203020204" pitchFamily="34" charset="0"/>
              </a:endParaRPr>
            </a:p>
          </p:txBody>
        </p:sp>
        <p:sp>
          <p:nvSpPr>
            <p:cNvPr id="54" name="左大括号 53"/>
            <p:cNvSpPr/>
            <p:nvPr/>
          </p:nvSpPr>
          <p:spPr>
            <a:xfrm>
              <a:off x="1943819" y="304589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cxnSp>
          <p:nvCxnSpPr>
            <p:cNvPr id="55" name="直接箭头连接符 54"/>
            <p:cNvCxnSpPr/>
            <p:nvPr/>
          </p:nvCxnSpPr>
          <p:spPr>
            <a:xfrm>
              <a:off x="2088780" y="5715718"/>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rot="600000">
              <a:off x="2649505" y="5680847"/>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a:t>
              </a:r>
              <a:r>
                <a:rPr lang="en-US" sz="1200" i="1" dirty="0">
                  <a:solidFill>
                    <a:srgbClr val="1AABE2"/>
                  </a:solidFill>
                  <a:latin typeface="Huawei Sans" panose="020C0503030203020204" pitchFamily="34" charset="0"/>
                </a:rPr>
                <a:t>n</a:t>
              </a:r>
              <a:r>
                <a:rPr lang="en-US" sz="1200" dirty="0">
                  <a:solidFill>
                    <a:srgbClr val="1AABE2"/>
                  </a:solidFill>
                  <a:latin typeface="Huawei Sans" panose="020C0503030203020204" pitchFamily="34" charset="0"/>
                </a:rPr>
                <a:t>, data </a:t>
              </a:r>
              <a:r>
                <a:rPr lang="en-US" sz="1200" i="1" dirty="0">
                  <a:solidFill>
                    <a:srgbClr val="1AABE2"/>
                  </a:solidFill>
                  <a:latin typeface="Huawei Sans" panose="020C0503030203020204" pitchFamily="34" charset="0"/>
                </a:rPr>
                <a:t>n</a:t>
              </a:r>
              <a:endParaRPr lang="en-US" altLang="zh-CN" sz="1200" i="1" dirty="0">
                <a:solidFill>
                  <a:srgbClr val="1AABE2"/>
                </a:solidFill>
                <a:latin typeface="Huawei Sans" panose="020C0503030203020204" pitchFamily="34" charset="0"/>
              </a:endParaRPr>
            </a:p>
          </p:txBody>
        </p:sp>
        <p:sp>
          <p:nvSpPr>
            <p:cNvPr id="57" name="右大括号 56"/>
            <p:cNvSpPr/>
            <p:nvPr/>
          </p:nvSpPr>
          <p:spPr>
            <a:xfrm>
              <a:off x="4544467" y="3462122"/>
              <a:ext cx="129008" cy="266982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58" name="文本框 57"/>
            <p:cNvSpPr txBox="1"/>
            <p:nvPr/>
          </p:nvSpPr>
          <p:spPr>
            <a:xfrm>
              <a:off x="936000" y="327676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sp>
          <p:nvSpPr>
            <p:cNvPr id="59" name="文本框 58"/>
            <p:cNvSpPr txBox="1"/>
            <p:nvPr/>
          </p:nvSpPr>
          <p:spPr>
            <a:xfrm>
              <a:off x="4544141" y="4650079"/>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 </a:t>
              </a:r>
              <a:endParaRPr lang="en-US" altLang="zh-CN" sz="1200" dirty="0">
                <a:latin typeface="Huawei Sans" panose="020C0503030203020204" pitchFamily="34" charset="0"/>
              </a:endParaRPr>
            </a:p>
          </p:txBody>
        </p:sp>
        <p:sp>
          <p:nvSpPr>
            <p:cNvPr id="60" name="文本框 59"/>
            <p:cNvSpPr txBox="1"/>
            <p:nvPr/>
          </p:nvSpPr>
          <p:spPr>
            <a:xfrm>
              <a:off x="3946119" y="121522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Collector</a:t>
              </a:r>
            </a:p>
          </p:txBody>
        </p:sp>
        <p:sp>
          <p:nvSpPr>
            <p:cNvPr id="61" name="文本框 60"/>
            <p:cNvSpPr txBox="1"/>
            <p:nvPr/>
          </p:nvSpPr>
          <p:spPr>
            <a:xfrm>
              <a:off x="1450581" y="121522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Router</a:t>
              </a:r>
            </a:p>
          </p:txBody>
        </p:sp>
        <p:cxnSp>
          <p:nvCxnSpPr>
            <p:cNvPr id="62" name="直接箭头连接符 61"/>
            <p:cNvCxnSpPr/>
            <p:nvPr/>
          </p:nvCxnSpPr>
          <p:spPr>
            <a:xfrm flipH="1">
              <a:off x="2359844" y="1831975"/>
              <a:ext cx="59522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2587884" y="1215227"/>
              <a:ext cx="1200379"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CLI/NMS</a:t>
              </a:r>
            </a:p>
          </p:txBody>
        </p:sp>
        <p:sp>
          <p:nvSpPr>
            <p:cNvPr id="64" name="文本框 63"/>
            <p:cNvSpPr txBox="1"/>
            <p:nvPr/>
          </p:nvSpPr>
          <p:spPr>
            <a:xfrm rot="626308">
              <a:off x="3292662" y="5095573"/>
              <a:ext cx="1462411" cy="369332"/>
            </a:xfrm>
            <a:prstGeom prst="rect">
              <a:avLst/>
            </a:prstGeom>
            <a:noFill/>
            <a:ln>
              <a:noFill/>
            </a:ln>
          </p:spPr>
          <p:txBody>
            <a:bodyPr wrap="square" rtlCol="0">
              <a:spAutoFit/>
            </a:bodyPr>
            <a:lstStyle/>
            <a:p>
              <a:pPr fontAlgn="ctr"/>
              <a:r>
                <a:rPr lang="en-US" dirty="0">
                  <a:solidFill>
                    <a:srgbClr val="1AABE2"/>
                  </a:solidFill>
                  <a:latin typeface="Huawei Sans" panose="020C0503030203020204" pitchFamily="34" charset="0"/>
                </a:rPr>
                <a:t>...</a:t>
              </a:r>
              <a:endParaRPr lang="en-US" altLang="zh-CN" dirty="0">
                <a:solidFill>
                  <a:srgbClr val="1AABE2"/>
                </a:solidFill>
                <a:latin typeface="Huawei Sans" panose="020C0503030203020204" pitchFamily="34" charset="0"/>
              </a:endParaRPr>
            </a:p>
          </p:txBody>
        </p:sp>
        <p:grpSp>
          <p:nvGrpSpPr>
            <p:cNvPr id="65" name="组合 64"/>
            <p:cNvGrpSpPr/>
            <p:nvPr/>
          </p:nvGrpSpPr>
          <p:grpSpPr>
            <a:xfrm>
              <a:off x="1814731" y="1595659"/>
              <a:ext cx="3010295" cy="447411"/>
              <a:chOff x="1814731" y="1595659"/>
              <a:chExt cx="3010295" cy="447411"/>
            </a:xfrm>
          </p:grpSpPr>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0881" y="1600270"/>
                <a:ext cx="540000" cy="442800"/>
              </a:xfrm>
              <a:prstGeom prst="rect">
                <a:avLst/>
              </a:prstGeom>
            </p:spPr>
          </p:pic>
          <p:pic>
            <p:nvPicPr>
              <p:cNvPr id="67" name="图片 6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14731" y="1595659"/>
                <a:ext cx="540000" cy="442800"/>
              </a:xfrm>
              <a:prstGeom prst="rect">
                <a:avLst/>
              </a:prstGeom>
            </p:spPr>
          </p:pic>
          <p:pic>
            <p:nvPicPr>
              <p:cNvPr id="68"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85026" y="1598562"/>
                <a:ext cx="540000" cy="442800"/>
              </a:xfrm>
              <a:prstGeom prst="rect">
                <a:avLst/>
              </a:prstGeom>
            </p:spPr>
          </p:pic>
        </p:grpSp>
      </p:grpSp>
      <p:sp>
        <p:nvSpPr>
          <p:cNvPr id="69" name="文本框 68"/>
          <p:cNvSpPr txBox="1"/>
          <p:nvPr/>
        </p:nvSpPr>
        <p:spPr>
          <a:xfrm>
            <a:off x="2139087" y="2137024"/>
            <a:ext cx="2298519" cy="830997"/>
          </a:xfrm>
          <a:prstGeom prst="rect">
            <a:avLst/>
          </a:prstGeom>
          <a:solidFill>
            <a:srgbClr val="00B0F0"/>
          </a:solidFill>
        </p:spPr>
        <p:txBody>
          <a:bodyPr wrap="square" rtlCol="0">
            <a:spAutoFit/>
          </a:bodyPr>
          <a:lstStyle/>
          <a:p>
            <a:pPr fontAlgn="ctr"/>
            <a:r>
              <a:rPr lang="en-US" sz="1200" dirty="0">
                <a:solidFill>
                  <a:schemeClr val="bg1"/>
                </a:solidFill>
                <a:latin typeface="Huawei Sans" panose="020C0503030203020204" pitchFamily="34" charset="0"/>
              </a:rPr>
              <a:t>The NMS subscribes to sampled data, and the router </a:t>
            </a:r>
            <a:r>
              <a:rPr lang="en-US" altLang="zh-CN" sz="1200" dirty="0">
                <a:solidFill>
                  <a:schemeClr val="bg1"/>
                </a:solidFill>
                <a:latin typeface="Huawei Sans" panose="020C0503030203020204" pitchFamily="34" charset="0"/>
              </a:rPr>
              <a:t>continuously sends data</a:t>
            </a:r>
            <a:r>
              <a:rPr lang="en-US" sz="1200" dirty="0">
                <a:solidFill>
                  <a:schemeClr val="bg1"/>
                </a:solidFill>
                <a:latin typeface="Huawei Sans" panose="020C0503030203020204" pitchFamily="34" charset="0"/>
              </a:rPr>
              <a:t> at an interval of λ seconds.</a:t>
            </a:r>
            <a:endParaRPr lang="en-US" altLang="zh-CN" sz="12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964496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Customized Event Reporting</a:t>
            </a:r>
            <a:endParaRPr lang="en-US" dirty="0"/>
          </a:p>
        </p:txBody>
      </p:sp>
      <p:sp>
        <p:nvSpPr>
          <p:cNvPr id="37" name="文本框 36"/>
          <p:cNvSpPr txBox="1"/>
          <p:nvPr/>
        </p:nvSpPr>
        <p:spPr>
          <a:xfrm>
            <a:off x="2220537" y="2396361"/>
            <a:ext cx="2090794" cy="830997"/>
          </a:xfrm>
          <a:prstGeom prst="rect">
            <a:avLst/>
          </a:prstGeom>
          <a:solidFill>
            <a:srgbClr val="00B0F0"/>
          </a:solidFill>
        </p:spPr>
        <p:txBody>
          <a:bodyPr wrap="square" rtlCol="0">
            <a:spAutoFit/>
          </a:bodyPr>
          <a:lstStyle/>
          <a:p>
            <a:pPr fontAlgn="ctr"/>
            <a:r>
              <a:rPr lang="en-US" sz="1200" dirty="0">
                <a:solidFill>
                  <a:schemeClr val="bg1"/>
                </a:solidFill>
                <a:latin typeface="Huawei Sans" panose="020C0503030203020204" pitchFamily="34" charset="0"/>
              </a:rPr>
              <a:t>When a parameter exceeds the threshold, the NMS starts to subscribe to some data.</a:t>
            </a:r>
          </a:p>
        </p:txBody>
      </p:sp>
      <p:sp>
        <p:nvSpPr>
          <p:cNvPr id="39" name="五边形 38"/>
          <p:cNvSpPr/>
          <p:nvPr/>
        </p:nvSpPr>
        <p:spPr>
          <a:xfrm>
            <a:off x="559375" y="3580218"/>
            <a:ext cx="1424417" cy="2722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rPr>
              <a:t>Condition = True</a:t>
            </a:r>
          </a:p>
        </p:txBody>
      </p:sp>
      <p:sp>
        <p:nvSpPr>
          <p:cNvPr id="40" name="文本框 39"/>
          <p:cNvSpPr txBox="1"/>
          <p:nvPr/>
        </p:nvSpPr>
        <p:spPr>
          <a:xfrm>
            <a:off x="494265" y="3107606"/>
            <a:ext cx="1554636" cy="461665"/>
          </a:xfrm>
          <a:prstGeom prst="rect">
            <a:avLst/>
          </a:prstGeom>
          <a:noFill/>
        </p:spPr>
        <p:txBody>
          <a:bodyPr wrap="square" rtlCol="0" anchor="ctr">
            <a:spAutoFit/>
          </a:bodyPr>
          <a:lstStyle/>
          <a:p>
            <a:pPr algn="ctr" fontAlgn="ctr"/>
            <a:r>
              <a:rPr lang="en-US" sz="1200" dirty="0">
                <a:solidFill>
                  <a:srgbClr val="00B0F0"/>
                </a:solidFill>
                <a:latin typeface="Huawei Sans" panose="020C0503030203020204" pitchFamily="34" charset="0"/>
              </a:rPr>
              <a:t>Whether the CPU usage exceeds 40%</a:t>
            </a:r>
            <a:endParaRPr lang="en-US" altLang="zh-CN" sz="1200" dirty="0">
              <a:solidFill>
                <a:srgbClr val="00B0F0"/>
              </a:solidFill>
              <a:latin typeface="Huawei Sans" panose="020C0503030203020204" pitchFamily="34" charset="0"/>
            </a:endParaRPr>
          </a:p>
        </p:txBody>
      </p:sp>
      <p:graphicFrame>
        <p:nvGraphicFramePr>
          <p:cNvPr id="44" name="表格 43"/>
          <p:cNvGraphicFramePr>
            <a:graphicFrameLocks noGrp="1"/>
          </p:cNvGraphicFramePr>
          <p:nvPr/>
        </p:nvGraphicFramePr>
        <p:xfrm>
          <a:off x="6096000" y="3373453"/>
          <a:ext cx="5553456" cy="1920240"/>
        </p:xfrm>
        <a:graphic>
          <a:graphicData uri="http://schemas.openxmlformats.org/drawingml/2006/table">
            <a:tbl>
              <a:tblPr firstRow="1" bandRow="1"/>
              <a:tblGrid>
                <a:gridCol w="1219200">
                  <a:extLst>
                    <a:ext uri="{9D8B030D-6E8A-4147-A177-3AD203B41FA5}">
                      <a16:colId xmlns:a16="http://schemas.microsoft.com/office/drawing/2014/main" xmlns="" val="20000"/>
                    </a:ext>
                  </a:extLst>
                </a:gridCol>
                <a:gridCol w="4334256">
                  <a:extLst>
                    <a:ext uri="{9D8B030D-6E8A-4147-A177-3AD203B41FA5}">
                      <a16:colId xmlns:a16="http://schemas.microsoft.com/office/drawing/2014/main" xmlns="" val="20001"/>
                    </a:ext>
                  </a:extLst>
                </a:gridCol>
              </a:tblGrid>
              <a:tr h="1353612">
                <a:tc>
                  <a:txBody>
                    <a:bodyPr/>
                    <a:lstStyle/>
                    <a:p>
                      <a:pPr algn="l" fontAlgn="ctr"/>
                      <a:r>
                        <a:rPr lang="en-US" sz="1200" b="1" dirty="0">
                          <a:solidFill>
                            <a:schemeClr val="bg1"/>
                          </a:solidFill>
                          <a:latin typeface="Huawei Sans" panose="020C0503030203020204" pitchFamily="34" charset="0"/>
                        </a:rPr>
                        <a:t>Configure a customized event in the static subscription.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fontAlgn="ctr"/>
                      <a:r>
                        <a:rPr lang="en-US" sz="1200" dirty="0">
                          <a:latin typeface="Huawei Sans" panose="020C0503030203020204" pitchFamily="34" charset="0"/>
                        </a:rPr>
                        <a:t>system-view</a:t>
                      </a:r>
                    </a:p>
                    <a:p>
                      <a:pPr lvl="1" fontAlgn="ctr"/>
                      <a:r>
                        <a:rPr lang="en-US" sz="1200" dirty="0">
                          <a:latin typeface="Huawei Sans" panose="020C0503030203020204" pitchFamily="34" charset="0"/>
                        </a:rPr>
                        <a:t>telemetry</a:t>
                      </a:r>
                    </a:p>
                    <a:p>
                      <a:pPr lvl="2" fontAlgn="ctr"/>
                      <a:r>
                        <a:rPr lang="en-US" sz="1200" dirty="0">
                          <a:latin typeface="Huawei Sans" panose="020C0503030203020204" pitchFamily="34" charset="0"/>
                        </a:rPr>
                        <a:t>sensor-group</a:t>
                      </a:r>
                    </a:p>
                    <a:p>
                      <a:pPr lvl="3" fontAlgn="ctr"/>
                      <a:r>
                        <a:rPr lang="en-US" sz="1200" dirty="0">
                          <a:latin typeface="Huawei Sans" panose="020C0503030203020204" pitchFamily="34" charset="0"/>
                        </a:rPr>
                        <a:t>Sensor-path //Configures a customized event.</a:t>
                      </a:r>
                      <a:endParaRPr lang="en-US" altLang="zh-CN" sz="1200" dirty="0">
                        <a:latin typeface="Huawei Sans" panose="020C0503030203020204" pitchFamily="34" charset="0"/>
                      </a:endParaRPr>
                    </a:p>
                    <a:p>
                      <a:pPr lvl="3" fontAlgn="ct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Example: sensor-path </a:t>
                      </a:r>
                      <a:r>
                        <a:rPr lang="en-US" sz="1200" dirty="0" err="1">
                          <a:latin typeface="Huawei Sans" panose="020C0503030203020204" pitchFamily="34" charset="0"/>
                        </a:rPr>
                        <a:t>huawei-devm:devm</a:t>
                      </a:r>
                      <a:r>
                        <a:rPr lang="en-US" sz="1200" dirty="0">
                          <a:latin typeface="Huawei Sans" panose="020C0503030203020204" pitchFamily="34" charset="0"/>
                        </a:rPr>
                        <a:t>/</a:t>
                      </a:r>
                      <a:r>
                        <a:rPr lang="en-US" sz="1200" dirty="0" err="1">
                          <a:latin typeface="Huawei Sans" panose="020C0503030203020204" pitchFamily="34" charset="0"/>
                        </a:rPr>
                        <a:t>cpuInfos</a:t>
                      </a:r>
                      <a:r>
                        <a:rPr lang="en-US" sz="1200" dirty="0">
                          <a:latin typeface="Huawei Sans" panose="020C0503030203020204" pitchFamily="34" charset="0"/>
                        </a:rPr>
                        <a:t>/</a:t>
                      </a:r>
                      <a:r>
                        <a:rPr lang="en-US" sz="1200" dirty="0" err="1">
                          <a:latin typeface="Huawei Sans" panose="020C0503030203020204" pitchFamily="34" charset="0"/>
                        </a:rPr>
                        <a:t>cpuInfo</a:t>
                      </a:r>
                      <a:r>
                        <a:rPr lang="en-US" sz="1200" dirty="0">
                          <a:latin typeface="Huawei Sans" panose="020C0503030203020204" pitchFamily="34" charset="0"/>
                        </a:rPr>
                        <a:t> condition express op-field </a:t>
                      </a:r>
                      <a:r>
                        <a:rPr lang="en-US" sz="1200" dirty="0" err="1">
                          <a:latin typeface="Huawei Sans" panose="020C0503030203020204" pitchFamily="34" charset="0"/>
                        </a:rPr>
                        <a:t>systemCpuUsage</a:t>
                      </a:r>
                      <a:r>
                        <a:rPr lang="en-US" sz="1200" dirty="0">
                          <a:latin typeface="Huawei Sans" panose="020C0503030203020204" pitchFamily="34" charset="0"/>
                        </a:rPr>
                        <a:t> op-type </a:t>
                      </a:r>
                      <a:r>
                        <a:rPr lang="en-US" sz="1200" dirty="0" err="1">
                          <a:latin typeface="Huawei Sans" panose="020C0503030203020204" pitchFamily="34" charset="0"/>
                        </a:rPr>
                        <a:t>gt</a:t>
                      </a:r>
                      <a:r>
                        <a:rPr lang="en-US" sz="1200" dirty="0">
                          <a:latin typeface="Huawei Sans" panose="020C0503030203020204" pitchFamily="34" charset="0"/>
                        </a:rPr>
                        <a:t> op-value 40</a:t>
                      </a:r>
                      <a:endParaRPr lang="en-US" altLang="zh-CN" sz="1200" b="0" dirty="0">
                        <a:solidFill>
                          <a:srgbClr val="0070C0"/>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45" name="矩形 44"/>
          <p:cNvSpPr/>
          <p:nvPr/>
        </p:nvSpPr>
        <p:spPr>
          <a:xfrm>
            <a:off x="6081206" y="2242778"/>
            <a:ext cx="5667882" cy="618514"/>
          </a:xfrm>
          <a:prstGeom prst="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bg1"/>
                </a:solidFill>
                <a:latin typeface="Huawei Sans" panose="020C0503030203020204" pitchFamily="34" charset="0"/>
              </a:rPr>
              <a:t>After a specific parameter exceeds the threshold, static subscription is triggered.</a:t>
            </a:r>
          </a:p>
        </p:txBody>
      </p:sp>
      <p:grpSp>
        <p:nvGrpSpPr>
          <p:cNvPr id="32" name="组合 31"/>
          <p:cNvGrpSpPr/>
          <p:nvPr/>
        </p:nvGrpSpPr>
        <p:grpSpPr>
          <a:xfrm>
            <a:off x="1814731" y="1907389"/>
            <a:ext cx="3010295" cy="4347031"/>
            <a:chOff x="1814731" y="1907389"/>
            <a:chExt cx="3010295" cy="4347031"/>
          </a:xfrm>
        </p:grpSpPr>
        <p:sp>
          <p:nvSpPr>
            <p:cNvPr id="33" name="Freeform 7"/>
            <p:cNvSpPr>
              <a:spLocks noEditPoints="1"/>
            </p:cNvSpPr>
            <p:nvPr/>
          </p:nvSpPr>
          <p:spPr bwMode="auto">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dirty="0">
                <a:latin typeface="Huawei Sans" panose="020C0503030203020204" pitchFamily="34" charset="0"/>
              </a:endParaRPr>
            </a:p>
          </p:txBody>
        </p:sp>
        <p:cxnSp>
          <p:nvCxnSpPr>
            <p:cNvPr id="34" name="直接连接符 33"/>
            <p:cNvCxnSpPr/>
            <p:nvPr/>
          </p:nvCxnSpPr>
          <p:spPr>
            <a:xfrm>
              <a:off x="2084731" y="235018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527485" y="236593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2076774" y="3807506"/>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2076774" y="459959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1, data 1</a:t>
              </a:r>
              <a:endParaRPr lang="en-US" altLang="zh-CN" sz="1200" dirty="0">
                <a:solidFill>
                  <a:srgbClr val="1AABE2"/>
                </a:solidFill>
                <a:latin typeface="Huawei Sans" panose="020C0503030203020204" pitchFamily="34" charset="0"/>
              </a:endParaRPr>
            </a:p>
          </p:txBody>
        </p:sp>
        <p:sp>
          <p:nvSpPr>
            <p:cNvPr id="50" name="文本框 49"/>
            <p:cNvSpPr txBox="1"/>
            <p:nvPr/>
          </p:nvSpPr>
          <p:spPr>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2, data 2</a:t>
              </a:r>
              <a:endParaRPr lang="en-US" altLang="zh-CN" sz="1200" dirty="0">
                <a:solidFill>
                  <a:srgbClr val="1AABE2"/>
                </a:solidFill>
                <a:latin typeface="Huawei Sans" panose="020C0503030203020204" pitchFamily="34" charset="0"/>
              </a:endParaRPr>
            </a:p>
          </p:txBody>
        </p:sp>
        <p:cxnSp>
          <p:nvCxnSpPr>
            <p:cNvPr id="52" name="直接箭头连接符 51"/>
            <p:cNvCxnSpPr/>
            <p:nvPr/>
          </p:nvCxnSpPr>
          <p:spPr>
            <a:xfrm>
              <a:off x="2088780" y="5715718"/>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rot="600000">
              <a:off x="2676987" y="5680847"/>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a:t>
              </a:r>
              <a:r>
                <a:rPr lang="en-US" sz="1200" i="1" dirty="0">
                  <a:solidFill>
                    <a:srgbClr val="1AABE2"/>
                  </a:solidFill>
                  <a:latin typeface="Huawei Sans" panose="020C0503030203020204" pitchFamily="34" charset="0"/>
                </a:rPr>
                <a:t>n</a:t>
              </a:r>
              <a:r>
                <a:rPr lang="en-US" sz="1200" dirty="0">
                  <a:solidFill>
                    <a:srgbClr val="1AABE2"/>
                  </a:solidFill>
                  <a:latin typeface="Huawei Sans" panose="020C0503030203020204" pitchFamily="34" charset="0"/>
                </a:rPr>
                <a:t>, data </a:t>
              </a:r>
              <a:r>
                <a:rPr lang="en-US" sz="1200" i="1" dirty="0">
                  <a:solidFill>
                    <a:srgbClr val="1AABE2"/>
                  </a:solidFill>
                  <a:latin typeface="Huawei Sans" panose="020C0503030203020204" pitchFamily="34" charset="0"/>
                </a:rPr>
                <a:t>n</a:t>
              </a:r>
              <a:endParaRPr lang="en-US" altLang="zh-CN" sz="1200" i="1" dirty="0">
                <a:solidFill>
                  <a:srgbClr val="1AABE2"/>
                </a:solidFill>
                <a:latin typeface="Huawei Sans" panose="020C0503030203020204" pitchFamily="34" charset="0"/>
              </a:endParaRPr>
            </a:p>
          </p:txBody>
        </p:sp>
        <p:sp>
          <p:nvSpPr>
            <p:cNvPr id="70" name="文本框 69"/>
            <p:cNvSpPr txBox="1"/>
            <p:nvPr/>
          </p:nvSpPr>
          <p:spPr>
            <a:xfrm rot="626308">
              <a:off x="3292662" y="5095573"/>
              <a:ext cx="1462411" cy="369332"/>
            </a:xfrm>
            <a:prstGeom prst="rect">
              <a:avLst/>
            </a:prstGeom>
            <a:noFill/>
            <a:ln>
              <a:noFill/>
            </a:ln>
          </p:spPr>
          <p:txBody>
            <a:bodyPr wrap="square" rtlCol="0">
              <a:spAutoFit/>
            </a:bodyPr>
            <a:lstStyle/>
            <a:p>
              <a:pPr fontAlgn="ctr"/>
              <a:r>
                <a:rPr lang="en-US" dirty="0">
                  <a:solidFill>
                    <a:srgbClr val="1AABE2"/>
                  </a:solidFill>
                  <a:latin typeface="Huawei Sans" panose="020C0503030203020204" pitchFamily="34" charset="0"/>
                </a:rPr>
                <a:t>...</a:t>
              </a:r>
              <a:endParaRPr lang="en-US" altLang="zh-CN" dirty="0">
                <a:solidFill>
                  <a:srgbClr val="1AABE2"/>
                </a:solidFill>
                <a:latin typeface="Huawei Sans" panose="020C0503030203020204" pitchFamily="34" charset="0"/>
              </a:endParaRPr>
            </a:p>
          </p:txBody>
        </p:sp>
        <p:grpSp>
          <p:nvGrpSpPr>
            <p:cNvPr id="73" name="组合 72"/>
            <p:cNvGrpSpPr/>
            <p:nvPr/>
          </p:nvGrpSpPr>
          <p:grpSpPr>
            <a:xfrm>
              <a:off x="1814731" y="1907389"/>
              <a:ext cx="3010295" cy="445703"/>
              <a:chOff x="1814731" y="1907389"/>
              <a:chExt cx="3010295" cy="445703"/>
            </a:xfrm>
          </p:grpSpPr>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14731" y="1907389"/>
                <a:ext cx="540000" cy="442800"/>
              </a:xfrm>
              <a:prstGeom prst="rect">
                <a:avLst/>
              </a:prstGeom>
            </p:spPr>
          </p:pic>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285026" y="1910292"/>
                <a:ext cx="540000" cy="442800"/>
              </a:xfrm>
              <a:prstGeom prst="rect">
                <a:avLst/>
              </a:prstGeom>
            </p:spPr>
          </p:pic>
        </p:grpSp>
      </p:grpSp>
      <p:cxnSp>
        <p:nvCxnSpPr>
          <p:cNvPr id="42" name="直接箭头连接符 41"/>
          <p:cNvCxnSpPr/>
          <p:nvPr/>
        </p:nvCxnSpPr>
        <p:spPr>
          <a:xfrm flipH="1">
            <a:off x="2359844" y="2143705"/>
            <a:ext cx="59522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950881" y="1912000"/>
            <a:ext cx="540000" cy="442800"/>
          </a:xfrm>
          <a:prstGeom prst="rect">
            <a:avLst/>
          </a:prstGeom>
        </p:spPr>
      </p:pic>
      <p:sp>
        <p:nvSpPr>
          <p:cNvPr id="47" name="文本框 46"/>
          <p:cNvSpPr txBox="1"/>
          <p:nvPr/>
        </p:nvSpPr>
        <p:spPr>
          <a:xfrm>
            <a:off x="3946119"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Collector</a:t>
            </a:r>
          </a:p>
        </p:txBody>
      </p:sp>
      <p:sp>
        <p:nvSpPr>
          <p:cNvPr id="48" name="文本框 47"/>
          <p:cNvSpPr txBox="1"/>
          <p:nvPr/>
        </p:nvSpPr>
        <p:spPr>
          <a:xfrm>
            <a:off x="1450581"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Router</a:t>
            </a:r>
          </a:p>
        </p:txBody>
      </p:sp>
      <p:sp>
        <p:nvSpPr>
          <p:cNvPr id="51" name="文本框 50"/>
          <p:cNvSpPr txBox="1"/>
          <p:nvPr/>
        </p:nvSpPr>
        <p:spPr>
          <a:xfrm>
            <a:off x="2587884" y="1526957"/>
            <a:ext cx="1200379"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CLI/NMS</a:t>
            </a:r>
          </a:p>
        </p:txBody>
      </p:sp>
      <p:sp>
        <p:nvSpPr>
          <p:cNvPr id="31"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36"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41"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54"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734537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Dynamic Telemetry Subscription Using gRPC</a:t>
            </a:r>
            <a:endParaRPr lang="en-US" altLang="zh-CN" dirty="0"/>
          </a:p>
        </p:txBody>
      </p:sp>
      <p:sp>
        <p:nvSpPr>
          <p:cNvPr id="18" name="Rectangle 219"/>
          <p:cNvSpPr txBox="1">
            <a:spLocks noChangeArrowheads="1"/>
          </p:cNvSpPr>
          <p:nvPr/>
        </p:nvSpPr>
        <p:spPr bwMode="auto">
          <a:xfrm>
            <a:off x="6095999" y="1836838"/>
            <a:ext cx="5408645" cy="3818604"/>
          </a:xfrm>
          <a:prstGeom prst="rect">
            <a:avLst/>
          </a:prstGeom>
          <a:noFill/>
          <a:ln w="9525">
            <a:noFill/>
            <a:miter lim="800000"/>
            <a:headEnd/>
            <a:tailEnd/>
          </a:ln>
        </p:spPr>
        <p:txBody>
          <a:bodyPr wrap="square" lIns="78355" tIns="39177" rIns="78355" bIns="39177">
            <a:spAutoFit/>
          </a:bodyPr>
          <a:lstStyle/>
          <a:p>
            <a:pPr fontAlgn="ctr">
              <a:lnSpc>
                <a:spcPct val="150000"/>
              </a:lnSpc>
              <a:defRPr/>
            </a:pPr>
            <a:r>
              <a:rPr lang="en-US" b="1" dirty="0">
                <a:latin typeface="Huawei Sans" panose="020C0503030203020204" pitchFamily="34" charset="0"/>
              </a:rPr>
              <a:t>Dynamic Telemetry Subscription</a:t>
            </a:r>
            <a:endParaRPr lang="en-US" altLang="zh-CN" b="1"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collector initiates a </a:t>
            </a:r>
            <a:r>
              <a:rPr lang="en-US" sz="1600" dirty="0" err="1">
                <a:latin typeface="Huawei Sans" panose="020C0503030203020204" pitchFamily="34" charset="0"/>
              </a:rPr>
              <a:t>gRPC</a:t>
            </a:r>
            <a:r>
              <a:rPr lang="en-US" sz="1600" dirty="0">
                <a:latin typeface="Huawei Sans" panose="020C0503030203020204" pitchFamily="34" charset="0"/>
              </a:rPr>
              <a:t> connection request to the router.</a:t>
            </a:r>
            <a:endParaRPr lang="en-US" altLang="zh-CN" sz="1600"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collector initiates a dynamic subscription request to the router.</a:t>
            </a:r>
            <a:endParaRPr lang="en-US" altLang="zh-CN" sz="16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600" dirty="0">
                <a:latin typeface="Huawei Sans" panose="020C0503030203020204" pitchFamily="34" charset="0"/>
              </a:rPr>
              <a:t>RPC method: Subscribe</a:t>
            </a:r>
          </a:p>
          <a:p>
            <a:pPr marL="541338" lvl="2" indent="-233363" fontAlgn="ctr">
              <a:lnSpc>
                <a:spcPct val="150000"/>
              </a:lnSpc>
              <a:buFont typeface="Arial" panose="020B0604020202020204" pitchFamily="34" charset="0"/>
              <a:buChar char="•"/>
              <a:defRPr/>
            </a:pPr>
            <a:r>
              <a:rPr lang="en-US" sz="1600" dirty="0">
                <a:latin typeface="Huawei Sans" panose="020C0503030203020204" pitchFamily="34" charset="0"/>
              </a:rPr>
              <a:t>Specify the sampling path and sampling interval.</a:t>
            </a:r>
            <a:endParaRPr lang="en-US" altLang="zh-CN" sz="1600"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router starts to sample data, sends the sampled data (as the response to the </a:t>
            </a:r>
            <a:r>
              <a:rPr lang="en-US" altLang="zh-CN" sz="1600" dirty="0">
                <a:latin typeface="Huawei Sans" panose="020C0503030203020204" pitchFamily="34" charset="0"/>
              </a:rPr>
              <a:t>dynamic subscription request) to the collector</a:t>
            </a:r>
            <a:r>
              <a:rPr lang="en-US" sz="1600" dirty="0">
                <a:latin typeface="Huawei Sans" panose="020C0503030203020204" pitchFamily="34" charset="0"/>
              </a:rPr>
              <a:t>.</a:t>
            </a:r>
            <a:endParaRPr lang="en-US" altLang="zh-CN" sz="1600" kern="0" dirty="0">
              <a:latin typeface="Huawei Sans" panose="020C0503030203020204" pitchFamily="34" charset="0"/>
            </a:endParaRPr>
          </a:p>
        </p:txBody>
      </p:sp>
      <p:sp>
        <p:nvSpPr>
          <p:cNvPr id="42" name="文本框 41"/>
          <p:cNvSpPr txBox="1"/>
          <p:nvPr/>
        </p:nvSpPr>
        <p:spPr>
          <a:xfrm>
            <a:off x="442913" y="2396361"/>
            <a:ext cx="1554533" cy="830997"/>
          </a:xfrm>
          <a:prstGeom prst="rect">
            <a:avLst/>
          </a:prstGeom>
          <a:solidFill>
            <a:srgbClr val="00B0F0"/>
          </a:solidFill>
        </p:spPr>
        <p:txBody>
          <a:bodyPr wrap="square" rtlCol="0">
            <a:spAutoFit/>
          </a:bodyPr>
          <a:lstStyle/>
          <a:p>
            <a:pPr fontAlgn="ctr"/>
            <a:r>
              <a:rPr lang="en-US" sz="1200" dirty="0">
                <a:solidFill>
                  <a:schemeClr val="bg1"/>
                </a:solidFill>
                <a:latin typeface="Huawei Sans" panose="020C0503030203020204" pitchFamily="34" charset="0"/>
              </a:rPr>
              <a:t>Configure the device so that its data can be subscribed.</a:t>
            </a:r>
            <a:endParaRPr lang="en-US" altLang="zh-CN" sz="1200" dirty="0">
              <a:solidFill>
                <a:schemeClr val="bg1"/>
              </a:solidFill>
              <a:latin typeface="Huawei Sans" panose="020C0503030203020204" pitchFamily="34" charset="0"/>
            </a:endParaRPr>
          </a:p>
        </p:txBody>
      </p:sp>
      <p:grpSp>
        <p:nvGrpSpPr>
          <p:cNvPr id="45" name="组合 44"/>
          <p:cNvGrpSpPr/>
          <p:nvPr/>
        </p:nvGrpSpPr>
        <p:grpSpPr>
          <a:xfrm>
            <a:off x="1814731" y="1907389"/>
            <a:ext cx="3010295" cy="4347031"/>
            <a:chOff x="1814731" y="1907389"/>
            <a:chExt cx="3010295" cy="4347031"/>
          </a:xfrm>
        </p:grpSpPr>
        <p:sp>
          <p:nvSpPr>
            <p:cNvPr id="50" name="Freeform 7"/>
            <p:cNvSpPr>
              <a:spLocks noEditPoints="1"/>
            </p:cNvSpPr>
            <p:nvPr/>
          </p:nvSpPr>
          <p:spPr bwMode="auto">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dirty="0">
                <a:latin typeface="Huawei Sans" panose="020C0503030203020204" pitchFamily="34" charset="0"/>
              </a:endParaRPr>
            </a:p>
          </p:txBody>
        </p:sp>
        <p:cxnSp>
          <p:nvCxnSpPr>
            <p:cNvPr id="51" name="直接连接符 50"/>
            <p:cNvCxnSpPr/>
            <p:nvPr/>
          </p:nvCxnSpPr>
          <p:spPr>
            <a:xfrm>
              <a:off x="2084731" y="235018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27485" y="236593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2076774" y="3309666"/>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2076774" y="409159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rot="600000">
              <a:off x="2763026" y="3292472"/>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1, data 1</a:t>
              </a:r>
              <a:endParaRPr lang="en-US" altLang="zh-CN" sz="1200" dirty="0">
                <a:solidFill>
                  <a:srgbClr val="1AABE2"/>
                </a:solidFill>
                <a:latin typeface="Huawei Sans" panose="020C0503030203020204" pitchFamily="34" charset="0"/>
              </a:endParaRPr>
            </a:p>
          </p:txBody>
        </p:sp>
        <p:sp>
          <p:nvSpPr>
            <p:cNvPr id="56" name="文本框 55"/>
            <p:cNvSpPr txBox="1"/>
            <p:nvPr/>
          </p:nvSpPr>
          <p:spPr>
            <a:xfrm rot="600000">
              <a:off x="2752866" y="4060870"/>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2, data 2</a:t>
              </a:r>
              <a:endParaRPr lang="en-US" altLang="zh-CN" sz="1200" dirty="0">
                <a:solidFill>
                  <a:srgbClr val="1AABE2"/>
                </a:solidFill>
                <a:latin typeface="Huawei Sans" panose="020C0503030203020204" pitchFamily="34" charset="0"/>
              </a:endParaRPr>
            </a:p>
          </p:txBody>
        </p:sp>
        <p:sp>
          <p:nvSpPr>
            <p:cNvPr id="58" name="文本框 57"/>
            <p:cNvSpPr txBox="1"/>
            <p:nvPr/>
          </p:nvSpPr>
          <p:spPr>
            <a:xfrm rot="600000">
              <a:off x="2668610" y="4890077"/>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a:t>
              </a:r>
              <a:r>
                <a:rPr lang="en-US" sz="1200" i="1" dirty="0">
                  <a:solidFill>
                    <a:srgbClr val="1AABE2"/>
                  </a:solidFill>
                  <a:latin typeface="Huawei Sans" panose="020C0503030203020204" pitchFamily="34" charset="0"/>
                </a:rPr>
                <a:t>n</a:t>
              </a:r>
              <a:r>
                <a:rPr lang="en-US" sz="1200" dirty="0">
                  <a:solidFill>
                    <a:srgbClr val="1AABE2"/>
                  </a:solidFill>
                  <a:latin typeface="Huawei Sans" panose="020C0503030203020204" pitchFamily="34" charset="0"/>
                </a:rPr>
                <a:t>, data </a:t>
              </a:r>
              <a:r>
                <a:rPr lang="en-US" sz="1200" i="1" dirty="0">
                  <a:solidFill>
                    <a:srgbClr val="1AABE2"/>
                  </a:solidFill>
                  <a:latin typeface="Huawei Sans" panose="020C0503030203020204" pitchFamily="34" charset="0"/>
                </a:rPr>
                <a:t>n</a:t>
              </a:r>
              <a:endParaRPr lang="en-US" altLang="zh-CN" sz="1200" i="1" dirty="0">
                <a:solidFill>
                  <a:srgbClr val="1AABE2"/>
                </a:solidFill>
                <a:latin typeface="Huawei Sans" panose="020C0503030203020204" pitchFamily="34" charset="0"/>
              </a:endParaRPr>
            </a:p>
          </p:txBody>
        </p:sp>
        <p:sp>
          <p:nvSpPr>
            <p:cNvPr id="63" name="文本框 62"/>
            <p:cNvSpPr txBox="1"/>
            <p:nvPr/>
          </p:nvSpPr>
          <p:spPr>
            <a:xfrm rot="626308">
              <a:off x="3212218" y="4426362"/>
              <a:ext cx="1462411" cy="369332"/>
            </a:xfrm>
            <a:prstGeom prst="rect">
              <a:avLst/>
            </a:prstGeom>
            <a:noFill/>
            <a:ln>
              <a:noFill/>
            </a:ln>
          </p:spPr>
          <p:txBody>
            <a:bodyPr wrap="square" rtlCol="0">
              <a:spAutoFit/>
            </a:bodyPr>
            <a:lstStyle/>
            <a:p>
              <a:pPr fontAlgn="ctr"/>
              <a:r>
                <a:rPr lang="en-US" dirty="0">
                  <a:solidFill>
                    <a:srgbClr val="1AABE2"/>
                  </a:solidFill>
                  <a:latin typeface="Huawei Sans" panose="020C0503030203020204" pitchFamily="34" charset="0"/>
                </a:rPr>
                <a:t>...</a:t>
              </a:r>
              <a:endParaRPr lang="en-US" altLang="zh-CN" dirty="0">
                <a:solidFill>
                  <a:srgbClr val="1AABE2"/>
                </a:solidFill>
                <a:latin typeface="Huawei Sans" panose="020C0503030203020204" pitchFamily="34" charset="0"/>
              </a:endParaRPr>
            </a:p>
          </p:txBody>
        </p:sp>
        <p:grpSp>
          <p:nvGrpSpPr>
            <p:cNvPr id="94" name="组合 93"/>
            <p:cNvGrpSpPr/>
            <p:nvPr/>
          </p:nvGrpSpPr>
          <p:grpSpPr>
            <a:xfrm>
              <a:off x="1814731" y="1907389"/>
              <a:ext cx="3010295" cy="445703"/>
              <a:chOff x="1814731" y="1907389"/>
              <a:chExt cx="3010295" cy="445703"/>
            </a:xfrm>
          </p:grpSpPr>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14731" y="1907389"/>
                <a:ext cx="540000" cy="442800"/>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285026" y="1910292"/>
                <a:ext cx="540000" cy="442800"/>
              </a:xfrm>
              <a:prstGeom prst="rect">
                <a:avLst/>
              </a:prstGeom>
            </p:spPr>
          </p:pic>
        </p:grpSp>
      </p:grpSp>
      <p:cxnSp>
        <p:nvCxnSpPr>
          <p:cNvPr id="98" name="直接箭头连接符 97"/>
          <p:cNvCxnSpPr/>
          <p:nvPr/>
        </p:nvCxnSpPr>
        <p:spPr>
          <a:xfrm flipH="1">
            <a:off x="2088780" y="2888909"/>
            <a:ext cx="2424706" cy="36004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rot="21120000">
            <a:off x="2108326" y="2424937"/>
            <a:ext cx="2348959" cy="646331"/>
          </a:xfrm>
          <a:prstGeom prst="rect">
            <a:avLst/>
          </a:prstGeom>
          <a:noFill/>
        </p:spPr>
        <p:txBody>
          <a:bodyPr wrap="square" rtlCol="0">
            <a:spAutoFit/>
          </a:bodyPr>
          <a:lstStyle/>
          <a:p>
            <a:pPr fontAlgn="ctr"/>
            <a:r>
              <a:rPr lang="en-US" sz="1200" dirty="0">
                <a:solidFill>
                  <a:srgbClr val="00B0F0"/>
                </a:solidFill>
                <a:latin typeface="Huawei Sans" panose="020C0503030203020204" pitchFamily="34" charset="0"/>
              </a:rPr>
              <a:t>Subscribes to a device parameter temporarily. The sampling interval is λ seconds.</a:t>
            </a:r>
          </a:p>
        </p:txBody>
      </p:sp>
      <p:sp>
        <p:nvSpPr>
          <p:cNvPr id="100" name="左大括号 99"/>
          <p:cNvSpPr/>
          <p:nvPr/>
        </p:nvSpPr>
        <p:spPr>
          <a:xfrm>
            <a:off x="1943819" y="331005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101" name="文本框 100"/>
          <p:cNvSpPr txBox="1"/>
          <p:nvPr/>
        </p:nvSpPr>
        <p:spPr>
          <a:xfrm>
            <a:off x="936000" y="354092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cxnSp>
        <p:nvCxnSpPr>
          <p:cNvPr id="102" name="直接箭头连接符 101"/>
          <p:cNvCxnSpPr/>
          <p:nvPr/>
        </p:nvCxnSpPr>
        <p:spPr>
          <a:xfrm flipH="1">
            <a:off x="2094653" y="5642704"/>
            <a:ext cx="2440210" cy="36004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rot="21120000">
            <a:off x="2354522" y="5395912"/>
            <a:ext cx="1574446" cy="461665"/>
          </a:xfrm>
          <a:prstGeom prst="rect">
            <a:avLst/>
          </a:prstGeom>
          <a:noFill/>
        </p:spPr>
        <p:txBody>
          <a:bodyPr wrap="square" rtlCol="0">
            <a:spAutoFit/>
          </a:bodyPr>
          <a:lstStyle/>
          <a:p>
            <a:pPr algn="ctr" fontAlgn="ctr"/>
            <a:r>
              <a:rPr lang="en-US" sz="1200" dirty="0">
                <a:solidFill>
                  <a:srgbClr val="00B0F0"/>
                </a:solidFill>
                <a:latin typeface="Huawei Sans" panose="020C0503030203020204" pitchFamily="34" charset="0"/>
              </a:rPr>
              <a:t>Tears down the connection.</a:t>
            </a:r>
          </a:p>
        </p:txBody>
      </p:sp>
      <p:cxnSp>
        <p:nvCxnSpPr>
          <p:cNvPr id="104" name="直接箭头连接符 103"/>
          <p:cNvCxnSpPr/>
          <p:nvPr/>
        </p:nvCxnSpPr>
        <p:spPr>
          <a:xfrm>
            <a:off x="2086934" y="491455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109" name="右大括号 108"/>
          <p:cNvSpPr/>
          <p:nvPr/>
        </p:nvSpPr>
        <p:spPr>
          <a:xfrm>
            <a:off x="4544466" y="3716338"/>
            <a:ext cx="185380" cy="16144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110" name="文本框 109"/>
          <p:cNvSpPr txBox="1"/>
          <p:nvPr/>
        </p:nvSpPr>
        <p:spPr>
          <a:xfrm>
            <a:off x="4697008" y="4385058"/>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a:t>
            </a:r>
            <a:r>
              <a:rPr lang="en-US" sz="1200" dirty="0" err="1">
                <a:latin typeface="Huawei Sans" panose="020C0503030203020204" pitchFamily="34" charset="0"/>
              </a:rPr>
              <a:t>λn</a:t>
            </a:r>
            <a:endParaRPr lang="en-US" altLang="zh-CN" sz="1200" dirty="0">
              <a:latin typeface="Huawei Sans" panose="020C0503030203020204" pitchFamily="34" charset="0"/>
            </a:endParaRPr>
          </a:p>
        </p:txBody>
      </p:sp>
      <p:cxnSp>
        <p:nvCxnSpPr>
          <p:cNvPr id="39" name="直接箭头连接符 38"/>
          <p:cNvCxnSpPr/>
          <p:nvPr/>
        </p:nvCxnSpPr>
        <p:spPr>
          <a:xfrm flipH="1">
            <a:off x="2359844" y="2143705"/>
            <a:ext cx="59522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950881" y="1912000"/>
            <a:ext cx="540000" cy="442800"/>
          </a:xfrm>
          <a:prstGeom prst="rect">
            <a:avLst/>
          </a:prstGeom>
        </p:spPr>
      </p:pic>
      <p:sp>
        <p:nvSpPr>
          <p:cNvPr id="41" name="文本框 40"/>
          <p:cNvSpPr txBox="1"/>
          <p:nvPr/>
        </p:nvSpPr>
        <p:spPr>
          <a:xfrm>
            <a:off x="3946119"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Collector</a:t>
            </a:r>
          </a:p>
        </p:txBody>
      </p:sp>
      <p:sp>
        <p:nvSpPr>
          <p:cNvPr id="43" name="文本框 42"/>
          <p:cNvSpPr txBox="1"/>
          <p:nvPr/>
        </p:nvSpPr>
        <p:spPr>
          <a:xfrm>
            <a:off x="1450581"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Router</a:t>
            </a:r>
          </a:p>
        </p:txBody>
      </p:sp>
      <p:sp>
        <p:nvSpPr>
          <p:cNvPr id="44" name="文本框 43"/>
          <p:cNvSpPr txBox="1"/>
          <p:nvPr/>
        </p:nvSpPr>
        <p:spPr>
          <a:xfrm>
            <a:off x="2587884" y="1526957"/>
            <a:ext cx="1200379"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CLI/NMS</a:t>
            </a:r>
          </a:p>
        </p:txBody>
      </p:sp>
      <p:sp>
        <p:nvSpPr>
          <p:cNvPr id="3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37"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38"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46"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869393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Dynamic Telemetry Subscription Using gRPC</a:t>
            </a:r>
            <a:endParaRPr lang="en-US" altLang="zh-CN" dirty="0"/>
          </a:p>
        </p:txBody>
      </p:sp>
      <p:grpSp>
        <p:nvGrpSpPr>
          <p:cNvPr id="45" name="组合 44"/>
          <p:cNvGrpSpPr/>
          <p:nvPr/>
        </p:nvGrpSpPr>
        <p:grpSpPr>
          <a:xfrm>
            <a:off x="1814731" y="1907389"/>
            <a:ext cx="3010295" cy="4347031"/>
            <a:chOff x="1814731" y="1907389"/>
            <a:chExt cx="3010295" cy="4347031"/>
          </a:xfrm>
        </p:grpSpPr>
        <p:sp>
          <p:nvSpPr>
            <p:cNvPr id="50" name="Freeform 7"/>
            <p:cNvSpPr>
              <a:spLocks noEditPoints="1"/>
            </p:cNvSpPr>
            <p:nvPr/>
          </p:nvSpPr>
          <p:spPr bwMode="auto">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dirty="0">
                <a:latin typeface="Huawei Sans" panose="020C0503030203020204" pitchFamily="34" charset="0"/>
              </a:endParaRPr>
            </a:p>
          </p:txBody>
        </p:sp>
        <p:cxnSp>
          <p:nvCxnSpPr>
            <p:cNvPr id="51" name="直接连接符 50"/>
            <p:cNvCxnSpPr/>
            <p:nvPr/>
          </p:nvCxnSpPr>
          <p:spPr>
            <a:xfrm>
              <a:off x="2084731" y="235018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27485" y="2365932"/>
              <a:ext cx="2982" cy="38884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2076774" y="3309666"/>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2076774" y="409159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rot="600000">
              <a:off x="2763026" y="3292472"/>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1, data 1</a:t>
              </a:r>
              <a:endParaRPr lang="en-US" altLang="zh-CN" sz="1200" dirty="0">
                <a:solidFill>
                  <a:srgbClr val="1AABE2"/>
                </a:solidFill>
                <a:latin typeface="Huawei Sans" panose="020C0503030203020204" pitchFamily="34" charset="0"/>
              </a:endParaRPr>
            </a:p>
          </p:txBody>
        </p:sp>
        <p:sp>
          <p:nvSpPr>
            <p:cNvPr id="56" name="文本框 55"/>
            <p:cNvSpPr txBox="1"/>
            <p:nvPr/>
          </p:nvSpPr>
          <p:spPr>
            <a:xfrm rot="600000">
              <a:off x="2752866" y="4060870"/>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2, data 2</a:t>
              </a:r>
              <a:endParaRPr lang="en-US" altLang="zh-CN" sz="1200" dirty="0">
                <a:solidFill>
                  <a:srgbClr val="1AABE2"/>
                </a:solidFill>
                <a:latin typeface="Huawei Sans" panose="020C0503030203020204" pitchFamily="34" charset="0"/>
              </a:endParaRPr>
            </a:p>
          </p:txBody>
        </p:sp>
        <p:sp>
          <p:nvSpPr>
            <p:cNvPr id="58" name="文本框 57"/>
            <p:cNvSpPr txBox="1"/>
            <p:nvPr/>
          </p:nvSpPr>
          <p:spPr>
            <a:xfrm rot="600000">
              <a:off x="2668610" y="4890077"/>
              <a:ext cx="1854846" cy="276999"/>
            </a:xfrm>
            <a:prstGeom prst="rect">
              <a:avLst/>
            </a:prstGeom>
            <a:noFill/>
            <a:ln>
              <a:noFill/>
            </a:ln>
          </p:spPr>
          <p:txBody>
            <a:bodyPr wrap="square" rtlCol="0">
              <a:spAutoFit/>
            </a:bodyPr>
            <a:lstStyle/>
            <a:p>
              <a:pPr algn="ctr" fontAlgn="ctr"/>
              <a:r>
                <a:rPr lang="en-US" sz="1200" dirty="0">
                  <a:solidFill>
                    <a:srgbClr val="1AABE2"/>
                  </a:solidFill>
                  <a:latin typeface="Huawei Sans" panose="020C0503030203020204" pitchFamily="34" charset="0"/>
                </a:rPr>
                <a:t>Time </a:t>
              </a:r>
              <a:r>
                <a:rPr lang="en-US" sz="1200" i="1" dirty="0">
                  <a:solidFill>
                    <a:srgbClr val="1AABE2"/>
                  </a:solidFill>
                  <a:latin typeface="Huawei Sans" panose="020C0503030203020204" pitchFamily="34" charset="0"/>
                </a:rPr>
                <a:t>n</a:t>
              </a:r>
              <a:r>
                <a:rPr lang="en-US" sz="1200" dirty="0">
                  <a:solidFill>
                    <a:srgbClr val="1AABE2"/>
                  </a:solidFill>
                  <a:latin typeface="Huawei Sans" panose="020C0503030203020204" pitchFamily="34" charset="0"/>
                </a:rPr>
                <a:t>, data </a:t>
              </a:r>
              <a:r>
                <a:rPr lang="en-US" sz="1200" i="1" dirty="0">
                  <a:solidFill>
                    <a:srgbClr val="1AABE2"/>
                  </a:solidFill>
                  <a:latin typeface="Huawei Sans" panose="020C0503030203020204" pitchFamily="34" charset="0"/>
                </a:rPr>
                <a:t>n</a:t>
              </a:r>
              <a:endParaRPr lang="en-US" altLang="zh-CN" sz="1200" i="1" dirty="0">
                <a:solidFill>
                  <a:srgbClr val="1AABE2"/>
                </a:solidFill>
                <a:latin typeface="Huawei Sans" panose="020C0503030203020204" pitchFamily="34" charset="0"/>
              </a:endParaRPr>
            </a:p>
          </p:txBody>
        </p:sp>
        <p:sp>
          <p:nvSpPr>
            <p:cNvPr id="63" name="文本框 62"/>
            <p:cNvSpPr txBox="1"/>
            <p:nvPr/>
          </p:nvSpPr>
          <p:spPr>
            <a:xfrm rot="626308">
              <a:off x="3212218" y="4426362"/>
              <a:ext cx="1462411" cy="369332"/>
            </a:xfrm>
            <a:prstGeom prst="rect">
              <a:avLst/>
            </a:prstGeom>
            <a:noFill/>
            <a:ln>
              <a:noFill/>
            </a:ln>
          </p:spPr>
          <p:txBody>
            <a:bodyPr wrap="square" rtlCol="0">
              <a:spAutoFit/>
            </a:bodyPr>
            <a:lstStyle/>
            <a:p>
              <a:pPr fontAlgn="ctr"/>
              <a:r>
                <a:rPr lang="en-US" dirty="0">
                  <a:solidFill>
                    <a:srgbClr val="1AABE2"/>
                  </a:solidFill>
                  <a:latin typeface="Huawei Sans" panose="020C0503030203020204" pitchFamily="34" charset="0"/>
                </a:rPr>
                <a:t>...</a:t>
              </a:r>
              <a:endParaRPr lang="en-US" altLang="zh-CN" dirty="0">
                <a:solidFill>
                  <a:srgbClr val="1AABE2"/>
                </a:solidFill>
                <a:latin typeface="Huawei Sans" panose="020C0503030203020204" pitchFamily="34" charset="0"/>
              </a:endParaRPr>
            </a:p>
          </p:txBody>
        </p:sp>
        <p:grpSp>
          <p:nvGrpSpPr>
            <p:cNvPr id="94" name="组合 93"/>
            <p:cNvGrpSpPr/>
            <p:nvPr/>
          </p:nvGrpSpPr>
          <p:grpSpPr>
            <a:xfrm>
              <a:off x="1814731" y="1907389"/>
              <a:ext cx="3010295" cy="445703"/>
              <a:chOff x="1814731" y="1907389"/>
              <a:chExt cx="3010295" cy="445703"/>
            </a:xfrm>
          </p:grpSpPr>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14731" y="1907389"/>
                <a:ext cx="540000" cy="442800"/>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285026" y="1910292"/>
                <a:ext cx="540000" cy="442800"/>
              </a:xfrm>
              <a:prstGeom prst="rect">
                <a:avLst/>
              </a:prstGeom>
            </p:spPr>
          </p:pic>
        </p:grpSp>
      </p:grpSp>
      <p:cxnSp>
        <p:nvCxnSpPr>
          <p:cNvPr id="98" name="直接箭头连接符 97"/>
          <p:cNvCxnSpPr/>
          <p:nvPr/>
        </p:nvCxnSpPr>
        <p:spPr>
          <a:xfrm flipH="1">
            <a:off x="2088780" y="2888909"/>
            <a:ext cx="2424706" cy="36004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0" name="左大括号 99"/>
          <p:cNvSpPr/>
          <p:nvPr/>
        </p:nvSpPr>
        <p:spPr>
          <a:xfrm>
            <a:off x="1943819" y="331005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101" name="文本框 100"/>
          <p:cNvSpPr txBox="1"/>
          <p:nvPr/>
        </p:nvSpPr>
        <p:spPr>
          <a:xfrm>
            <a:off x="936000" y="354092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cxnSp>
        <p:nvCxnSpPr>
          <p:cNvPr id="102" name="直接箭头连接符 101"/>
          <p:cNvCxnSpPr/>
          <p:nvPr/>
        </p:nvCxnSpPr>
        <p:spPr>
          <a:xfrm flipH="1">
            <a:off x="2094653" y="5642704"/>
            <a:ext cx="2440210" cy="36004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p:nvPr/>
        </p:nvCxnSpPr>
        <p:spPr>
          <a:xfrm>
            <a:off x="2086934" y="4914554"/>
            <a:ext cx="2440210" cy="416224"/>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109" name="右大括号 108"/>
          <p:cNvSpPr/>
          <p:nvPr/>
        </p:nvSpPr>
        <p:spPr>
          <a:xfrm>
            <a:off x="4544466" y="3716338"/>
            <a:ext cx="185380" cy="16144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110" name="文本框 109"/>
          <p:cNvSpPr txBox="1"/>
          <p:nvPr/>
        </p:nvSpPr>
        <p:spPr>
          <a:xfrm>
            <a:off x="4697008" y="4385058"/>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a:t>
            </a:r>
            <a:r>
              <a:rPr lang="en-US" sz="1200" dirty="0" err="1">
                <a:latin typeface="Huawei Sans" panose="020C0503030203020204" pitchFamily="34" charset="0"/>
              </a:rPr>
              <a:t>λn</a:t>
            </a:r>
            <a:endParaRPr lang="en-US" altLang="zh-CN" sz="1200" dirty="0">
              <a:latin typeface="Huawei Sans" panose="020C0503030203020204" pitchFamily="34" charset="0"/>
            </a:endParaRPr>
          </a:p>
        </p:txBody>
      </p:sp>
      <p:sp>
        <p:nvSpPr>
          <p:cNvPr id="36" name="矩形 35"/>
          <p:cNvSpPr/>
          <p:nvPr/>
        </p:nvSpPr>
        <p:spPr>
          <a:xfrm>
            <a:off x="6096000" y="1526957"/>
            <a:ext cx="5653088" cy="5138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bg1"/>
                </a:solidFill>
                <a:latin typeface="Huawei Sans" panose="020C0503030203020204" pitchFamily="34" charset="0"/>
              </a:rPr>
              <a:t>Parameter-specific data collection and on-demand data push</a:t>
            </a:r>
          </a:p>
        </p:txBody>
      </p:sp>
      <p:graphicFrame>
        <p:nvGraphicFramePr>
          <p:cNvPr id="37" name="表格 36"/>
          <p:cNvGraphicFramePr>
            <a:graphicFrameLocks noGrp="1"/>
          </p:cNvGraphicFramePr>
          <p:nvPr>
            <p:extLst>
              <p:ext uri="{D42A27DB-BD31-4B8C-83A1-F6EECF244321}">
                <p14:modId xmlns:p14="http://schemas.microsoft.com/office/powerpoint/2010/main" val="1682553189"/>
              </p:ext>
            </p:extLst>
          </p:nvPr>
        </p:nvGraphicFramePr>
        <p:xfrm>
          <a:off x="6096001" y="2217201"/>
          <a:ext cx="5653088" cy="3810000"/>
        </p:xfrm>
        <a:graphic>
          <a:graphicData uri="http://schemas.openxmlformats.org/drawingml/2006/table">
            <a:tbl>
              <a:tblPr firstRow="1" bandRow="1"/>
              <a:tblGrid>
                <a:gridCol w="1081176">
                  <a:extLst>
                    <a:ext uri="{9D8B030D-6E8A-4147-A177-3AD203B41FA5}">
                      <a16:colId xmlns:a16="http://schemas.microsoft.com/office/drawing/2014/main" xmlns="" val="20000"/>
                    </a:ext>
                  </a:extLst>
                </a:gridCol>
                <a:gridCol w="4571912">
                  <a:extLst>
                    <a:ext uri="{9D8B030D-6E8A-4147-A177-3AD203B41FA5}">
                      <a16:colId xmlns:a16="http://schemas.microsoft.com/office/drawing/2014/main" xmlns="" val="20001"/>
                    </a:ext>
                  </a:extLst>
                </a:gridCol>
              </a:tblGrid>
              <a:tr h="2384817">
                <a:tc>
                  <a:txBody>
                    <a:bodyPr/>
                    <a:lstStyle/>
                    <a:p>
                      <a:pPr algn="ctr" fontAlgn="ctr"/>
                      <a:r>
                        <a:rPr lang="en-US" sz="1400" b="1" dirty="0">
                          <a:solidFill>
                            <a:schemeClr val="bg1"/>
                          </a:solidFill>
                          <a:latin typeface="Huawei Sans" panose="020C0503030203020204" pitchFamily="34" charset="0"/>
                        </a:rPr>
                        <a:t>Configure the collector.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fontAlgn="ctr"/>
                      <a:r>
                        <a:rPr lang="en-US" sz="1400" dirty="0">
                          <a:latin typeface="Huawei Sans" panose="020C0503030203020204" pitchFamily="34" charset="0"/>
                        </a:rPr>
                        <a:t>system-view</a:t>
                      </a:r>
                    </a:p>
                    <a:p>
                      <a:pPr lvl="1" fontAlgn="ctr"/>
                      <a:r>
                        <a:rPr lang="en-US" sz="1400" dirty="0" err="1">
                          <a:latin typeface="Huawei Sans" panose="020C0503030203020204" pitchFamily="34" charset="0"/>
                        </a:rPr>
                        <a:t>grpc</a:t>
                      </a:r>
                      <a:endParaRPr lang="en-US" altLang="zh-CN" sz="1400" dirty="0">
                        <a:latin typeface="Huawei Sans" panose="020C0503030203020204" pitchFamily="34" charset="0"/>
                      </a:endParaRPr>
                    </a:p>
                    <a:p>
                      <a:pPr lvl="2" fontAlgn="ctr"/>
                      <a:r>
                        <a:rPr lang="en-US" sz="1400" dirty="0" err="1">
                          <a:latin typeface="Huawei Sans" panose="020C0503030203020204" pitchFamily="34" charset="0"/>
                        </a:rPr>
                        <a:t>grpc</a:t>
                      </a:r>
                      <a:r>
                        <a:rPr lang="en-US" sz="1400" dirty="0">
                          <a:latin typeface="Huawei Sans" panose="020C0503030203020204" pitchFamily="34" charset="0"/>
                        </a:rPr>
                        <a:t> server // Enters</a:t>
                      </a:r>
                      <a:r>
                        <a:rPr lang="en-US" sz="1400" baseline="0" dirty="0">
                          <a:latin typeface="Huawei Sans" panose="020C0503030203020204" pitchFamily="34" charset="0"/>
                        </a:rPr>
                        <a:t> </a:t>
                      </a:r>
                      <a:r>
                        <a:rPr lang="en-US" sz="1400" dirty="0">
                          <a:latin typeface="Huawei Sans" panose="020C0503030203020204" pitchFamily="34" charset="0"/>
                        </a:rPr>
                        <a:t>the </a:t>
                      </a:r>
                      <a:r>
                        <a:rPr lang="en-US" sz="1400" dirty="0" err="1">
                          <a:latin typeface="Huawei Sans" panose="020C0503030203020204" pitchFamily="34" charset="0"/>
                        </a:rPr>
                        <a:t>gRPC</a:t>
                      </a:r>
                      <a:r>
                        <a:rPr lang="en-US" sz="1400" dirty="0">
                          <a:latin typeface="Huawei Sans" panose="020C0503030203020204" pitchFamily="34" charset="0"/>
                        </a:rPr>
                        <a:t> server view.</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source-</a:t>
                      </a:r>
                      <a:r>
                        <a:rPr lang="en-US" sz="1400" dirty="0" err="1">
                          <a:latin typeface="Huawei Sans" panose="020C0503030203020204" pitchFamily="34" charset="0"/>
                        </a:rPr>
                        <a:t>ip</a:t>
                      </a:r>
                      <a:r>
                        <a:rPr lang="en-US" sz="1400" dirty="0">
                          <a:latin typeface="Huawei Sans" panose="020C0503030203020204" pitchFamily="34" charset="0"/>
                        </a:rPr>
                        <a:t> // Specifies a source IP address to be listened on.</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server-port // Specifies the number of a port to be listened on.</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service enable // Enables the </a:t>
                      </a:r>
                      <a:r>
                        <a:rPr lang="en-US" sz="1400" dirty="0" err="1">
                          <a:latin typeface="Huawei Sans" panose="020C0503030203020204" pitchFamily="34" charset="0"/>
                        </a:rPr>
                        <a:t>gRPC</a:t>
                      </a:r>
                      <a:r>
                        <a:rPr lang="en-US" sz="1400" dirty="0">
                          <a:latin typeface="Huawei Sans" panose="020C0503030203020204" pitchFamily="34" charset="0"/>
                        </a:rPr>
                        <a:t> service.</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acl</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idle-timeout</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ssl</a:t>
                      </a:r>
                      <a:r>
                        <a:rPr lang="en-US" sz="1400" dirty="0">
                          <a:latin typeface="Huawei Sans" panose="020C0503030203020204" pitchFamily="34" charset="0"/>
                        </a:rPr>
                        <a:t>-policy</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ssl</a:t>
                      </a:r>
                      <a:r>
                        <a:rPr lang="en-US" sz="1400" dirty="0">
                          <a:latin typeface="Huawei Sans" panose="020C0503030203020204" pitchFamily="34" charset="0"/>
                        </a:rPr>
                        <a:t>-verify peer</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commit</a:t>
                      </a:r>
                      <a:endParaRPr lang="en-US" altLang="zh-CN" sz="1400" b="0" dirty="0">
                        <a:solidFill>
                          <a:schemeClr val="tx1"/>
                        </a:solidFill>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0"/>
                  </a:ext>
                </a:extLst>
              </a:tr>
              <a:tr h="604477">
                <a:tc>
                  <a:txBody>
                    <a:bodyPr/>
                    <a:lstStyle/>
                    <a:p>
                      <a:pPr algn="ctr" fontAlgn="ctr"/>
                      <a:r>
                        <a:rPr lang="en-US" sz="1400" b="1" dirty="0">
                          <a:solidFill>
                            <a:schemeClr val="bg1"/>
                          </a:solidFill>
                          <a:latin typeface="Huawei Sans" panose="020C0503030203020204" pitchFamily="34" charset="0"/>
                        </a:rPr>
                        <a:t>Verify</a:t>
                      </a:r>
                      <a:r>
                        <a:rPr lang="en-US" sz="1400" b="1" baseline="0" dirty="0">
                          <a:solidFill>
                            <a:schemeClr val="bg1"/>
                          </a:solidFill>
                          <a:latin typeface="Huawei Sans" panose="020C0503030203020204" pitchFamily="34" charset="0"/>
                        </a:rPr>
                        <a:t> </a:t>
                      </a:r>
                      <a:r>
                        <a:rPr lang="en-US" sz="1400" b="1" dirty="0">
                          <a:solidFill>
                            <a:schemeClr val="bg1"/>
                          </a:solidFill>
                          <a:latin typeface="Huawei Sans" panose="020C0503030203020204" pitchFamily="34" charset="0"/>
                        </a:rPr>
                        <a:t>the configuration.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fontAlgn="ctr"/>
                      <a:r>
                        <a:rPr lang="en-US" sz="1400" dirty="0">
                          <a:latin typeface="Huawei Sans" panose="020C0503030203020204" pitchFamily="34" charset="0"/>
                        </a:rPr>
                        <a:t>display telemetry dynamic-subscription</a:t>
                      </a:r>
                      <a:endParaRPr lang="en-US" altLang="zh-CN" sz="14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cxnSp>
        <p:nvCxnSpPr>
          <p:cNvPr id="41" name="直接箭头连接符 40"/>
          <p:cNvCxnSpPr/>
          <p:nvPr/>
        </p:nvCxnSpPr>
        <p:spPr>
          <a:xfrm flipH="1">
            <a:off x="2359844" y="2143705"/>
            <a:ext cx="59522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950881" y="1912000"/>
            <a:ext cx="540000" cy="442800"/>
          </a:xfrm>
          <a:prstGeom prst="rect">
            <a:avLst/>
          </a:prstGeom>
        </p:spPr>
      </p:pic>
      <p:sp>
        <p:nvSpPr>
          <p:cNvPr id="44" name="文本框 43"/>
          <p:cNvSpPr txBox="1"/>
          <p:nvPr/>
        </p:nvSpPr>
        <p:spPr>
          <a:xfrm>
            <a:off x="3946119"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Collector</a:t>
            </a:r>
          </a:p>
        </p:txBody>
      </p:sp>
      <p:sp>
        <p:nvSpPr>
          <p:cNvPr id="46" name="文本框 45"/>
          <p:cNvSpPr txBox="1"/>
          <p:nvPr/>
        </p:nvSpPr>
        <p:spPr>
          <a:xfrm>
            <a:off x="1450581" y="1526957"/>
            <a:ext cx="1168695"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Router</a:t>
            </a:r>
          </a:p>
        </p:txBody>
      </p:sp>
      <p:sp>
        <p:nvSpPr>
          <p:cNvPr id="47" name="文本框 46"/>
          <p:cNvSpPr txBox="1"/>
          <p:nvPr/>
        </p:nvSpPr>
        <p:spPr>
          <a:xfrm>
            <a:off x="2587884" y="1526957"/>
            <a:ext cx="1200379" cy="307777"/>
          </a:xfrm>
          <a:prstGeom prst="rect">
            <a:avLst/>
          </a:prstGeom>
          <a:noFill/>
        </p:spPr>
        <p:txBody>
          <a:bodyPr wrap="square" rtlCol="0" anchor="b">
            <a:spAutoFit/>
          </a:bodyPr>
          <a:lstStyle/>
          <a:p>
            <a:pPr algn="ctr" fontAlgn="ctr"/>
            <a:r>
              <a:rPr lang="en-US" sz="1400" dirty="0">
                <a:solidFill>
                  <a:srgbClr val="1163AB"/>
                </a:solidFill>
                <a:latin typeface="Huawei Sans" panose="020C0503030203020204" pitchFamily="34" charset="0"/>
              </a:rPr>
              <a:t>CLI/NMS</a:t>
            </a:r>
          </a:p>
        </p:txBody>
      </p:sp>
      <p:sp>
        <p:nvSpPr>
          <p:cNvPr id="38"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39"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40"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48"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
        <p:nvSpPr>
          <p:cNvPr id="49" name="文本框 48"/>
          <p:cNvSpPr txBox="1"/>
          <p:nvPr/>
        </p:nvSpPr>
        <p:spPr>
          <a:xfrm>
            <a:off x="447487" y="2423231"/>
            <a:ext cx="1613705" cy="646331"/>
          </a:xfrm>
          <a:prstGeom prst="rect">
            <a:avLst/>
          </a:prstGeom>
          <a:solidFill>
            <a:srgbClr val="00B0F0"/>
          </a:solidFill>
        </p:spPr>
        <p:txBody>
          <a:bodyPr wrap="square" rtlCol="0">
            <a:spAutoFit/>
          </a:bodyPr>
          <a:lstStyle/>
          <a:p>
            <a:pPr fontAlgn="ctr"/>
            <a:r>
              <a:rPr lang="en-US" sz="1200" dirty="0">
                <a:solidFill>
                  <a:schemeClr val="bg1"/>
                </a:solidFill>
                <a:latin typeface="Huawei Sans" panose="020C0503030203020204" pitchFamily="34" charset="0"/>
              </a:rPr>
              <a:t>Configure the device so that its data can be subscribed.</a:t>
            </a:r>
            <a:endParaRPr lang="en-US" altLang="zh-CN" sz="1200" dirty="0">
              <a:solidFill>
                <a:schemeClr val="bg1"/>
              </a:solidFill>
              <a:latin typeface="Huawei Sans" panose="020C0503030203020204" pitchFamily="34" charset="0"/>
            </a:endParaRPr>
          </a:p>
        </p:txBody>
      </p:sp>
      <p:sp>
        <p:nvSpPr>
          <p:cNvPr id="42" name="文本框 41"/>
          <p:cNvSpPr txBox="1"/>
          <p:nvPr/>
        </p:nvSpPr>
        <p:spPr>
          <a:xfrm rot="21120000">
            <a:off x="2134479" y="2404558"/>
            <a:ext cx="2348959" cy="646331"/>
          </a:xfrm>
          <a:prstGeom prst="rect">
            <a:avLst/>
          </a:prstGeom>
          <a:noFill/>
        </p:spPr>
        <p:txBody>
          <a:bodyPr wrap="square" rtlCol="0">
            <a:spAutoFit/>
          </a:bodyPr>
          <a:lstStyle/>
          <a:p>
            <a:pPr fontAlgn="ctr"/>
            <a:r>
              <a:rPr lang="en-US" sz="1200" dirty="0">
                <a:solidFill>
                  <a:srgbClr val="00B0F0"/>
                </a:solidFill>
                <a:latin typeface="Huawei Sans" panose="020C0503030203020204" pitchFamily="34" charset="0"/>
              </a:rPr>
              <a:t>Subscribes to a device parameter temporarily. The sampling interval is λ seconds.</a:t>
            </a:r>
          </a:p>
        </p:txBody>
      </p:sp>
      <p:sp>
        <p:nvSpPr>
          <p:cNvPr id="57" name="文本框 56"/>
          <p:cNvSpPr txBox="1"/>
          <p:nvPr/>
        </p:nvSpPr>
        <p:spPr>
          <a:xfrm rot="21120000">
            <a:off x="2354522" y="5395912"/>
            <a:ext cx="1574446" cy="461665"/>
          </a:xfrm>
          <a:prstGeom prst="rect">
            <a:avLst/>
          </a:prstGeom>
          <a:noFill/>
        </p:spPr>
        <p:txBody>
          <a:bodyPr wrap="square" rtlCol="0">
            <a:spAutoFit/>
          </a:bodyPr>
          <a:lstStyle/>
          <a:p>
            <a:pPr algn="ctr" fontAlgn="ctr"/>
            <a:r>
              <a:rPr lang="en-US" sz="1200" dirty="0">
                <a:solidFill>
                  <a:srgbClr val="00B0F0"/>
                </a:solidFill>
                <a:latin typeface="Huawei Sans" panose="020C0503030203020204" pitchFamily="34" charset="0"/>
              </a:rPr>
              <a:t>Tears down the connection.</a:t>
            </a:r>
          </a:p>
        </p:txBody>
      </p:sp>
    </p:spTree>
    <p:extLst>
      <p:ext uri="{BB962C8B-B14F-4D97-AF65-F5344CB8AC3E}">
        <p14:creationId xmlns:p14="http://schemas.microsoft.com/office/powerpoint/2010/main" val="2437008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t>Telemetry is a network device monitoring technology that periodically samples statistics and status data on network devices. This course describes the technical background, concepts, framework, and technical fundamentals of telemetry, as well as the configuration procedure of static telemetry subscription.</a:t>
            </a:r>
            <a:endParaRPr lang="en-US" altLang="zh-CN"/>
          </a:p>
          <a:p>
            <a:endParaRPr lang="en-US" altLang="zh-CN" dirty="0"/>
          </a:p>
        </p:txBody>
      </p:sp>
    </p:spTree>
    <p:extLst>
      <p:ext uri="{BB962C8B-B14F-4D97-AF65-F5344CB8AC3E}">
        <p14:creationId xmlns:p14="http://schemas.microsoft.com/office/powerpoint/2010/main" val="41286444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gRPC</a:t>
            </a:r>
            <a:endParaRPr lang="en-US" altLang="zh-CN" dirty="0"/>
          </a:p>
        </p:txBody>
      </p:sp>
      <p:grpSp>
        <p:nvGrpSpPr>
          <p:cNvPr id="26" name="组合 25"/>
          <p:cNvGrpSpPr/>
          <p:nvPr/>
        </p:nvGrpSpPr>
        <p:grpSpPr>
          <a:xfrm>
            <a:off x="5006649" y="3830128"/>
            <a:ext cx="3999328" cy="2196393"/>
            <a:chOff x="5006649" y="3606788"/>
            <a:chExt cx="4413576" cy="2419733"/>
          </a:xfrm>
        </p:grpSpPr>
        <p:grpSp>
          <p:nvGrpSpPr>
            <p:cNvPr id="3" name="组合 2"/>
            <p:cNvGrpSpPr/>
            <p:nvPr/>
          </p:nvGrpSpPr>
          <p:grpSpPr>
            <a:xfrm>
              <a:off x="5006649" y="3606788"/>
              <a:ext cx="1980988" cy="2419733"/>
              <a:chOff x="7745569" y="3504465"/>
              <a:chExt cx="1980988" cy="2419733"/>
            </a:xfrm>
          </p:grpSpPr>
          <p:grpSp>
            <p:nvGrpSpPr>
              <p:cNvPr id="12" name="组合 11"/>
              <p:cNvGrpSpPr/>
              <p:nvPr/>
            </p:nvGrpSpPr>
            <p:grpSpPr>
              <a:xfrm>
                <a:off x="7745569" y="4632126"/>
                <a:ext cx="1968182" cy="1292072"/>
                <a:chOff x="3896496" y="2031780"/>
                <a:chExt cx="2811572" cy="1292072"/>
              </a:xfrm>
            </p:grpSpPr>
            <p:sp>
              <p:nvSpPr>
                <p:cNvPr id="13" name="矩形 12"/>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梯形 13"/>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3896496" y="2693725"/>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梯形 15"/>
                <p:cNvSpPr/>
                <p:nvPr/>
              </p:nvSpPr>
              <p:spPr>
                <a:xfrm>
                  <a:off x="3896496" y="2031780"/>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a:xfrm>
                <a:off x="7758375" y="3883674"/>
                <a:ext cx="1968182" cy="1292072"/>
                <a:chOff x="3896496" y="2031780"/>
                <a:chExt cx="2811572" cy="1292072"/>
              </a:xfrm>
            </p:grpSpPr>
            <p:sp>
              <p:nvSpPr>
                <p:cNvPr id="18" name="矩形 17"/>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HTTP2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梯形 18"/>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3896496" y="2693725"/>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err="1">
                      <a:latin typeface="Huawei Sans" panose="020C0503030203020204" pitchFamily="34" charset="0"/>
                    </a:rPr>
                    <a:t>gRPC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梯形 20"/>
                <p:cNvSpPr/>
                <p:nvPr/>
              </p:nvSpPr>
              <p:spPr>
                <a:xfrm>
                  <a:off x="3896496" y="2031780"/>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矩形 21"/>
              <p:cNvSpPr/>
              <p:nvPr/>
            </p:nvSpPr>
            <p:spPr>
              <a:xfrm>
                <a:off x="7758375" y="4166410"/>
                <a:ext cx="1968182" cy="271036"/>
              </a:xfrm>
              <a:prstGeom prst="rect">
                <a:avLst/>
              </a:prstGeom>
              <a:solidFill>
                <a:srgbClr val="FFF2CC"/>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Data model</a:t>
                </a:r>
              </a:p>
            </p:txBody>
          </p:sp>
          <p:sp>
            <p:nvSpPr>
              <p:cNvPr id="23" name="梯形 22"/>
              <p:cNvSpPr/>
              <p:nvPr/>
            </p:nvSpPr>
            <p:spPr>
              <a:xfrm>
                <a:off x="7758375" y="3504465"/>
                <a:ext cx="1968182" cy="661945"/>
              </a:xfrm>
              <a:prstGeom prst="trapezoid">
                <a:avLst>
                  <a:gd name="adj" fmla="val 75739"/>
                </a:avLst>
              </a:prstGeom>
              <a:solidFill>
                <a:srgbClr val="FFF2CC"/>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 name="文本框 23"/>
            <p:cNvSpPr txBox="1"/>
            <p:nvPr/>
          </p:nvSpPr>
          <p:spPr>
            <a:xfrm>
              <a:off x="7105133" y="4268733"/>
              <a:ext cx="2315092" cy="307777"/>
            </a:xfrm>
            <a:prstGeom prst="rect">
              <a:avLst/>
            </a:prstGeom>
            <a:noFill/>
          </p:spPr>
          <p:txBody>
            <a:bodyPr wrap="square" rtlCol="0">
              <a:spAutoFit/>
            </a:bodyPr>
            <a:lstStyle/>
            <a:p>
              <a:pPr fontAlgn="ctr"/>
              <a:r>
                <a:rPr lang="en-US" sz="1400" dirty="0">
                  <a:latin typeface="Huawei Sans" panose="020C0503030203020204" pitchFamily="34" charset="0"/>
                </a:rPr>
                <a:t>Focus on services</a:t>
              </a:r>
            </a:p>
          </p:txBody>
        </p:sp>
        <p:sp>
          <p:nvSpPr>
            <p:cNvPr id="25" name="文本框 24"/>
            <p:cNvSpPr txBox="1"/>
            <p:nvPr/>
          </p:nvSpPr>
          <p:spPr>
            <a:xfrm>
              <a:off x="7105132" y="5088617"/>
              <a:ext cx="2019818" cy="307777"/>
            </a:xfrm>
            <a:prstGeom prst="rect">
              <a:avLst/>
            </a:prstGeom>
            <a:noFill/>
          </p:spPr>
          <p:txBody>
            <a:bodyPr wrap="square" rtlCol="0">
              <a:spAutoFit/>
            </a:bodyPr>
            <a:lstStyle/>
            <a:p>
              <a:pPr fontAlgn="ctr"/>
              <a:r>
                <a:rPr lang="en-US" sz="1400" dirty="0" err="1">
                  <a:latin typeface="Huawei Sans" panose="020C0503030203020204" pitchFamily="34" charset="0"/>
                </a:rPr>
                <a:t>gRPC</a:t>
              </a:r>
              <a:r>
                <a:rPr lang="en-US" sz="1400" dirty="0">
                  <a:latin typeface="Huawei Sans" panose="020C0503030203020204" pitchFamily="34" charset="0"/>
                </a:rPr>
                <a:t> encapsulation</a:t>
              </a:r>
            </a:p>
          </p:txBody>
        </p:sp>
      </p:grpSp>
      <p:sp>
        <p:nvSpPr>
          <p:cNvPr id="27"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Clr>
                <a:schemeClr val="tx1"/>
              </a:buClr>
              <a:buSzPct val="100000"/>
            </a:pPr>
            <a:r>
              <a:rPr lang="en-US" sz="1600" dirty="0" err="1">
                <a:latin typeface="Huawei Sans" panose="020C0503030203020204" pitchFamily="34" charset="0"/>
              </a:rPr>
              <a:t>gRPC</a:t>
            </a:r>
            <a:r>
              <a:rPr lang="en-US" sz="1600" dirty="0">
                <a:latin typeface="Huawei Sans" panose="020C0503030203020204" pitchFamily="34" charset="0"/>
              </a:rPr>
              <a:t>, developed by Google, is a language-neutral, platform-neutral, and open-source remote procedure call (RPC) system. It can be used to perform secondary development for both communication parties (</a:t>
            </a:r>
            <a:r>
              <a:rPr lang="en-US" altLang="zh-CN" sz="1600" dirty="0">
                <a:latin typeface="Huawei Sans" panose="020C0503030203020204" pitchFamily="34" charset="0"/>
              </a:rPr>
              <a:t>NMS and devices</a:t>
            </a:r>
            <a:r>
              <a:rPr lang="en-US" sz="1600" dirty="0">
                <a:latin typeface="Huawei Sans" panose="020C0503030203020204" pitchFamily="34" charset="0"/>
              </a:rPr>
              <a:t>). This development focuses on services and shortens interconnection development periods.</a:t>
            </a:r>
            <a:endParaRPr lang="en-US" altLang="zh-CN" sz="1600" kern="0" dirty="0">
              <a:latin typeface="Huawei Sans" panose="020C0503030203020204" pitchFamily="34" charset="0"/>
            </a:endParaRPr>
          </a:p>
          <a:p>
            <a:pPr fontAlgn="ctr">
              <a:buClr>
                <a:schemeClr val="tx1"/>
              </a:buClr>
              <a:buSzPct val="100000"/>
            </a:pPr>
            <a:r>
              <a:rPr lang="en-US" sz="1600" dirty="0" err="1">
                <a:latin typeface="Huawei Sans" panose="020C0503030203020204" pitchFamily="34" charset="0"/>
              </a:rPr>
              <a:t>gRPC</a:t>
            </a:r>
            <a:r>
              <a:rPr lang="en-US" sz="1600" dirty="0">
                <a:latin typeface="Huawei Sans" panose="020C0503030203020204" pitchFamily="34" charset="0"/>
              </a:rPr>
              <a:t> supports the following languages: C++, Node.js, Python, Ruby, Objective-C, PHP, C#, Java, and Go.</a:t>
            </a:r>
            <a:endParaRPr lang="en-US" altLang="zh-CN" sz="1600" dirty="0">
              <a:latin typeface="Huawei Sans" panose="020C0503030203020204" pitchFamily="34" charset="0"/>
            </a:endParaRPr>
          </a:p>
          <a:p>
            <a:pPr fontAlgn="ctr">
              <a:buClr>
                <a:schemeClr val="tx1"/>
              </a:buClr>
              <a:buSzPct val="100000"/>
            </a:pPr>
            <a:r>
              <a:rPr lang="en-US" sz="1600" dirty="0" err="1">
                <a:latin typeface="Huawei Sans" panose="020C0503030203020204" pitchFamily="34" charset="0"/>
              </a:rPr>
              <a:t>gRPC</a:t>
            </a:r>
            <a:r>
              <a:rPr lang="en-US" sz="1600" dirty="0">
                <a:latin typeface="Huawei Sans" panose="020C0503030203020204" pitchFamily="34" charset="0"/>
              </a:rPr>
              <a:t> is based on HTTP/2, which is better than HTTP/1 in performance. HTTP/2 features include bidirectional streaming, flow control, header compression, and multiplexing request of a single connection.</a:t>
            </a:r>
          </a:p>
          <a:p>
            <a:pPr marL="0" indent="0" fontAlgn="ctr">
              <a:buClr>
                <a:schemeClr val="bg2"/>
              </a:buClr>
              <a:buSzPct val="100000"/>
              <a:buNone/>
            </a:pPr>
            <a:endParaRPr lang="en-US" altLang="zh-CN" sz="1600" dirty="0">
              <a:latin typeface="Huawei Sans" panose="020C0503030203020204" pitchFamily="34" charset="0"/>
            </a:endParaRPr>
          </a:p>
        </p:txBody>
      </p:sp>
      <p:sp>
        <p:nvSpPr>
          <p:cNvPr id="28"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29"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30"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31"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947085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gRPC Protocol Stack</a:t>
            </a:r>
            <a:endParaRPr lang="en-US" dirty="0"/>
          </a:p>
        </p:txBody>
      </p:sp>
      <p:grpSp>
        <p:nvGrpSpPr>
          <p:cNvPr id="26" name="组合 25"/>
          <p:cNvGrpSpPr/>
          <p:nvPr/>
        </p:nvGrpSpPr>
        <p:grpSpPr>
          <a:xfrm>
            <a:off x="4481976" y="4157934"/>
            <a:ext cx="3825260" cy="2133816"/>
            <a:chOff x="5006649" y="3606788"/>
            <a:chExt cx="4199970" cy="2419733"/>
          </a:xfrm>
        </p:grpSpPr>
        <p:grpSp>
          <p:nvGrpSpPr>
            <p:cNvPr id="3" name="组合 2"/>
            <p:cNvGrpSpPr/>
            <p:nvPr/>
          </p:nvGrpSpPr>
          <p:grpSpPr>
            <a:xfrm>
              <a:off x="5006649" y="3606788"/>
              <a:ext cx="1980988" cy="2419733"/>
              <a:chOff x="7745569" y="3504465"/>
              <a:chExt cx="1980988" cy="2419733"/>
            </a:xfrm>
          </p:grpSpPr>
          <p:grpSp>
            <p:nvGrpSpPr>
              <p:cNvPr id="12" name="组合 11"/>
              <p:cNvGrpSpPr/>
              <p:nvPr/>
            </p:nvGrpSpPr>
            <p:grpSpPr>
              <a:xfrm>
                <a:off x="7745569" y="4632126"/>
                <a:ext cx="1968182" cy="1292072"/>
                <a:chOff x="3896496" y="2031780"/>
                <a:chExt cx="2811572" cy="1292072"/>
              </a:xfrm>
            </p:grpSpPr>
            <p:sp>
              <p:nvSpPr>
                <p:cNvPr id="13" name="矩形 12"/>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梯形 13"/>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3896496" y="2693725"/>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TLS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梯形 15"/>
                <p:cNvSpPr/>
                <p:nvPr/>
              </p:nvSpPr>
              <p:spPr>
                <a:xfrm>
                  <a:off x="3896496" y="2031780"/>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a:xfrm>
                <a:off x="7758375" y="3883674"/>
                <a:ext cx="1968182" cy="1292072"/>
                <a:chOff x="3896496" y="2031780"/>
                <a:chExt cx="2811572" cy="1292072"/>
              </a:xfrm>
            </p:grpSpPr>
            <p:sp>
              <p:nvSpPr>
                <p:cNvPr id="18" name="矩形 17"/>
                <p:cNvSpPr/>
                <p:nvPr/>
              </p:nvSpPr>
              <p:spPr>
                <a:xfrm>
                  <a:off x="3896496" y="3052816"/>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HTTP2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梯形 18"/>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3896496" y="2693725"/>
                  <a:ext cx="2811572"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err="1">
                      <a:latin typeface="Huawei Sans" panose="020C0503030203020204" pitchFamily="34" charset="0"/>
                    </a:rPr>
                    <a:t>gRPC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梯形 20"/>
                <p:cNvSpPr/>
                <p:nvPr/>
              </p:nvSpPr>
              <p:spPr>
                <a:xfrm>
                  <a:off x="3896496" y="2031780"/>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矩形 21"/>
              <p:cNvSpPr/>
              <p:nvPr/>
            </p:nvSpPr>
            <p:spPr>
              <a:xfrm>
                <a:off x="7758375" y="4166410"/>
                <a:ext cx="1968182" cy="271036"/>
              </a:xfrm>
              <a:prstGeom prst="rect">
                <a:avLst/>
              </a:prstGeom>
              <a:solidFill>
                <a:srgbClr val="FFF2CC"/>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Data model</a:t>
                </a:r>
              </a:p>
            </p:txBody>
          </p:sp>
          <p:sp>
            <p:nvSpPr>
              <p:cNvPr id="23" name="梯形 22"/>
              <p:cNvSpPr/>
              <p:nvPr/>
            </p:nvSpPr>
            <p:spPr>
              <a:xfrm>
                <a:off x="7758375" y="3504465"/>
                <a:ext cx="1968182" cy="661945"/>
              </a:xfrm>
              <a:prstGeom prst="trapezoid">
                <a:avLst>
                  <a:gd name="adj" fmla="val 75739"/>
                </a:avLst>
              </a:prstGeom>
              <a:solidFill>
                <a:srgbClr val="FFF2CC"/>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 name="文本框 23"/>
            <p:cNvSpPr txBox="1"/>
            <p:nvPr/>
          </p:nvSpPr>
          <p:spPr>
            <a:xfrm>
              <a:off x="7105133" y="4268733"/>
              <a:ext cx="2101486" cy="307777"/>
            </a:xfrm>
            <a:prstGeom prst="rect">
              <a:avLst/>
            </a:prstGeom>
            <a:noFill/>
          </p:spPr>
          <p:txBody>
            <a:bodyPr wrap="square" rtlCol="0">
              <a:spAutoFit/>
            </a:bodyPr>
            <a:lstStyle/>
            <a:p>
              <a:pPr fontAlgn="ctr"/>
              <a:r>
                <a:rPr lang="en-US" sz="1400" dirty="0">
                  <a:latin typeface="Huawei Sans" panose="020C0503030203020204" pitchFamily="34" charset="0"/>
                </a:rPr>
                <a:t>Focus on services</a:t>
              </a:r>
            </a:p>
          </p:txBody>
        </p:sp>
        <p:sp>
          <p:nvSpPr>
            <p:cNvPr id="25" name="文本框 24"/>
            <p:cNvSpPr txBox="1"/>
            <p:nvPr/>
          </p:nvSpPr>
          <p:spPr>
            <a:xfrm>
              <a:off x="7105132" y="5088617"/>
              <a:ext cx="2101487" cy="307777"/>
            </a:xfrm>
            <a:prstGeom prst="rect">
              <a:avLst/>
            </a:prstGeom>
            <a:noFill/>
          </p:spPr>
          <p:txBody>
            <a:bodyPr wrap="square" rtlCol="0">
              <a:spAutoFit/>
            </a:bodyPr>
            <a:lstStyle/>
            <a:p>
              <a:pPr fontAlgn="ctr"/>
              <a:r>
                <a:rPr lang="en-US" sz="1400" dirty="0" err="1">
                  <a:latin typeface="Huawei Sans" panose="020C0503030203020204" pitchFamily="34" charset="0"/>
                </a:rPr>
                <a:t>gRPC</a:t>
              </a:r>
              <a:r>
                <a:rPr lang="en-US" sz="1400" dirty="0">
                  <a:latin typeface="Huawei Sans" panose="020C0503030203020204" pitchFamily="34" charset="0"/>
                </a:rPr>
                <a:t> encapsulation</a:t>
              </a:r>
            </a:p>
          </p:txBody>
        </p:sp>
      </p:grpSp>
      <p:sp>
        <p:nvSpPr>
          <p:cNvPr id="27"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Clr>
                <a:schemeClr val="tx1"/>
              </a:buClr>
              <a:buSzPct val="100000"/>
            </a:pPr>
            <a:r>
              <a:rPr lang="en-US" sz="1400" dirty="0">
                <a:latin typeface="Huawei Sans" panose="020C0503030203020204" pitchFamily="34" charset="0"/>
              </a:rPr>
              <a:t>The </a:t>
            </a:r>
            <a:r>
              <a:rPr lang="en-US" sz="1400" dirty="0" err="1">
                <a:latin typeface="Huawei Sans" panose="020C0503030203020204" pitchFamily="34" charset="0"/>
              </a:rPr>
              <a:t>gRPC</a:t>
            </a:r>
            <a:r>
              <a:rPr lang="en-US" sz="1400" dirty="0">
                <a:latin typeface="Huawei Sans" panose="020C0503030203020204" pitchFamily="34" charset="0"/>
              </a:rPr>
              <a:t> protocol stack consists of the following layers:</a:t>
            </a:r>
            <a:endParaRPr lang="en-US" altLang="zh-CN" sz="1400" kern="0" dirty="0">
              <a:latin typeface="Huawei Sans" panose="020C0503030203020204" pitchFamily="34" charset="0"/>
            </a:endParaRPr>
          </a:p>
          <a:p>
            <a:pPr marL="625475" lvl="1" indent="-298450" fontAlgn="ctr">
              <a:buClr>
                <a:schemeClr val="tx1"/>
              </a:buClr>
              <a:buSzPct val="100000"/>
            </a:pPr>
            <a:r>
              <a:rPr lang="en-US" sz="1200" dirty="0">
                <a:latin typeface="Huawei Sans" panose="020C0503030203020204" pitchFamily="34" charset="0"/>
              </a:rPr>
              <a:t>TCP layer: This layer provides connection-oriented and reliable data links.</a:t>
            </a:r>
            <a:endParaRPr lang="en-US" altLang="zh-CN" sz="1200" dirty="0">
              <a:latin typeface="Huawei Sans" panose="020C0503030203020204" pitchFamily="34" charset="0"/>
            </a:endParaRPr>
          </a:p>
          <a:p>
            <a:pPr marL="625475" lvl="1" indent="-298450" fontAlgn="ctr">
              <a:buClr>
                <a:schemeClr val="tx1"/>
              </a:buClr>
              <a:buSzPct val="100000"/>
            </a:pPr>
            <a:r>
              <a:rPr lang="en-US" sz="1200" dirty="0">
                <a:latin typeface="Huawei Sans" panose="020C0503030203020204" pitchFamily="34" charset="0"/>
              </a:rPr>
              <a:t>Transport Layer Security (TLS) layer: This layer ensures </a:t>
            </a:r>
            <a:r>
              <a:rPr lang="en-US" altLang="zh-CN" sz="1200" dirty="0">
                <a:latin typeface="Huawei Sans" panose="020C0503030203020204" pitchFamily="34" charset="0"/>
              </a:rPr>
              <a:t>secure communication between devices and collectors </a:t>
            </a:r>
            <a:r>
              <a:rPr lang="en-US" sz="1200" dirty="0">
                <a:latin typeface="Huawei Sans" panose="020C0503030203020204" pitchFamily="34" charset="0"/>
              </a:rPr>
              <a:t>using the TLS protocol, which is optional. </a:t>
            </a:r>
          </a:p>
          <a:p>
            <a:pPr marL="625475" lvl="1" indent="-298450" fontAlgn="ctr">
              <a:buClr>
                <a:schemeClr val="tx1"/>
              </a:buClr>
              <a:buSzPct val="100000"/>
            </a:pPr>
            <a:r>
              <a:rPr lang="en-US" sz="1200" dirty="0">
                <a:latin typeface="Huawei Sans" panose="020C0503030203020204" pitchFamily="34" charset="0"/>
              </a:rPr>
              <a:t>HTTP/2 application layer: </a:t>
            </a:r>
            <a:r>
              <a:rPr lang="en-US" sz="1200" dirty="0" err="1">
                <a:latin typeface="Huawei Sans" panose="020C0503030203020204" pitchFamily="34" charset="0"/>
              </a:rPr>
              <a:t>gRPC</a:t>
            </a:r>
            <a:r>
              <a:rPr lang="en-US" sz="1200" dirty="0">
                <a:latin typeface="Huawei Sans" panose="020C0503030203020204" pitchFamily="34" charset="0"/>
              </a:rPr>
              <a:t> is based on the HTTP/2 protocol. To be specific, </a:t>
            </a:r>
            <a:r>
              <a:rPr lang="en-US" sz="1200" dirty="0" err="1">
                <a:latin typeface="Huawei Sans" panose="020C0503030203020204" pitchFamily="34" charset="0"/>
              </a:rPr>
              <a:t>gRPC</a:t>
            </a:r>
            <a:r>
              <a:rPr lang="en-US" sz="1200" dirty="0">
                <a:latin typeface="Huawei Sans" panose="020C0503030203020204" pitchFamily="34" charset="0"/>
              </a:rPr>
              <a:t> uses HTTP/2 features such as bidirectional streams, flow control, and multiplexing.</a:t>
            </a:r>
            <a:endParaRPr lang="en-US" altLang="zh-CN" sz="1200" dirty="0">
              <a:latin typeface="Huawei Sans" panose="020C0503030203020204" pitchFamily="34" charset="0"/>
            </a:endParaRPr>
          </a:p>
          <a:p>
            <a:pPr marL="625475" lvl="1" indent="-298450" fontAlgn="ctr">
              <a:buClr>
                <a:schemeClr val="tx1"/>
              </a:buClr>
              <a:buSzPct val="100000"/>
            </a:pPr>
            <a:r>
              <a:rPr lang="en-US" sz="1200" dirty="0" err="1">
                <a:latin typeface="Huawei Sans" panose="020C0503030203020204" pitchFamily="34" charset="0"/>
              </a:rPr>
              <a:t>gRPC</a:t>
            </a:r>
            <a:r>
              <a:rPr lang="en-US" sz="1200" dirty="0">
                <a:latin typeface="Huawei Sans" panose="020C0503030203020204" pitchFamily="34" charset="0"/>
              </a:rPr>
              <a:t> layer: This layer defines the protocol interaction format for RPCs. Public RPC methods are defined in common .proto files, for example, </a:t>
            </a:r>
            <a:r>
              <a:rPr lang="en-US" sz="1200" b="1" dirty="0" err="1">
                <a:latin typeface="Huawei Sans" panose="020C0503030203020204" pitchFamily="34" charset="0"/>
              </a:rPr>
              <a:t>huawei-grpc-dialout.proto</a:t>
            </a:r>
            <a:r>
              <a:rPr lang="en-US" sz="1200" dirty="0">
                <a:latin typeface="Huawei Sans" panose="020C0503030203020204" pitchFamily="34" charset="0"/>
              </a:rPr>
              <a:t>.</a:t>
            </a:r>
            <a:endParaRPr lang="en-US" altLang="zh-CN" sz="1200" dirty="0">
              <a:latin typeface="Huawei Sans" panose="020C0503030203020204" pitchFamily="34" charset="0"/>
            </a:endParaRPr>
          </a:p>
          <a:p>
            <a:pPr marL="625475" lvl="1" indent="-298450" fontAlgn="ctr">
              <a:buClr>
                <a:schemeClr val="tx1"/>
              </a:buClr>
              <a:buSzPct val="100000"/>
            </a:pPr>
            <a:r>
              <a:rPr lang="en-US" sz="1200" dirty="0">
                <a:latin typeface="Huawei Sans" panose="020C0503030203020204" pitchFamily="34" charset="0"/>
              </a:rPr>
              <a:t>Data model layer: This layer carries encoded service data. The data can be encoded in </a:t>
            </a:r>
            <a:r>
              <a:rPr lang="en-US" altLang="zh-CN" sz="1200" dirty="0">
                <a:latin typeface="Huawei Sans" panose="020C0503030203020204" pitchFamily="34" charset="0"/>
              </a:rPr>
              <a:t>Google Protocol Buffers (GPB)</a:t>
            </a:r>
            <a:r>
              <a:rPr lang="en-US" sz="1200" dirty="0">
                <a:latin typeface="Huawei Sans" panose="020C0503030203020204" pitchFamily="34" charset="0"/>
              </a:rPr>
              <a:t>, XML, and JSON.</a:t>
            </a:r>
            <a:endParaRPr lang="en-US" altLang="zh-CN" sz="1200" dirty="0">
              <a:latin typeface="Huawei Sans" panose="020C0503030203020204" pitchFamily="34" charset="0"/>
            </a:endParaRPr>
          </a:p>
        </p:txBody>
      </p:sp>
      <p:sp>
        <p:nvSpPr>
          <p:cNvPr id="28"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29"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30"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31"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4111937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gRPC Service Methods</a:t>
            </a:r>
            <a:endParaRPr lang="en-US" dirty="0"/>
          </a:p>
        </p:txBody>
      </p:sp>
      <p:sp>
        <p:nvSpPr>
          <p:cNvPr id="29"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2000" dirty="0" err="1">
                <a:latin typeface="Huawei Sans" panose="020C0503030203020204" pitchFamily="34" charset="0"/>
              </a:rPr>
              <a:t>gRPC</a:t>
            </a:r>
            <a:r>
              <a:rPr lang="en-US" sz="2000" dirty="0">
                <a:latin typeface="Huawei Sans" panose="020C0503030203020204" pitchFamily="34" charset="0"/>
              </a:rPr>
              <a:t> defines four service methods (distinguished by streams).</a:t>
            </a:r>
            <a:endParaRPr lang="en-US" altLang="zh-CN" sz="2000" dirty="0">
              <a:latin typeface="Huawei Sans" panose="020C0503030203020204" pitchFamily="34" charset="0"/>
            </a:endParaRPr>
          </a:p>
          <a:p>
            <a:pPr marL="625475" lvl="1" indent="-307975" fontAlgn="ctr"/>
            <a:r>
              <a:rPr lang="en-US" sz="1800" dirty="0">
                <a:latin typeface="Huawei Sans" panose="020C0503030203020204" pitchFamily="34" charset="0"/>
              </a:rPr>
              <a:t>Unary RPCs: The client sends a single request to the server and gets a single response back.</a:t>
            </a:r>
            <a:endParaRPr lang="en-US" altLang="zh-CN" sz="1800" dirty="0">
              <a:latin typeface="Huawei Sans" panose="020C0503030203020204" pitchFamily="34" charset="0"/>
            </a:endParaRPr>
          </a:p>
          <a:p>
            <a:pPr marL="625475" lvl="2" indent="0" fontAlgn="ctr">
              <a:lnSpc>
                <a:spcPct val="130000"/>
              </a:lnSpc>
              <a:buNone/>
            </a:pPr>
            <a:r>
              <a:rPr lang="en-US" sz="1600" dirty="0">
                <a:latin typeface="Huawei Sans" panose="020C0503030203020204" pitchFamily="34" charset="0"/>
              </a:rPr>
              <a:t>Example: </a:t>
            </a:r>
            <a:r>
              <a:rPr lang="en-US" sz="1600" dirty="0" err="1">
                <a:latin typeface="Huawei Sans" panose="020C0503030203020204" pitchFamily="34" charset="0"/>
              </a:rPr>
              <a:t>rpc</a:t>
            </a:r>
            <a:r>
              <a:rPr lang="en-US" sz="1600" dirty="0">
                <a:latin typeface="Huawei Sans" panose="020C0503030203020204" pitchFamily="34" charset="0"/>
              </a:rPr>
              <a:t> Cancel(</a:t>
            </a:r>
            <a:r>
              <a:rPr lang="en-US" sz="1600" dirty="0" err="1">
                <a:latin typeface="Huawei Sans" panose="020C0503030203020204" pitchFamily="34" charset="0"/>
              </a:rPr>
              <a:t>CancelArgs</a:t>
            </a:r>
            <a:r>
              <a:rPr lang="en-US" sz="1600" dirty="0">
                <a:latin typeface="Huawei Sans" panose="020C0503030203020204" pitchFamily="34" charset="0"/>
              </a:rPr>
              <a:t>) returns(</a:t>
            </a:r>
            <a:r>
              <a:rPr lang="en-US" sz="1600" dirty="0" err="1">
                <a:latin typeface="Huawei Sans" panose="020C0503030203020204" pitchFamily="34" charset="0"/>
              </a:rPr>
              <a:t>CancelReply</a:t>
            </a:r>
            <a:r>
              <a:rPr lang="en-US" sz="1600" dirty="0">
                <a:latin typeface="Huawei Sans" panose="020C0503030203020204" pitchFamily="34" charset="0"/>
              </a:rPr>
              <a:t>) {};</a:t>
            </a:r>
            <a:endParaRPr lang="en-US" altLang="zh-CN" sz="1600" dirty="0">
              <a:latin typeface="Huawei Sans" panose="020C0503030203020204" pitchFamily="34" charset="0"/>
            </a:endParaRPr>
          </a:p>
          <a:p>
            <a:pPr marL="625475" lvl="1" indent="-307975" fontAlgn="ctr"/>
            <a:r>
              <a:rPr lang="en-US" sz="1800" dirty="0">
                <a:latin typeface="Huawei Sans" panose="020C0503030203020204" pitchFamily="34" charset="0"/>
              </a:rPr>
              <a:t>Server streaming RPCs: The client sends a request to the server, and the server </a:t>
            </a:r>
            <a:r>
              <a:rPr lang="en-US" altLang="zh-CN" sz="1800" dirty="0">
                <a:latin typeface="Huawei Sans" panose="020C0503030203020204" pitchFamily="34" charset="0"/>
              </a:rPr>
              <a:t>continuously </a:t>
            </a:r>
            <a:r>
              <a:rPr lang="en-US" sz="1800" dirty="0">
                <a:latin typeface="Huawei Sans" panose="020C0503030203020204" pitchFamily="34" charset="0"/>
              </a:rPr>
              <a:t>sends a stream back.</a:t>
            </a:r>
            <a:endParaRPr lang="en-US" altLang="zh-CN" sz="1800" dirty="0">
              <a:latin typeface="Huawei Sans" panose="020C0503030203020204" pitchFamily="34" charset="0"/>
            </a:endParaRPr>
          </a:p>
          <a:p>
            <a:pPr marL="625475" lvl="2" indent="0" fontAlgn="ctr">
              <a:lnSpc>
                <a:spcPct val="130000"/>
              </a:lnSpc>
              <a:buNone/>
            </a:pPr>
            <a:r>
              <a:rPr lang="en-US" sz="1600" dirty="0">
                <a:latin typeface="Huawei Sans" panose="020C0503030203020204" pitchFamily="34" charset="0"/>
              </a:rPr>
              <a:t>Example: </a:t>
            </a:r>
            <a:r>
              <a:rPr lang="en-US" sz="1600" dirty="0" err="1">
                <a:latin typeface="Huawei Sans" panose="020C0503030203020204" pitchFamily="34" charset="0"/>
              </a:rPr>
              <a:t>rpc</a:t>
            </a:r>
            <a:r>
              <a:rPr lang="en-US" sz="1600" dirty="0">
                <a:latin typeface="Huawei Sans" panose="020C0503030203020204" pitchFamily="34" charset="0"/>
              </a:rPr>
              <a:t> Subscribe(</a:t>
            </a:r>
            <a:r>
              <a:rPr lang="en-US" sz="1600" dirty="0" err="1">
                <a:latin typeface="Huawei Sans" panose="020C0503030203020204" pitchFamily="34" charset="0"/>
              </a:rPr>
              <a:t>SubsArgs</a:t>
            </a:r>
            <a:r>
              <a:rPr lang="en-US" sz="1600" dirty="0">
                <a:latin typeface="Huawei Sans" panose="020C0503030203020204" pitchFamily="34" charset="0"/>
              </a:rPr>
              <a:t>) returns(</a:t>
            </a:r>
            <a:r>
              <a:rPr lang="en-US" sz="1600" b="1" dirty="0">
                <a:solidFill>
                  <a:srgbClr val="EC7061"/>
                </a:solidFill>
                <a:latin typeface="Huawei Sans" panose="020C0503030203020204" pitchFamily="34" charset="0"/>
              </a:rPr>
              <a:t>stream</a:t>
            </a:r>
            <a:r>
              <a:rPr lang="en-US" sz="1600" dirty="0">
                <a:solidFill>
                  <a:srgbClr val="000080"/>
                </a:solidFill>
                <a:latin typeface="Huawei Sans" panose="020C0503030203020204" pitchFamily="34" charset="0"/>
              </a:rPr>
              <a:t> </a:t>
            </a:r>
            <a:r>
              <a:rPr lang="en-US" sz="1600" dirty="0" err="1">
                <a:latin typeface="Huawei Sans" panose="020C0503030203020204" pitchFamily="34" charset="0"/>
              </a:rPr>
              <a:t>SubsReply</a:t>
            </a:r>
            <a:r>
              <a:rPr lang="en-US" sz="1600" dirty="0">
                <a:latin typeface="Huawei Sans" panose="020C0503030203020204" pitchFamily="34" charset="0"/>
              </a:rPr>
              <a:t>) {};</a:t>
            </a:r>
            <a:endParaRPr lang="en-US" altLang="zh-CN" sz="1600" dirty="0">
              <a:latin typeface="Huawei Sans" panose="020C0503030203020204" pitchFamily="34" charset="0"/>
            </a:endParaRPr>
          </a:p>
          <a:p>
            <a:pPr marL="625475" lvl="1" indent="-307975" fontAlgn="ctr"/>
            <a:r>
              <a:rPr lang="en-US" sz="1800" dirty="0">
                <a:latin typeface="Huawei Sans" panose="020C0503030203020204" pitchFamily="34" charset="0"/>
              </a:rPr>
              <a:t>Client streaming RPCs: The client continuously sends a stream to the server and waits for a response from the server.</a:t>
            </a:r>
            <a:endParaRPr lang="en-US" altLang="zh-CN" sz="1800" dirty="0">
              <a:latin typeface="Huawei Sans" panose="020C0503030203020204" pitchFamily="34" charset="0"/>
            </a:endParaRPr>
          </a:p>
          <a:p>
            <a:pPr marL="625475" lvl="2" indent="0" fontAlgn="ctr">
              <a:lnSpc>
                <a:spcPct val="130000"/>
              </a:lnSpc>
              <a:buNone/>
            </a:pPr>
            <a:r>
              <a:rPr lang="en-US" sz="1600" dirty="0">
                <a:latin typeface="Huawei Sans" panose="020C0503030203020204" pitchFamily="34" charset="0"/>
              </a:rPr>
              <a:t>Example: </a:t>
            </a:r>
            <a:r>
              <a:rPr lang="en-US" sz="1600" dirty="0" err="1">
                <a:latin typeface="Huawei Sans" panose="020C0503030203020204" pitchFamily="34" charset="0"/>
              </a:rPr>
              <a:t>rpc</a:t>
            </a:r>
            <a:r>
              <a:rPr lang="en-US" sz="1600" dirty="0">
                <a:latin typeface="Huawei Sans" panose="020C0503030203020204" pitchFamily="34" charset="0"/>
              </a:rPr>
              <a:t> </a:t>
            </a:r>
            <a:r>
              <a:rPr lang="en-US" sz="1600" dirty="0" err="1">
                <a:latin typeface="Huawei Sans" panose="020C0503030203020204" pitchFamily="34" charset="0"/>
              </a:rPr>
              <a:t>LotsOfGreetings</a:t>
            </a:r>
            <a:r>
              <a:rPr lang="en-US" sz="1600" dirty="0">
                <a:latin typeface="Huawei Sans" panose="020C0503030203020204" pitchFamily="34" charset="0"/>
              </a:rPr>
              <a:t>(</a:t>
            </a:r>
            <a:r>
              <a:rPr lang="en-US" sz="1600" b="1" dirty="0">
                <a:solidFill>
                  <a:srgbClr val="EC7061"/>
                </a:solidFill>
                <a:latin typeface="Huawei Sans" panose="020C0503030203020204" pitchFamily="34" charset="0"/>
              </a:rPr>
              <a:t>stream</a:t>
            </a:r>
            <a:r>
              <a:rPr lang="en-US" sz="1600" dirty="0">
                <a:solidFill>
                  <a:srgbClr val="000080"/>
                </a:solidFill>
                <a:latin typeface="Huawei Sans" panose="020C0503030203020204" pitchFamily="34" charset="0"/>
              </a:rPr>
              <a:t> </a:t>
            </a:r>
            <a:r>
              <a:rPr lang="en-US" sz="1600" dirty="0" err="1">
                <a:latin typeface="Huawei Sans" panose="020C0503030203020204" pitchFamily="34" charset="0"/>
              </a:rPr>
              <a:t>HelloRequest</a:t>
            </a:r>
            <a:r>
              <a:rPr lang="en-US" sz="1600" dirty="0">
                <a:latin typeface="Huawei Sans" panose="020C0503030203020204" pitchFamily="34" charset="0"/>
              </a:rPr>
              <a:t>) returns (</a:t>
            </a:r>
            <a:r>
              <a:rPr lang="en-US" sz="1600" dirty="0" err="1">
                <a:latin typeface="Huawei Sans" panose="020C0503030203020204" pitchFamily="34" charset="0"/>
              </a:rPr>
              <a:t>HelloResponse</a:t>
            </a:r>
            <a:r>
              <a:rPr lang="en-US" sz="1600" dirty="0">
                <a:latin typeface="Huawei Sans" panose="020C0503030203020204" pitchFamily="34" charset="0"/>
              </a:rPr>
              <a:t>) {};</a:t>
            </a:r>
            <a:endParaRPr lang="en-US" altLang="zh-CN" sz="1600" dirty="0">
              <a:latin typeface="Huawei Sans" panose="020C0503030203020204" pitchFamily="34" charset="0"/>
            </a:endParaRPr>
          </a:p>
          <a:p>
            <a:pPr marL="625475" lvl="1" indent="-307975" fontAlgn="ctr"/>
            <a:r>
              <a:rPr lang="en-US" sz="1800" dirty="0">
                <a:latin typeface="Huawei Sans" panose="020C0503030203020204" pitchFamily="34" charset="0"/>
              </a:rPr>
              <a:t>Bidirectional streaming RPCs: Both the client and server send a stream.</a:t>
            </a:r>
            <a:endParaRPr lang="en-US" altLang="zh-CN" sz="1800" dirty="0">
              <a:latin typeface="Huawei Sans" panose="020C0503030203020204" pitchFamily="34" charset="0"/>
            </a:endParaRPr>
          </a:p>
          <a:p>
            <a:pPr marL="625475" lvl="2" indent="0" fontAlgn="ctr">
              <a:lnSpc>
                <a:spcPct val="130000"/>
              </a:lnSpc>
              <a:buNone/>
            </a:pPr>
            <a:r>
              <a:rPr lang="en-US" sz="1600" dirty="0">
                <a:latin typeface="Huawei Sans" panose="020C0503030203020204" pitchFamily="34" charset="0"/>
              </a:rPr>
              <a:t>Example: </a:t>
            </a:r>
            <a:r>
              <a:rPr lang="en-US" sz="1600" dirty="0" err="1">
                <a:latin typeface="Huawei Sans" panose="020C0503030203020204" pitchFamily="34" charset="0"/>
              </a:rPr>
              <a:t>rpc</a:t>
            </a:r>
            <a:r>
              <a:rPr lang="en-US" sz="1600" dirty="0">
                <a:latin typeface="Huawei Sans" panose="020C0503030203020204" pitchFamily="34" charset="0"/>
              </a:rPr>
              <a:t> </a:t>
            </a:r>
            <a:r>
              <a:rPr lang="en-US" sz="1600" dirty="0" err="1">
                <a:latin typeface="Huawei Sans" panose="020C0503030203020204" pitchFamily="34" charset="0"/>
              </a:rPr>
              <a:t>dataPublish</a:t>
            </a:r>
            <a:r>
              <a:rPr lang="en-US" sz="1600" dirty="0">
                <a:latin typeface="Huawei Sans" panose="020C0503030203020204" pitchFamily="34" charset="0"/>
              </a:rPr>
              <a:t>(</a:t>
            </a:r>
            <a:r>
              <a:rPr lang="en-US" sz="1600" b="1" dirty="0">
                <a:solidFill>
                  <a:srgbClr val="EC7061"/>
                </a:solidFill>
                <a:latin typeface="Huawei Sans" panose="020C0503030203020204" pitchFamily="34" charset="0"/>
              </a:rPr>
              <a:t>stream </a:t>
            </a:r>
            <a:r>
              <a:rPr lang="en-US" sz="1600" dirty="0" err="1">
                <a:latin typeface="Huawei Sans" panose="020C0503030203020204" pitchFamily="34" charset="0"/>
              </a:rPr>
              <a:t>serviceArgs</a:t>
            </a:r>
            <a:r>
              <a:rPr lang="en-US" sz="1600" dirty="0">
                <a:latin typeface="Huawei Sans" panose="020C0503030203020204" pitchFamily="34" charset="0"/>
              </a:rPr>
              <a:t>) returns(</a:t>
            </a:r>
            <a:r>
              <a:rPr lang="en-US" sz="1600" b="1" dirty="0">
                <a:solidFill>
                  <a:srgbClr val="EC7061"/>
                </a:solidFill>
                <a:latin typeface="Huawei Sans" panose="020C0503030203020204" pitchFamily="34" charset="0"/>
              </a:rPr>
              <a:t>stream </a:t>
            </a:r>
            <a:r>
              <a:rPr lang="en-US" sz="1600" dirty="0" err="1">
                <a:latin typeface="Huawei Sans" panose="020C0503030203020204" pitchFamily="34" charset="0"/>
              </a:rPr>
              <a:t>serviceArgs</a:t>
            </a:r>
            <a:r>
              <a:rPr lang="en-US" sz="1600" dirty="0">
                <a:latin typeface="Huawei Sans" panose="020C0503030203020204" pitchFamily="34" charset="0"/>
              </a:rPr>
              <a:t>) {};</a:t>
            </a:r>
            <a:endParaRPr lang="en-US" altLang="zh-CN" sz="2000" dirty="0">
              <a:latin typeface="Huawei Sans" panose="020C0503030203020204" pitchFamily="34" charset="0"/>
            </a:endParaRPr>
          </a:p>
        </p:txBody>
      </p:sp>
      <p:sp>
        <p:nvSpPr>
          <p:cNvPr id="10"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11"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12"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Subscription</a:t>
            </a:r>
            <a:endParaRPr lang="en-US" altLang="zh-CN" sz="1000" b="1" kern="0" dirty="0">
              <a:solidFill>
                <a:schemeClr val="bg1"/>
              </a:solidFill>
              <a:latin typeface="Huawei Sans" panose="020C0503030203020204" pitchFamily="34" charset="0"/>
            </a:endParaRPr>
          </a:p>
        </p:txBody>
      </p:sp>
      <p:sp>
        <p:nvSpPr>
          <p:cNvPr id="13"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105853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梯形 171">
            <a:extLst>
              <a:ext uri="{FF2B5EF4-FFF2-40B4-BE49-F238E27FC236}">
                <a16:creationId xmlns:a16="http://schemas.microsoft.com/office/drawing/2014/main" xmlns="" id="{44FE42BA-B273-4C39-9A24-518BBC6B2547}"/>
              </a:ext>
            </a:extLst>
          </p:cNvPr>
          <p:cNvSpPr/>
          <p:nvPr/>
        </p:nvSpPr>
        <p:spPr>
          <a:xfrm>
            <a:off x="4256717" y="4606959"/>
            <a:ext cx="5601959" cy="838726"/>
          </a:xfrm>
          <a:custGeom>
            <a:avLst/>
            <a:gdLst>
              <a:gd name="connsiteX0" fmla="*/ 0 w 2756437"/>
              <a:gd name="connsiteY0" fmla="*/ 635526 h 635526"/>
              <a:gd name="connsiteX1" fmla="*/ 481341 w 2756437"/>
              <a:gd name="connsiteY1" fmla="*/ 0 h 635526"/>
              <a:gd name="connsiteX2" fmla="*/ 2275096 w 2756437"/>
              <a:gd name="connsiteY2" fmla="*/ 0 h 635526"/>
              <a:gd name="connsiteX3" fmla="*/ 2756437 w 2756437"/>
              <a:gd name="connsiteY3" fmla="*/ 635526 h 635526"/>
              <a:gd name="connsiteX4" fmla="*/ 0 w 2756437"/>
              <a:gd name="connsiteY4" fmla="*/ 635526 h 635526"/>
              <a:gd name="connsiteX0" fmla="*/ 0 w 2705637"/>
              <a:gd name="connsiteY0" fmla="*/ 330726 h 635526"/>
              <a:gd name="connsiteX1" fmla="*/ 430541 w 2705637"/>
              <a:gd name="connsiteY1" fmla="*/ 0 h 635526"/>
              <a:gd name="connsiteX2" fmla="*/ 2224296 w 2705637"/>
              <a:gd name="connsiteY2" fmla="*/ 0 h 635526"/>
              <a:gd name="connsiteX3" fmla="*/ 2705637 w 2705637"/>
              <a:gd name="connsiteY3" fmla="*/ 635526 h 635526"/>
              <a:gd name="connsiteX4" fmla="*/ 0 w 2705637"/>
              <a:gd name="connsiteY4" fmla="*/ 330726 h 635526"/>
              <a:gd name="connsiteX0" fmla="*/ 0 w 2224296"/>
              <a:gd name="connsiteY0" fmla="*/ 330726 h 965726"/>
              <a:gd name="connsiteX1" fmla="*/ 430541 w 2224296"/>
              <a:gd name="connsiteY1" fmla="*/ 0 h 965726"/>
              <a:gd name="connsiteX2" fmla="*/ 2224296 w 2224296"/>
              <a:gd name="connsiteY2" fmla="*/ 0 h 965726"/>
              <a:gd name="connsiteX3" fmla="*/ 537 w 2224296"/>
              <a:gd name="connsiteY3" fmla="*/ 965726 h 965726"/>
              <a:gd name="connsiteX4" fmla="*/ 0 w 2224296"/>
              <a:gd name="connsiteY4" fmla="*/ 330726 h 965726"/>
              <a:gd name="connsiteX0" fmla="*/ 0 w 2224296"/>
              <a:gd name="connsiteY0" fmla="*/ 1562626 h 2197626"/>
              <a:gd name="connsiteX1" fmla="*/ 1840241 w 2224296"/>
              <a:gd name="connsiteY1" fmla="*/ 0 h 2197626"/>
              <a:gd name="connsiteX2" fmla="*/ 2224296 w 2224296"/>
              <a:gd name="connsiteY2" fmla="*/ 1231900 h 2197626"/>
              <a:gd name="connsiteX3" fmla="*/ 537 w 2224296"/>
              <a:gd name="connsiteY3" fmla="*/ 2197626 h 2197626"/>
              <a:gd name="connsiteX4" fmla="*/ 0 w 2224296"/>
              <a:gd name="connsiteY4" fmla="*/ 1562626 h 2197626"/>
              <a:gd name="connsiteX0" fmla="*/ 0 w 1919496"/>
              <a:gd name="connsiteY0" fmla="*/ 1562626 h 2197626"/>
              <a:gd name="connsiteX1" fmla="*/ 1840241 w 1919496"/>
              <a:gd name="connsiteY1" fmla="*/ 0 h 2197626"/>
              <a:gd name="connsiteX2" fmla="*/ 1919496 w 1919496"/>
              <a:gd name="connsiteY2" fmla="*/ 520700 h 2197626"/>
              <a:gd name="connsiteX3" fmla="*/ 537 w 1919496"/>
              <a:gd name="connsiteY3" fmla="*/ 2197626 h 2197626"/>
              <a:gd name="connsiteX4" fmla="*/ 0 w 1919496"/>
              <a:gd name="connsiteY4" fmla="*/ 1562626 h 2197626"/>
              <a:gd name="connsiteX0" fmla="*/ 75663 w 1995159"/>
              <a:gd name="connsiteY0" fmla="*/ 1562626 h 2261126"/>
              <a:gd name="connsiteX1" fmla="*/ 1915904 w 1995159"/>
              <a:gd name="connsiteY1" fmla="*/ 0 h 2261126"/>
              <a:gd name="connsiteX2" fmla="*/ 1995159 w 1995159"/>
              <a:gd name="connsiteY2" fmla="*/ 520700 h 2261126"/>
              <a:gd name="connsiteX3" fmla="*/ 0 w 1995159"/>
              <a:gd name="connsiteY3" fmla="*/ 2261126 h 2261126"/>
              <a:gd name="connsiteX4" fmla="*/ 75663 w 1995159"/>
              <a:gd name="connsiteY4" fmla="*/ 1562626 h 2261126"/>
              <a:gd name="connsiteX0" fmla="*/ 12163 w 1995159"/>
              <a:gd name="connsiteY0" fmla="*/ 1511826 h 2261126"/>
              <a:gd name="connsiteX1" fmla="*/ 1915904 w 1995159"/>
              <a:gd name="connsiteY1" fmla="*/ 0 h 2261126"/>
              <a:gd name="connsiteX2" fmla="*/ 1995159 w 1995159"/>
              <a:gd name="connsiteY2" fmla="*/ 520700 h 2261126"/>
              <a:gd name="connsiteX3" fmla="*/ 0 w 1995159"/>
              <a:gd name="connsiteY3" fmla="*/ 2261126 h 2261126"/>
              <a:gd name="connsiteX4" fmla="*/ 12163 w 1995159"/>
              <a:gd name="connsiteY4" fmla="*/ 1511826 h 2261126"/>
              <a:gd name="connsiteX0" fmla="*/ 12163 w 5601959"/>
              <a:gd name="connsiteY0" fmla="*/ 1511826 h 2261126"/>
              <a:gd name="connsiteX1" fmla="*/ 1915904 w 5601959"/>
              <a:gd name="connsiteY1" fmla="*/ 0 h 2261126"/>
              <a:gd name="connsiteX2" fmla="*/ 5601959 w 5601959"/>
              <a:gd name="connsiteY2" fmla="*/ 1917700 h 2261126"/>
              <a:gd name="connsiteX3" fmla="*/ 0 w 5601959"/>
              <a:gd name="connsiteY3" fmla="*/ 2261126 h 2261126"/>
              <a:gd name="connsiteX4" fmla="*/ 12163 w 5601959"/>
              <a:gd name="connsiteY4" fmla="*/ 1511826 h 2261126"/>
              <a:gd name="connsiteX0" fmla="*/ 12163 w 5601959"/>
              <a:gd name="connsiteY0" fmla="*/ 89426 h 838726"/>
              <a:gd name="connsiteX1" fmla="*/ 5535404 w 5601959"/>
              <a:gd name="connsiteY1" fmla="*/ 0 h 838726"/>
              <a:gd name="connsiteX2" fmla="*/ 5601959 w 5601959"/>
              <a:gd name="connsiteY2" fmla="*/ 495300 h 838726"/>
              <a:gd name="connsiteX3" fmla="*/ 0 w 5601959"/>
              <a:gd name="connsiteY3" fmla="*/ 838726 h 838726"/>
              <a:gd name="connsiteX4" fmla="*/ 12163 w 5601959"/>
              <a:gd name="connsiteY4" fmla="*/ 89426 h 838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1959" h="838726">
                <a:moveTo>
                  <a:pt x="12163" y="89426"/>
                </a:moveTo>
                <a:lnTo>
                  <a:pt x="5535404" y="0"/>
                </a:lnTo>
                <a:lnTo>
                  <a:pt x="5601959" y="495300"/>
                </a:lnTo>
                <a:lnTo>
                  <a:pt x="0" y="838726"/>
                </a:lnTo>
                <a:lnTo>
                  <a:pt x="12163" y="89426"/>
                </a:lnTo>
                <a:close/>
              </a:path>
            </a:pathLst>
          </a:custGeom>
          <a:gradFill flip="none" rotWithShape="1">
            <a:gsLst>
              <a:gs pos="47000">
                <a:schemeClr val="bg1"/>
              </a:gs>
              <a:gs pos="100000">
                <a:srgbClr val="00B0F0">
                  <a:alpha val="26000"/>
                </a:srgbClr>
              </a:gs>
            </a:gsLst>
            <a:lin ang="10800000" scaled="1"/>
            <a:tileRect/>
          </a:gra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Telemetry Data Generation</a:t>
            </a:r>
            <a:endParaRPr lang="en-US" dirty="0"/>
          </a:p>
        </p:txBody>
      </p:sp>
      <p:cxnSp>
        <p:nvCxnSpPr>
          <p:cNvPr id="11" name="直接连接符 10">
            <a:extLst>
              <a:ext uri="{FF2B5EF4-FFF2-40B4-BE49-F238E27FC236}">
                <a16:creationId xmlns:a16="http://schemas.microsoft.com/office/drawing/2014/main" xmlns="" id="{7CFC8128-7125-4424-968F-D94609B06D4B}"/>
              </a:ext>
            </a:extLst>
          </p:cNvPr>
          <p:cNvCxnSpPr>
            <a:stCxn id="30" idx="0"/>
            <a:endCxn id="25" idx="4"/>
          </p:cNvCxnSpPr>
          <p:nvPr/>
        </p:nvCxnSpPr>
        <p:spPr>
          <a:xfrm flipH="1" flipV="1">
            <a:off x="1822796" y="5584586"/>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6319BF1-800F-4288-B8AB-343FC8D1FE11}"/>
              </a:ext>
            </a:extLst>
          </p:cNvPr>
          <p:cNvCxnSpPr>
            <a:stCxn id="25" idx="4"/>
            <a:endCxn id="27" idx="0"/>
          </p:cNvCxnSpPr>
          <p:nvPr/>
        </p:nvCxnSpPr>
        <p:spPr>
          <a:xfrm flipH="1">
            <a:off x="1560974" y="5584586"/>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63AFF2DD-5E34-45A0-98A8-42E4EFCA2497}"/>
              </a:ext>
            </a:extLst>
          </p:cNvPr>
          <p:cNvSpPr/>
          <p:nvPr/>
        </p:nvSpPr>
        <p:spPr bwMode="auto">
          <a:xfrm>
            <a:off x="965303" y="2989993"/>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625475" marR="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collection</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14" name="矩形 13">
            <a:extLst>
              <a:ext uri="{FF2B5EF4-FFF2-40B4-BE49-F238E27FC236}">
                <a16:creationId xmlns:a16="http://schemas.microsoft.com/office/drawing/2014/main" xmlns="" id="{DD16ACEA-51BB-4D91-B143-9F4AAF35826C}"/>
              </a:ext>
            </a:extLst>
          </p:cNvPr>
          <p:cNvSpPr/>
          <p:nvPr/>
        </p:nvSpPr>
        <p:spPr bwMode="auto">
          <a:xfrm>
            <a:off x="965303" y="38903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endParaRPr kumimoji="1" lang="en-US" altLang="zh-CN" sz="1400" dirty="0">
              <a:latin typeface="Huawei Sans" panose="020C0503030203020204" pitchFamily="34" charset="0"/>
            </a:endParaRPr>
          </a:p>
          <a:p>
            <a:pPr algn="ctr" defTabSz="914400" fontAlgn="ctr">
              <a:spcBef>
                <a:spcPct val="0"/>
              </a:spcBef>
              <a:spcAft>
                <a:spcPct val="0"/>
              </a:spcAft>
            </a:pPr>
            <a:endParaRPr kumimoji="1" lang="en-US" altLang="zh-CN" sz="1400" dirty="0">
              <a:latin typeface="Huawei Sans" panose="020C0503030203020204" pitchFamily="34" charset="0"/>
            </a:endParaRPr>
          </a:p>
          <a:p>
            <a:pPr algn="ctr" defTabSz="914400" fontAlgn="ctr">
              <a:spcBef>
                <a:spcPct val="0"/>
              </a:spcBef>
              <a:spcAft>
                <a:spcPct val="0"/>
              </a:spcAft>
            </a:pPr>
            <a:r>
              <a:rPr lang="en-US" sz="1400" dirty="0">
                <a:latin typeface="Huawei Sans" panose="020C0503030203020204" pitchFamily="34" charset="0"/>
              </a:rPr>
              <a:t>Data subscription</a:t>
            </a:r>
          </a:p>
        </p:txBody>
      </p:sp>
      <p:sp>
        <p:nvSpPr>
          <p:cNvPr id="15" name="矩形 14">
            <a:extLst>
              <a:ext uri="{FF2B5EF4-FFF2-40B4-BE49-F238E27FC236}">
                <a16:creationId xmlns:a16="http://schemas.microsoft.com/office/drawing/2014/main" xmlns="" id="{6A196301-6D79-4951-A780-1FF694E31978}"/>
              </a:ext>
            </a:extLst>
          </p:cNvPr>
          <p:cNvSpPr/>
          <p:nvPr/>
        </p:nvSpPr>
        <p:spPr bwMode="auto">
          <a:xfrm>
            <a:off x="2765303" y="38903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dirty="0">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push</a:t>
            </a:r>
          </a:p>
        </p:txBody>
      </p:sp>
      <p:sp>
        <p:nvSpPr>
          <p:cNvPr id="16" name="矩形 15">
            <a:extLst>
              <a:ext uri="{FF2B5EF4-FFF2-40B4-BE49-F238E27FC236}">
                <a16:creationId xmlns:a16="http://schemas.microsoft.com/office/drawing/2014/main" xmlns="" id="{36F27606-1271-46AB-B0E4-3F9E5FB43A67}"/>
              </a:ext>
            </a:extLst>
          </p:cNvPr>
          <p:cNvSpPr/>
          <p:nvPr/>
        </p:nvSpPr>
        <p:spPr bwMode="auto">
          <a:xfrm>
            <a:off x="965303" y="4708433"/>
            <a:ext cx="3600000" cy="699991"/>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719138" defTabSz="914400" fontAlgn="ctr">
              <a:spcBef>
                <a:spcPct val="0"/>
              </a:spcBef>
              <a:spcAft>
                <a:spcPct val="0"/>
              </a:spcAft>
            </a:pPr>
            <a:r>
              <a:rPr lang="en-US" sz="1400" dirty="0">
                <a:latin typeface="Huawei Sans" panose="020C0503030203020204" pitchFamily="34" charset="0"/>
              </a:rPr>
              <a:t>Data generation</a:t>
            </a:r>
          </a:p>
        </p:txBody>
      </p:sp>
      <p:sp>
        <p:nvSpPr>
          <p:cNvPr id="17" name="上箭头 36">
            <a:extLst>
              <a:ext uri="{FF2B5EF4-FFF2-40B4-BE49-F238E27FC236}">
                <a16:creationId xmlns:a16="http://schemas.microsoft.com/office/drawing/2014/main" xmlns="" id="{1255F472-B4B0-4E09-AE50-065102F0CD50}"/>
              </a:ext>
            </a:extLst>
          </p:cNvPr>
          <p:cNvSpPr/>
          <p:nvPr/>
        </p:nvSpPr>
        <p:spPr bwMode="auto">
          <a:xfrm>
            <a:off x="3485583" y="3592521"/>
            <a:ext cx="268714" cy="285172"/>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18" name="下箭头 37">
            <a:extLst>
              <a:ext uri="{FF2B5EF4-FFF2-40B4-BE49-F238E27FC236}">
                <a16:creationId xmlns:a16="http://schemas.microsoft.com/office/drawing/2014/main" xmlns="" id="{F67F5275-1E5B-424F-A26A-D7CA94EBF5D8}"/>
              </a:ext>
            </a:extLst>
          </p:cNvPr>
          <p:cNvSpPr/>
          <p:nvPr/>
        </p:nvSpPr>
        <p:spPr bwMode="auto">
          <a:xfrm>
            <a:off x="1757423" y="3592521"/>
            <a:ext cx="268714" cy="285172"/>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19" name="矩形 18">
            <a:extLst>
              <a:ext uri="{FF2B5EF4-FFF2-40B4-BE49-F238E27FC236}">
                <a16:creationId xmlns:a16="http://schemas.microsoft.com/office/drawing/2014/main" xmlns="" id="{894AAD37-C3DC-415F-A19F-CB6BD2C252D0}"/>
              </a:ext>
            </a:extLst>
          </p:cNvPr>
          <p:cNvSpPr/>
          <p:nvPr/>
        </p:nvSpPr>
        <p:spPr bwMode="auto">
          <a:xfrm>
            <a:off x="965303" y="5409493"/>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source</a:t>
            </a:r>
            <a:endParaRPr kumimoji="1" lang="en-US" altLang="zh-CN" sz="1400" dirty="0">
              <a:latin typeface="Huawei Sans" panose="020C0503030203020204" pitchFamily="34" charset="0"/>
            </a:endParaRPr>
          </a:p>
        </p:txBody>
      </p:sp>
      <p:pic>
        <p:nvPicPr>
          <p:cNvPr id="20" name="图片 19">
            <a:extLst>
              <a:ext uri="{FF2B5EF4-FFF2-40B4-BE49-F238E27FC236}">
                <a16:creationId xmlns:a16="http://schemas.microsoft.com/office/drawing/2014/main" xmlns="" id="{EC935191-CB3C-4946-9E1D-FC88632CA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450" y="5750149"/>
            <a:ext cx="360000" cy="360000"/>
          </a:xfrm>
          <a:prstGeom prst="rect">
            <a:avLst/>
          </a:prstGeom>
        </p:spPr>
      </p:pic>
      <p:pic>
        <p:nvPicPr>
          <p:cNvPr id="21" name="图片 20">
            <a:extLst>
              <a:ext uri="{FF2B5EF4-FFF2-40B4-BE49-F238E27FC236}">
                <a16:creationId xmlns:a16="http://schemas.microsoft.com/office/drawing/2014/main" xmlns="" id="{C9D322E5-4543-4AE8-A15C-A6271A576D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0548" y="4737094"/>
            <a:ext cx="1231940" cy="360000"/>
          </a:xfrm>
          <a:prstGeom prst="rect">
            <a:avLst/>
          </a:prstGeom>
        </p:spPr>
      </p:pic>
      <p:pic>
        <p:nvPicPr>
          <p:cNvPr id="22" name="图片 21">
            <a:extLst>
              <a:ext uri="{FF2B5EF4-FFF2-40B4-BE49-F238E27FC236}">
                <a16:creationId xmlns:a16="http://schemas.microsoft.com/office/drawing/2014/main" xmlns="" id="{2F24E0E3-1C78-4230-B553-97E4E6AD5C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0359" y="3930598"/>
            <a:ext cx="762128" cy="360000"/>
          </a:xfrm>
          <a:prstGeom prst="rect">
            <a:avLst/>
          </a:prstGeom>
        </p:spPr>
      </p:pic>
      <p:pic>
        <p:nvPicPr>
          <p:cNvPr id="23" name="图片 22">
            <a:extLst>
              <a:ext uri="{FF2B5EF4-FFF2-40B4-BE49-F238E27FC236}">
                <a16:creationId xmlns:a16="http://schemas.microsoft.com/office/drawing/2014/main" xmlns="" id="{2E10D84B-2177-43BF-B609-EC15C36C66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8290" y="3930598"/>
            <a:ext cx="762128" cy="360000"/>
          </a:xfrm>
          <a:prstGeom prst="rect">
            <a:avLst/>
          </a:prstGeom>
        </p:spPr>
      </p:pic>
      <p:sp>
        <p:nvSpPr>
          <p:cNvPr id="24" name="文本框 23">
            <a:extLst>
              <a:ext uri="{FF2B5EF4-FFF2-40B4-BE49-F238E27FC236}">
                <a16:creationId xmlns:a16="http://schemas.microsoft.com/office/drawing/2014/main" xmlns="" id="{F48CB79D-9424-40DE-A805-2E2DF5CD1E6A}"/>
              </a:ext>
            </a:extLst>
          </p:cNvPr>
          <p:cNvSpPr txBox="1"/>
          <p:nvPr/>
        </p:nvSpPr>
        <p:spPr>
          <a:xfrm>
            <a:off x="3712255" y="3925932"/>
            <a:ext cx="763200" cy="307777"/>
          </a:xfrm>
          <a:prstGeom prst="rect">
            <a:avLst/>
          </a:prstGeom>
          <a:solidFill>
            <a:schemeClr val="accent4"/>
          </a:solidFill>
        </p:spPr>
        <p:txBody>
          <a:bodyPr wrap="square" rtlCol="0">
            <a:spAutoFit/>
          </a:bodyPr>
          <a:lstStyle/>
          <a:p>
            <a:pPr algn="ctr" fontAlgn="ctr"/>
            <a:r>
              <a:rPr lang="en-US" sz="1400" b="1" dirty="0">
                <a:solidFill>
                  <a:schemeClr val="bg1"/>
                </a:solidFill>
                <a:latin typeface="Huawei Sans" panose="020C0503030203020204" pitchFamily="34" charset="0"/>
              </a:rPr>
              <a:t>UDP</a:t>
            </a:r>
            <a:endParaRPr lang="en-US" altLang="zh-CN" sz="1400" b="1" dirty="0">
              <a:solidFill>
                <a:schemeClr val="bg1"/>
              </a:solidFill>
              <a:latin typeface="Huawei Sans" panose="020C0503030203020204" pitchFamily="34" charset="0"/>
            </a:endParaRPr>
          </a:p>
        </p:txBody>
      </p:sp>
      <p:sp>
        <p:nvSpPr>
          <p:cNvPr id="25" name="椭圆 24">
            <a:extLst>
              <a:ext uri="{FF2B5EF4-FFF2-40B4-BE49-F238E27FC236}">
                <a16:creationId xmlns:a16="http://schemas.microsoft.com/office/drawing/2014/main" xmlns="" id="{851AEA29-C1EC-41F6-975A-B5F24F9A6D46}"/>
              </a:ext>
            </a:extLst>
          </p:cNvPr>
          <p:cNvSpPr>
            <a:spLocks noChangeAspect="1"/>
          </p:cNvSpPr>
          <p:nvPr/>
        </p:nvSpPr>
        <p:spPr>
          <a:xfrm>
            <a:off x="1768796" y="547658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6" name="椭圆 25">
            <a:extLst>
              <a:ext uri="{FF2B5EF4-FFF2-40B4-BE49-F238E27FC236}">
                <a16:creationId xmlns:a16="http://schemas.microsoft.com/office/drawing/2014/main" xmlns="" id="{082F8BB5-7812-4477-B72C-A9BD4709B8E7}"/>
              </a:ext>
            </a:extLst>
          </p:cNvPr>
          <p:cNvSpPr>
            <a:spLocks noChangeAspect="1"/>
          </p:cNvSpPr>
          <p:nvPr/>
        </p:nvSpPr>
        <p:spPr>
          <a:xfrm>
            <a:off x="1614974" y="57655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7" name="椭圆 26">
            <a:extLst>
              <a:ext uri="{FF2B5EF4-FFF2-40B4-BE49-F238E27FC236}">
                <a16:creationId xmlns:a16="http://schemas.microsoft.com/office/drawing/2014/main" xmlns="" id="{0965C473-97E0-4E86-B318-D0E965517998}"/>
              </a:ext>
            </a:extLst>
          </p:cNvPr>
          <p:cNvSpPr>
            <a:spLocks noChangeAspect="1"/>
          </p:cNvSpPr>
          <p:nvPr/>
        </p:nvSpPr>
        <p:spPr>
          <a:xfrm>
            <a:off x="1506974" y="60021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8" name="椭圆 27">
            <a:extLst>
              <a:ext uri="{FF2B5EF4-FFF2-40B4-BE49-F238E27FC236}">
                <a16:creationId xmlns:a16="http://schemas.microsoft.com/office/drawing/2014/main" xmlns="" id="{141BC4D8-7FA9-4CE4-ABD9-FCA2C7676B51}"/>
              </a:ext>
            </a:extLst>
          </p:cNvPr>
          <p:cNvSpPr>
            <a:spLocks noChangeAspect="1"/>
          </p:cNvSpPr>
          <p:nvPr/>
        </p:nvSpPr>
        <p:spPr>
          <a:xfrm>
            <a:off x="1903006" y="57655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29" name="椭圆 28">
            <a:extLst>
              <a:ext uri="{FF2B5EF4-FFF2-40B4-BE49-F238E27FC236}">
                <a16:creationId xmlns:a16="http://schemas.microsoft.com/office/drawing/2014/main" xmlns="" id="{E28E2432-214E-44B9-A58A-9B32B30C9471}"/>
              </a:ext>
            </a:extLst>
          </p:cNvPr>
          <p:cNvSpPr>
            <a:spLocks noChangeAspect="1"/>
          </p:cNvSpPr>
          <p:nvPr/>
        </p:nvSpPr>
        <p:spPr>
          <a:xfrm>
            <a:off x="1768796" y="60021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0" name="椭圆 29">
            <a:extLst>
              <a:ext uri="{FF2B5EF4-FFF2-40B4-BE49-F238E27FC236}">
                <a16:creationId xmlns:a16="http://schemas.microsoft.com/office/drawing/2014/main" xmlns="" id="{7A56DEEC-00ED-412F-B4A5-875FD2B219F9}"/>
              </a:ext>
            </a:extLst>
          </p:cNvPr>
          <p:cNvSpPr>
            <a:spLocks noChangeAspect="1"/>
          </p:cNvSpPr>
          <p:nvPr/>
        </p:nvSpPr>
        <p:spPr>
          <a:xfrm>
            <a:off x="2011030" y="6002149"/>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31" name="直接连接符 30">
            <a:extLst>
              <a:ext uri="{FF2B5EF4-FFF2-40B4-BE49-F238E27FC236}">
                <a16:creationId xmlns:a16="http://schemas.microsoft.com/office/drawing/2014/main" xmlns="" id="{CE5AECED-D6E5-44B0-B566-98AD548E7BA3}"/>
              </a:ext>
            </a:extLst>
          </p:cNvPr>
          <p:cNvCxnSpPr>
            <a:stCxn id="28" idx="4"/>
            <a:endCxn id="29" idx="0"/>
          </p:cNvCxnSpPr>
          <p:nvPr/>
        </p:nvCxnSpPr>
        <p:spPr>
          <a:xfrm flipH="1">
            <a:off x="1822796" y="5873594"/>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xmlns="" id="{7F7406DA-633A-40C8-A931-B48488015414}"/>
              </a:ext>
            </a:extLst>
          </p:cNvPr>
          <p:cNvGrpSpPr>
            <a:grpSpLocks noChangeAspect="1"/>
          </p:cNvGrpSpPr>
          <p:nvPr/>
        </p:nvGrpSpPr>
        <p:grpSpPr>
          <a:xfrm>
            <a:off x="3557591" y="5445685"/>
            <a:ext cx="726306" cy="720000"/>
            <a:chOff x="7668754" y="1425755"/>
            <a:chExt cx="2832865" cy="2808272"/>
          </a:xfrm>
        </p:grpSpPr>
        <p:cxnSp>
          <p:nvCxnSpPr>
            <p:cNvPr id="33" name="直接连接符 32">
              <a:extLst>
                <a:ext uri="{FF2B5EF4-FFF2-40B4-BE49-F238E27FC236}">
                  <a16:creationId xmlns:a16="http://schemas.microsoft.com/office/drawing/2014/main" xmlns="" id="{50D493A9-6648-4F41-BE2F-76F73E0BFF68}"/>
                </a:ext>
              </a:extLst>
            </p:cNvPr>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86BCE978-D28C-4201-9328-56A3F9961AEF}"/>
                </a:ext>
              </a:extLst>
            </p:cNvPr>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1E1DE25-6C36-4F0F-B522-4AD458B0C01F}"/>
                </a:ext>
              </a:extLst>
            </p:cNvPr>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AAE06149-600A-432D-B8F2-133C75E01078}"/>
                </a:ext>
              </a:extLst>
            </p:cNvPr>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4863C50-DCF4-4CAF-8716-F6681877130D}"/>
                </a:ext>
              </a:extLst>
            </p:cNvPr>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DE52990B-81A0-424C-AFAE-B176EA465E3D}"/>
                </a:ext>
              </a:extLst>
            </p:cNvPr>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CC9E09C9-A8F9-4975-A0C6-7674DDB3BF93}"/>
                </a:ext>
              </a:extLst>
            </p:cNvPr>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D248CA69-4AE8-43F8-BAA2-22339ED6EDA2}"/>
                </a:ext>
              </a:extLst>
            </p:cNvPr>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1F1CA9B-F558-4610-B611-0C696F17BDFD}"/>
                </a:ext>
              </a:extLst>
            </p:cNvPr>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F90B0420-15B0-40AF-8DFB-5D8E9E4D1B33}"/>
                </a:ext>
              </a:extLst>
            </p:cNvPr>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C20BA47-84AB-4BA5-91B2-76E2158136B5}"/>
                </a:ext>
              </a:extLst>
            </p:cNvPr>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6B179B93-1F64-4D3E-A659-B8F80FF64A57}"/>
                </a:ext>
              </a:extLst>
            </p:cNvPr>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548EA7DA-D84C-4D29-A902-0DE79E90EBFD}"/>
                </a:ext>
              </a:extLst>
            </p:cNvPr>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06DF956B-6140-4EA8-A6DC-10B114C5E4B4}"/>
                </a:ext>
              </a:extLst>
            </p:cNvPr>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CEC0A083-FA76-4BA9-B4C0-E65F6962D949}"/>
                </a:ext>
              </a:extLst>
            </p:cNvPr>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40E7024B-3276-4A4D-A1B0-A2E5E402C384}"/>
                </a:ext>
              </a:extLst>
            </p:cNvPr>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AB0E28A4-A7A1-4F52-A482-45DA1D4F6F7E}"/>
                </a:ext>
              </a:extLst>
            </p:cNvPr>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A3665F4F-9A70-4F28-9A50-803FD4C70B43}"/>
                </a:ext>
              </a:extLst>
            </p:cNvPr>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8BEA0AE-6CF8-424D-8C9D-88A4371E633A}"/>
                </a:ext>
              </a:extLst>
            </p:cNvPr>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77968AF0-CE3D-4927-850F-CAB7464FDFFD}"/>
                </a:ext>
              </a:extLst>
            </p:cNvPr>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04D223A8-4BC6-4D1E-98ED-52A7DDC27BB9}"/>
                </a:ext>
              </a:extLst>
            </p:cNvPr>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DD0D6DEF-7CB8-400B-B713-B834DF572C7C}"/>
                </a:ext>
              </a:extLst>
            </p:cNvPr>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34E91A85-B72C-48F1-AD4C-1573B09EC85B}"/>
                </a:ext>
              </a:extLst>
            </p:cNvPr>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EA2E208D-2C72-4B58-A68F-054B701D6703}"/>
                </a:ext>
              </a:extLst>
            </p:cNvPr>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3C33B38-CE3C-4D39-9FEC-34571CC0DD77}"/>
                </a:ext>
              </a:extLst>
            </p:cNvPr>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16208C0B-F8E1-4E89-98E3-DD79B8F13B6D}"/>
                </a:ext>
              </a:extLst>
            </p:cNvPr>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0571C59-F7FC-4B6A-8609-A64F3B3A461F}"/>
                </a:ext>
              </a:extLst>
            </p:cNvPr>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13F1DFDF-9852-4A8F-AA02-8D7ACFC6BC82}"/>
                </a:ext>
              </a:extLst>
            </p:cNvPr>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527DABF9-AE95-4374-B5FA-E8FD30AF22F7}"/>
                </a:ext>
              </a:extLst>
            </p:cNvPr>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4B5C3FA-3928-42E1-80D7-8733C141CC4C}"/>
                </a:ext>
              </a:extLst>
            </p:cNvPr>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BB520CE5-57A5-4EC9-9D28-A955CA25CACA}"/>
                </a:ext>
              </a:extLst>
            </p:cNvPr>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698C6C4-FEDD-482C-94AD-CD7BF44B8869}"/>
                </a:ext>
              </a:extLst>
            </p:cNvPr>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C2936F27-B573-4A27-91F7-52D3A81ED096}"/>
                </a:ext>
              </a:extLst>
            </p:cNvPr>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16433B5-4DF0-465F-9D1B-937151BA8604}"/>
                </a:ext>
              </a:extLst>
            </p:cNvPr>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2F3A16D6-2B2C-49E2-B514-339B6A29C472}"/>
                </a:ext>
              </a:extLst>
            </p:cNvPr>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4D0E9188-A3FF-4905-BDF9-E52FF5263737}"/>
                </a:ext>
              </a:extLst>
            </p:cNvPr>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6B45C87F-6282-4BD2-B370-8E49BF798A0A}"/>
                </a:ext>
              </a:extLst>
            </p:cNvPr>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4A953F6C-C49E-410E-BA0E-56BD1D051921}"/>
                </a:ext>
              </a:extLst>
            </p:cNvPr>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1F8EE1E9-91D8-4A75-872C-59768287A1D3}"/>
                </a:ext>
              </a:extLst>
            </p:cNvPr>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DB338EC0-67A9-414F-AFEB-B061179B2433}"/>
                </a:ext>
              </a:extLst>
            </p:cNvPr>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1991813-989C-4BC9-99CD-68A15EDF4FDE}"/>
                </a:ext>
              </a:extLst>
            </p:cNvPr>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AEB67600-FDC3-47A0-9523-DDE1FE692E06}"/>
                </a:ext>
              </a:extLst>
            </p:cNvPr>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064218A0-6070-4130-9EBC-9252FDED12C6}"/>
                </a:ext>
              </a:extLst>
            </p:cNvPr>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4FD3D83E-5CF4-4F07-9077-5FC213F2A3B7}"/>
                </a:ext>
              </a:extLst>
            </p:cNvPr>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72E83973-EB66-4495-82AD-EF49B88A8103}"/>
                </a:ext>
              </a:extLst>
            </p:cNvPr>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FBBBA386-9A64-4A69-B94E-A2730BA3A1DC}"/>
                </a:ext>
              </a:extLst>
            </p:cNvPr>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C8165768-4A23-4CD4-B2AB-F8942865ABED}"/>
                </a:ext>
              </a:extLst>
            </p:cNvPr>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21270A13-1D61-4D30-BBE1-87FC7E2E5A26}"/>
                </a:ext>
              </a:extLst>
            </p:cNvPr>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B7CF3E13-29A9-4B13-9BB2-522EF5FCD3AB}"/>
                </a:ext>
              </a:extLst>
            </p:cNvPr>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DF1E484-F049-48F2-89CF-0D64EC522A52}"/>
                </a:ext>
              </a:extLst>
            </p:cNvPr>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3" name="组合 82">
              <a:extLst>
                <a:ext uri="{FF2B5EF4-FFF2-40B4-BE49-F238E27FC236}">
                  <a16:creationId xmlns:a16="http://schemas.microsoft.com/office/drawing/2014/main" xmlns="" id="{9B5BB519-C07C-458D-AD94-194D77328167}"/>
                </a:ext>
              </a:extLst>
            </p:cNvPr>
            <p:cNvGrpSpPr/>
            <p:nvPr/>
          </p:nvGrpSpPr>
          <p:grpSpPr>
            <a:xfrm rot="5400000">
              <a:off x="6768702" y="2757831"/>
              <a:ext cx="1944216" cy="144112"/>
              <a:chOff x="6798078" y="2996952"/>
              <a:chExt cx="1944216" cy="144112"/>
            </a:xfrm>
          </p:grpSpPr>
          <p:cxnSp>
            <p:nvCxnSpPr>
              <p:cNvPr id="111" name="直接连接符 110">
                <a:extLst>
                  <a:ext uri="{FF2B5EF4-FFF2-40B4-BE49-F238E27FC236}">
                    <a16:creationId xmlns:a16="http://schemas.microsoft.com/office/drawing/2014/main" xmlns="" id="{EA068F17-DF36-4890-B27D-144110B8F48B}"/>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D4C2F733-CDE2-4630-9FF4-C740AEF5056A}"/>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D985A0C-F608-4F1A-8E87-B2485D2D4E14}"/>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2E56956B-2269-4209-9E5E-D830E4EF99DF}"/>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709C873-1F2E-44F7-94C6-91A483C8BBB3}"/>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CD08B85F-FDAA-449C-B35F-25B546158E4F}"/>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510FE543-6C07-4FA4-A418-888C37B8B296}"/>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60BEE50-523F-4900-B16C-776CB91A7F7A}"/>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74F164F7-58C1-4329-B629-2703970AD0EE}"/>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443EC433-49BC-4D15-8A92-AF6249FAE33A}"/>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C24863D6-BADA-4A53-88C6-73081156C4FD}"/>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30DCFAD7-314E-4A02-9DF5-39B0B9E620ED}"/>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55A9EBC5-18B1-499F-A4C2-33A2E2CCF420}"/>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9604F95A-A23C-4C50-9E5A-A99124ADD57B}"/>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56DEA836-856F-4928-93D4-0CF847991333}"/>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F95442AE-31D0-4750-A0B1-FA39735C4423}"/>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A8909914-D1EB-4A0E-9039-D98894E0CF51}"/>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022941CA-E05C-4FBF-B003-4BAE2D213CE5}"/>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26BD1BC4-53C6-4363-99E3-D5326E5F9DE2}"/>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8A28AA1F-65BE-46AB-A3E7-C43334A3C29E}"/>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5424883C-1838-44FE-A33C-A0F516122025}"/>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5E6E2279-4BBB-487A-853B-5621EAFED049}"/>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29CB0BBB-3043-4D8F-A941-10318D1DBAB4}"/>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AC3DFCF0-77C3-4BCE-9B0A-4DB2C427AEE5}"/>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44561C5B-A6CF-40B7-A560-84E6141D8167}"/>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xmlns="" id="{593C04F0-4928-4DCB-9B78-F7BAF998083A}"/>
                </a:ext>
              </a:extLst>
            </p:cNvPr>
            <p:cNvGrpSpPr/>
            <p:nvPr/>
          </p:nvGrpSpPr>
          <p:grpSpPr>
            <a:xfrm rot="5400000">
              <a:off x="9457455" y="2757238"/>
              <a:ext cx="1944216" cy="144112"/>
              <a:chOff x="6798078" y="2996952"/>
              <a:chExt cx="1944216" cy="144112"/>
            </a:xfrm>
          </p:grpSpPr>
          <p:cxnSp>
            <p:nvCxnSpPr>
              <p:cNvPr id="86" name="直接连接符 85">
                <a:extLst>
                  <a:ext uri="{FF2B5EF4-FFF2-40B4-BE49-F238E27FC236}">
                    <a16:creationId xmlns:a16="http://schemas.microsoft.com/office/drawing/2014/main" xmlns="" id="{77841FC4-DA08-4572-938E-652B8FF322CF}"/>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3122B347-CE32-46F6-8945-DFFBA428F58F}"/>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B53B50EB-AE60-4A75-A511-660702D1F035}"/>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EAA75174-99F2-45F2-90D0-2BF1C3A95B44}"/>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36042F70-2CCA-410B-AA72-C06A5E1F594D}"/>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6E4A2B53-4A46-4BD3-B336-3486C7BC36E4}"/>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106C251F-30E8-433F-AEB3-15FA6D35956F}"/>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E1A2ECA2-DC40-4BC1-AC1E-22D571B32462}"/>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1B1E7244-1137-4951-9A18-1B8AFEAF43F5}"/>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306DE9FE-5CDD-479A-BE42-C6ED3E6B84A7}"/>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FCDB2C2-7673-46B8-BE16-CD4720756D61}"/>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994634BE-7526-4E60-AE85-4318AAD6711B}"/>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59C56DA8-35E0-4D1E-B520-D867F3EC11E2}"/>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0E1643EF-66C5-452B-8437-00874D7F238D}"/>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EED934F8-07FA-4F2D-B500-517F766E0D21}"/>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ABE74FBA-861B-45CC-9FC1-A812D0EC3718}"/>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135D39A2-5B7B-4738-B43A-AB5923C6C82D}"/>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F887D499-5E94-422E-8D3E-E327B62D1E9A}"/>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2FA45CF9-3F5C-4176-8573-6938DCBB4A08}"/>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DB32C720-1901-4976-8F13-CE10BCF428B4}"/>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1F979EF1-C010-402A-A5C9-FAF947E7A8C3}"/>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F864B3A3-79C2-4498-A382-A38ADD7A730E}"/>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15C6E63-9947-4E99-BDF1-2FB78A2EBDC3}"/>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2F8F4866-1C39-4C99-B1C9-E7D259887BAA}"/>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AD1BE71D-D86F-46D8-BAE6-4634DF575C7B}"/>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5" name="圆角矩形 128">
              <a:extLst>
                <a:ext uri="{FF2B5EF4-FFF2-40B4-BE49-F238E27FC236}">
                  <a16:creationId xmlns:a16="http://schemas.microsoft.com/office/drawing/2014/main" xmlns="" id="{FC13F648-4C85-468E-BEED-24ACB6F99A28}"/>
                </a:ext>
              </a:extLst>
            </p:cNvPr>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accent1"/>
                  </a:solidFill>
                  <a:latin typeface="Huawei Sans" panose="020C0503030203020204" pitchFamily="34" charset="0"/>
                </a:rPr>
                <a:t>NP</a:t>
              </a:r>
            </a:p>
          </p:txBody>
        </p:sp>
      </p:grpSp>
      <p:sp>
        <p:nvSpPr>
          <p:cNvPr id="136" name="矩形 135">
            <a:extLst>
              <a:ext uri="{FF2B5EF4-FFF2-40B4-BE49-F238E27FC236}">
                <a16:creationId xmlns:a16="http://schemas.microsoft.com/office/drawing/2014/main" xmlns="" id="{9612EF37-F5A5-49CF-A422-531104560F62}"/>
              </a:ext>
            </a:extLst>
          </p:cNvPr>
          <p:cNvSpPr/>
          <p:nvPr/>
        </p:nvSpPr>
        <p:spPr bwMode="auto">
          <a:xfrm>
            <a:off x="963121" y="2384735"/>
            <a:ext cx="3602182" cy="59527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analysis</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pic>
        <p:nvPicPr>
          <p:cNvPr id="137" name="图片 136">
            <a:extLst>
              <a:ext uri="{FF2B5EF4-FFF2-40B4-BE49-F238E27FC236}">
                <a16:creationId xmlns:a16="http://schemas.microsoft.com/office/drawing/2014/main" xmlns="" id="{7FECB9CC-1210-4C47-AD9B-3BAA17D903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84239" y="3143108"/>
            <a:ext cx="762128" cy="360000"/>
          </a:xfrm>
          <a:prstGeom prst="rect">
            <a:avLst/>
          </a:prstGeom>
        </p:spPr>
      </p:pic>
      <p:sp>
        <p:nvSpPr>
          <p:cNvPr id="138" name="矩形 137">
            <a:extLst>
              <a:ext uri="{FF2B5EF4-FFF2-40B4-BE49-F238E27FC236}">
                <a16:creationId xmlns:a16="http://schemas.microsoft.com/office/drawing/2014/main" xmlns="" id="{0BB4E18F-393C-46A8-A31A-2BB8127AFA65}"/>
              </a:ext>
            </a:extLst>
          </p:cNvPr>
          <p:cNvSpPr/>
          <p:nvPr/>
        </p:nvSpPr>
        <p:spPr>
          <a:xfrm>
            <a:off x="919047" y="4676532"/>
            <a:ext cx="3730300" cy="805676"/>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lumMod val="65000"/>
                  <a:lumOff val="35000"/>
                </a:schemeClr>
              </a:solidFill>
              <a:latin typeface="Huawei Sans" panose="020C0503030203020204" pitchFamily="34" charset="0"/>
            </a:endParaRPr>
          </a:p>
        </p:txBody>
      </p:sp>
      <p:grpSp>
        <p:nvGrpSpPr>
          <p:cNvPr id="139" name="组合 138">
            <a:extLst>
              <a:ext uri="{FF2B5EF4-FFF2-40B4-BE49-F238E27FC236}">
                <a16:creationId xmlns:a16="http://schemas.microsoft.com/office/drawing/2014/main" xmlns="" id="{96FFB951-295B-4C78-BAB8-E846F885E2E6}"/>
              </a:ext>
            </a:extLst>
          </p:cNvPr>
          <p:cNvGrpSpPr/>
          <p:nvPr/>
        </p:nvGrpSpPr>
        <p:grpSpPr>
          <a:xfrm>
            <a:off x="6779813" y="2900024"/>
            <a:ext cx="3878565" cy="3348174"/>
            <a:chOff x="1138926" y="2750752"/>
            <a:chExt cx="3878565" cy="3348174"/>
          </a:xfrm>
        </p:grpSpPr>
        <p:sp>
          <p:nvSpPr>
            <p:cNvPr id="140" name="矩形 139">
              <a:extLst>
                <a:ext uri="{FF2B5EF4-FFF2-40B4-BE49-F238E27FC236}">
                  <a16:creationId xmlns:a16="http://schemas.microsoft.com/office/drawing/2014/main" xmlns="" id="{F00AE527-7BFF-4455-86D9-6D013AD06470}"/>
                </a:ext>
              </a:extLst>
            </p:cNvPr>
            <p:cNvSpPr/>
            <p:nvPr/>
          </p:nvSpPr>
          <p:spPr>
            <a:xfrm>
              <a:off x="2098483" y="3904291"/>
              <a:ext cx="2873768"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YANG models</a:t>
              </a:r>
              <a:endParaRPr lang="en-US" altLang="zh-CN" sz="1400" b="1" dirty="0">
                <a:solidFill>
                  <a:schemeClr val="tx1">
                    <a:lumMod val="65000"/>
                    <a:lumOff val="35000"/>
                  </a:schemeClr>
                </a:solidFill>
                <a:latin typeface="Huawei Sans" panose="020C0503030203020204" pitchFamily="34" charset="0"/>
              </a:endParaRPr>
            </a:p>
          </p:txBody>
        </p:sp>
        <p:sp>
          <p:nvSpPr>
            <p:cNvPr id="141" name="矩形 140">
              <a:extLst>
                <a:ext uri="{FF2B5EF4-FFF2-40B4-BE49-F238E27FC236}">
                  <a16:creationId xmlns:a16="http://schemas.microsoft.com/office/drawing/2014/main" xmlns="" id="{A4E155B2-E4A5-47D2-A1C0-66EA28BA81C1}"/>
                </a:ext>
              </a:extLst>
            </p:cNvPr>
            <p:cNvSpPr/>
            <p:nvPr/>
          </p:nvSpPr>
          <p:spPr>
            <a:xfrm>
              <a:off x="2098483" y="5609159"/>
              <a:ext cx="938860"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SSH</a:t>
              </a:r>
              <a:endParaRPr lang="en-US" altLang="zh-CN" sz="1400" b="1" dirty="0">
                <a:solidFill>
                  <a:schemeClr val="tx1">
                    <a:lumMod val="65000"/>
                    <a:lumOff val="35000"/>
                  </a:schemeClr>
                </a:solidFill>
                <a:latin typeface="Huawei Sans" panose="020C0503030203020204" pitchFamily="34" charset="0"/>
              </a:endParaRPr>
            </a:p>
          </p:txBody>
        </p:sp>
        <p:sp>
          <p:nvSpPr>
            <p:cNvPr id="142" name="矩形 141">
              <a:extLst>
                <a:ext uri="{FF2B5EF4-FFF2-40B4-BE49-F238E27FC236}">
                  <a16:creationId xmlns:a16="http://schemas.microsoft.com/office/drawing/2014/main" xmlns="" id="{57B19D92-FAC8-40AB-AA08-8F1DB493D733}"/>
                </a:ext>
              </a:extLst>
            </p:cNvPr>
            <p:cNvSpPr/>
            <p:nvPr/>
          </p:nvSpPr>
          <p:spPr>
            <a:xfrm>
              <a:off x="2098483" y="4459183"/>
              <a:ext cx="938860"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XML</a:t>
              </a:r>
              <a:endParaRPr lang="en-US" altLang="zh-CN" sz="1100" b="1" dirty="0">
                <a:solidFill>
                  <a:schemeClr val="tx1">
                    <a:lumMod val="65000"/>
                    <a:lumOff val="35000"/>
                  </a:schemeClr>
                </a:solidFill>
                <a:latin typeface="Huawei Sans" panose="020C0503030203020204" pitchFamily="34" charset="0"/>
              </a:endParaRPr>
            </a:p>
          </p:txBody>
        </p:sp>
        <p:sp>
          <p:nvSpPr>
            <p:cNvPr id="143" name="矩形 142">
              <a:extLst>
                <a:ext uri="{FF2B5EF4-FFF2-40B4-BE49-F238E27FC236}">
                  <a16:creationId xmlns:a16="http://schemas.microsoft.com/office/drawing/2014/main" xmlns="" id="{C5444FF4-0AFA-4A93-8308-6D5E9832CBC8}"/>
                </a:ext>
              </a:extLst>
            </p:cNvPr>
            <p:cNvSpPr/>
            <p:nvPr/>
          </p:nvSpPr>
          <p:spPr>
            <a:xfrm>
              <a:off x="2098483" y="5033972"/>
              <a:ext cx="942915"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NETCONF</a:t>
              </a:r>
              <a:endParaRPr lang="en-US" altLang="zh-CN" sz="1400" b="1" dirty="0">
                <a:solidFill>
                  <a:schemeClr val="tx1">
                    <a:lumMod val="65000"/>
                    <a:lumOff val="35000"/>
                  </a:schemeClr>
                </a:solidFill>
                <a:latin typeface="Huawei Sans" panose="020C0503030203020204" pitchFamily="34" charset="0"/>
              </a:endParaRPr>
            </a:p>
          </p:txBody>
        </p:sp>
        <p:sp>
          <p:nvSpPr>
            <p:cNvPr id="144" name="矩形 143">
              <a:extLst>
                <a:ext uri="{FF2B5EF4-FFF2-40B4-BE49-F238E27FC236}">
                  <a16:creationId xmlns:a16="http://schemas.microsoft.com/office/drawing/2014/main" xmlns="" id="{9442EF59-AE9A-4A9A-9632-3831B3A3E7A6}"/>
                </a:ext>
              </a:extLst>
            </p:cNvPr>
            <p:cNvSpPr/>
            <p:nvPr/>
          </p:nvSpPr>
          <p:spPr>
            <a:xfrm>
              <a:off x="3149074" y="5609159"/>
              <a:ext cx="1830317"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HTTP</a:t>
              </a:r>
              <a:endParaRPr lang="en-US" altLang="zh-CN" sz="1400" b="1" dirty="0">
                <a:solidFill>
                  <a:schemeClr val="tx1">
                    <a:lumMod val="65000"/>
                    <a:lumOff val="35000"/>
                  </a:schemeClr>
                </a:solidFill>
                <a:latin typeface="Huawei Sans" panose="020C0503030203020204" pitchFamily="34" charset="0"/>
              </a:endParaRPr>
            </a:p>
          </p:txBody>
        </p:sp>
        <p:sp>
          <p:nvSpPr>
            <p:cNvPr id="145" name="矩形 144">
              <a:extLst>
                <a:ext uri="{FF2B5EF4-FFF2-40B4-BE49-F238E27FC236}">
                  <a16:creationId xmlns:a16="http://schemas.microsoft.com/office/drawing/2014/main" xmlns="" id="{35810373-5C93-4A32-A8BA-B502FBAAF805}"/>
                </a:ext>
              </a:extLst>
            </p:cNvPr>
            <p:cNvSpPr/>
            <p:nvPr/>
          </p:nvSpPr>
          <p:spPr>
            <a:xfrm>
              <a:off x="3149074" y="4459183"/>
              <a:ext cx="935643"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JSON</a:t>
              </a:r>
              <a:endParaRPr lang="en-US" altLang="zh-CN" sz="1100" b="1" dirty="0">
                <a:solidFill>
                  <a:schemeClr val="tx1">
                    <a:lumMod val="65000"/>
                    <a:lumOff val="35000"/>
                  </a:schemeClr>
                </a:solidFill>
                <a:latin typeface="Huawei Sans" panose="020C0503030203020204" pitchFamily="34" charset="0"/>
              </a:endParaRPr>
            </a:p>
          </p:txBody>
        </p:sp>
        <p:sp>
          <p:nvSpPr>
            <p:cNvPr id="146" name="矩形 145">
              <a:extLst>
                <a:ext uri="{FF2B5EF4-FFF2-40B4-BE49-F238E27FC236}">
                  <a16:creationId xmlns:a16="http://schemas.microsoft.com/office/drawing/2014/main" xmlns="" id="{CB679CA7-AE4B-4EEB-A1BA-C5B3AF89C83A}"/>
                </a:ext>
              </a:extLst>
            </p:cNvPr>
            <p:cNvSpPr/>
            <p:nvPr/>
          </p:nvSpPr>
          <p:spPr>
            <a:xfrm>
              <a:off x="4226944" y="4459183"/>
              <a:ext cx="750169"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GPB</a:t>
              </a:r>
              <a:endParaRPr lang="en-US" altLang="zh-CN" sz="1400" b="1" dirty="0">
                <a:solidFill>
                  <a:schemeClr val="tx1">
                    <a:lumMod val="65000"/>
                    <a:lumOff val="35000"/>
                  </a:schemeClr>
                </a:solidFill>
                <a:latin typeface="Huawei Sans" panose="020C0503030203020204" pitchFamily="34" charset="0"/>
              </a:endParaRPr>
            </a:p>
          </p:txBody>
        </p:sp>
        <p:sp>
          <p:nvSpPr>
            <p:cNvPr id="147" name="矩形 146">
              <a:extLst>
                <a:ext uri="{FF2B5EF4-FFF2-40B4-BE49-F238E27FC236}">
                  <a16:creationId xmlns:a16="http://schemas.microsoft.com/office/drawing/2014/main" xmlns="" id="{E8670EDD-8B85-457B-A49D-3A4B451CBEEE}"/>
                </a:ext>
              </a:extLst>
            </p:cNvPr>
            <p:cNvSpPr/>
            <p:nvPr/>
          </p:nvSpPr>
          <p:spPr>
            <a:xfrm>
              <a:off x="3149074" y="5033972"/>
              <a:ext cx="935643"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RESTCONF</a:t>
              </a:r>
              <a:endParaRPr lang="en-US" altLang="zh-CN" sz="1100" b="1" dirty="0">
                <a:solidFill>
                  <a:schemeClr val="tx1">
                    <a:lumMod val="65000"/>
                    <a:lumOff val="35000"/>
                  </a:schemeClr>
                </a:solidFill>
                <a:latin typeface="Huawei Sans" panose="020C0503030203020204" pitchFamily="34" charset="0"/>
              </a:endParaRPr>
            </a:p>
          </p:txBody>
        </p:sp>
        <p:sp>
          <p:nvSpPr>
            <p:cNvPr id="148" name="矩形 147">
              <a:extLst>
                <a:ext uri="{FF2B5EF4-FFF2-40B4-BE49-F238E27FC236}">
                  <a16:creationId xmlns:a16="http://schemas.microsoft.com/office/drawing/2014/main" xmlns="" id="{45D108E4-0E74-4CD9-8E4A-5E9855B9B561}"/>
                </a:ext>
              </a:extLst>
            </p:cNvPr>
            <p:cNvSpPr/>
            <p:nvPr/>
          </p:nvSpPr>
          <p:spPr>
            <a:xfrm>
              <a:off x="4225048" y="5033972"/>
              <a:ext cx="752065"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err="1">
                  <a:solidFill>
                    <a:schemeClr val="tx1">
                      <a:lumMod val="65000"/>
                      <a:lumOff val="35000"/>
                    </a:schemeClr>
                  </a:solidFill>
                  <a:latin typeface="Huawei Sans" panose="020C0503030203020204" pitchFamily="34" charset="0"/>
                </a:rPr>
                <a:t>gRPC</a:t>
              </a:r>
              <a:endParaRPr lang="en-US" altLang="zh-CN" sz="1400" b="1" dirty="0">
                <a:solidFill>
                  <a:schemeClr val="tx1">
                    <a:lumMod val="65000"/>
                    <a:lumOff val="35000"/>
                  </a:schemeClr>
                </a:solidFill>
                <a:latin typeface="Huawei Sans" panose="020C0503030203020204" pitchFamily="34" charset="0"/>
              </a:endParaRPr>
            </a:p>
          </p:txBody>
        </p:sp>
        <p:sp>
          <p:nvSpPr>
            <p:cNvPr id="149" name="矩形 148">
              <a:extLst>
                <a:ext uri="{FF2B5EF4-FFF2-40B4-BE49-F238E27FC236}">
                  <a16:creationId xmlns:a16="http://schemas.microsoft.com/office/drawing/2014/main" xmlns="" id="{4153442F-995F-4782-917B-68F4A1BD5869}"/>
                </a:ext>
              </a:extLst>
            </p:cNvPr>
            <p:cNvSpPr/>
            <p:nvPr/>
          </p:nvSpPr>
          <p:spPr>
            <a:xfrm>
              <a:off x="1167702" y="3328324"/>
              <a:ext cx="3809411"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VRP central processing module</a:t>
              </a:r>
            </a:p>
          </p:txBody>
        </p:sp>
        <p:sp>
          <p:nvSpPr>
            <p:cNvPr id="150" name="矩形 149">
              <a:extLst>
                <a:ext uri="{FF2B5EF4-FFF2-40B4-BE49-F238E27FC236}">
                  <a16:creationId xmlns:a16="http://schemas.microsoft.com/office/drawing/2014/main" xmlns="" id="{888EDC9D-4E4F-4F4F-9A87-A66C354F7507}"/>
                </a:ext>
              </a:extLst>
            </p:cNvPr>
            <p:cNvSpPr/>
            <p:nvPr/>
          </p:nvSpPr>
          <p:spPr>
            <a:xfrm>
              <a:off x="1167702" y="2762345"/>
              <a:ext cx="3804550"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lumMod val="65000"/>
                      <a:lumOff val="35000"/>
                    </a:schemeClr>
                  </a:solidFill>
                  <a:latin typeface="+mn-ea"/>
                </a:rPr>
                <a:t>CPU/NP</a:t>
              </a:r>
              <a:endParaRPr lang="en-US" altLang="zh-CN" sz="1400" b="1" dirty="0">
                <a:solidFill>
                  <a:schemeClr val="tx1">
                    <a:lumMod val="65000"/>
                    <a:lumOff val="35000"/>
                  </a:schemeClr>
                </a:solidFill>
                <a:latin typeface="+mn-ea"/>
              </a:endParaRPr>
            </a:p>
          </p:txBody>
        </p:sp>
        <p:sp>
          <p:nvSpPr>
            <p:cNvPr id="151" name="矩形 150">
              <a:extLst>
                <a:ext uri="{FF2B5EF4-FFF2-40B4-BE49-F238E27FC236}">
                  <a16:creationId xmlns:a16="http://schemas.microsoft.com/office/drawing/2014/main" xmlns="" id="{20133927-65F8-46E8-8F69-C70E923D6549}"/>
                </a:ext>
              </a:extLst>
            </p:cNvPr>
            <p:cNvSpPr/>
            <p:nvPr/>
          </p:nvSpPr>
          <p:spPr>
            <a:xfrm>
              <a:off x="1167702" y="3904291"/>
              <a:ext cx="806128"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MIB</a:t>
              </a:r>
              <a:endParaRPr lang="en-US" altLang="zh-CN" sz="1100" b="1" dirty="0">
                <a:solidFill>
                  <a:schemeClr val="tx1">
                    <a:lumMod val="65000"/>
                    <a:lumOff val="35000"/>
                  </a:schemeClr>
                </a:solidFill>
                <a:latin typeface="Huawei Sans" panose="020C0503030203020204" pitchFamily="34" charset="0"/>
              </a:endParaRPr>
            </a:p>
          </p:txBody>
        </p:sp>
        <p:sp>
          <p:nvSpPr>
            <p:cNvPr id="152" name="矩形 151">
              <a:extLst>
                <a:ext uri="{FF2B5EF4-FFF2-40B4-BE49-F238E27FC236}">
                  <a16:creationId xmlns:a16="http://schemas.microsoft.com/office/drawing/2014/main" xmlns="" id="{67F0CDD0-BB38-4B2C-95EA-AB565DCB6A20}"/>
                </a:ext>
              </a:extLst>
            </p:cNvPr>
            <p:cNvSpPr/>
            <p:nvPr/>
          </p:nvSpPr>
          <p:spPr>
            <a:xfrm>
              <a:off x="1162193" y="5033972"/>
              <a:ext cx="811637"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SNMP</a:t>
              </a:r>
              <a:endParaRPr lang="en-US" altLang="zh-CN" sz="1400" b="1" dirty="0">
                <a:solidFill>
                  <a:schemeClr val="tx1">
                    <a:lumMod val="65000"/>
                    <a:lumOff val="35000"/>
                  </a:schemeClr>
                </a:solidFill>
                <a:latin typeface="Huawei Sans" panose="020C0503030203020204" pitchFamily="34" charset="0"/>
              </a:endParaRPr>
            </a:p>
          </p:txBody>
        </p:sp>
        <p:sp>
          <p:nvSpPr>
            <p:cNvPr id="153" name="矩形 152">
              <a:extLst>
                <a:ext uri="{FF2B5EF4-FFF2-40B4-BE49-F238E27FC236}">
                  <a16:creationId xmlns:a16="http://schemas.microsoft.com/office/drawing/2014/main" xmlns="" id="{958F2564-30FC-4985-9152-1E57DAB9C0EC}"/>
                </a:ext>
              </a:extLst>
            </p:cNvPr>
            <p:cNvSpPr/>
            <p:nvPr/>
          </p:nvSpPr>
          <p:spPr>
            <a:xfrm>
              <a:off x="1167701" y="5609159"/>
              <a:ext cx="806128" cy="489767"/>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UDP</a:t>
              </a:r>
              <a:endParaRPr lang="en-US" altLang="zh-CN" sz="1400" b="1" dirty="0">
                <a:solidFill>
                  <a:schemeClr val="tx1">
                    <a:lumMod val="65000"/>
                    <a:lumOff val="35000"/>
                  </a:schemeClr>
                </a:solidFill>
                <a:latin typeface="Huawei Sans" panose="020C0503030203020204" pitchFamily="34" charset="0"/>
              </a:endParaRPr>
            </a:p>
          </p:txBody>
        </p:sp>
        <p:sp>
          <p:nvSpPr>
            <p:cNvPr id="154" name="矩形 153">
              <a:extLst>
                <a:ext uri="{FF2B5EF4-FFF2-40B4-BE49-F238E27FC236}">
                  <a16:creationId xmlns:a16="http://schemas.microsoft.com/office/drawing/2014/main" xmlns="" id="{829B0E9D-0F51-4AB7-BCAB-4E2E20CB039B}"/>
                </a:ext>
              </a:extLst>
            </p:cNvPr>
            <p:cNvSpPr/>
            <p:nvPr/>
          </p:nvSpPr>
          <p:spPr>
            <a:xfrm>
              <a:off x="1162192" y="4459183"/>
              <a:ext cx="811637" cy="48976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lumMod val="65000"/>
                      <a:lumOff val="35000"/>
                    </a:schemeClr>
                  </a:solidFill>
                  <a:latin typeface="Huawei Sans" panose="020C0503030203020204" pitchFamily="34" charset="0"/>
                </a:rPr>
                <a:t>BER</a:t>
              </a:r>
              <a:endParaRPr lang="en-US" altLang="zh-CN" sz="1100" b="1" dirty="0">
                <a:solidFill>
                  <a:schemeClr val="tx1">
                    <a:lumMod val="65000"/>
                    <a:lumOff val="35000"/>
                  </a:schemeClr>
                </a:solidFill>
                <a:latin typeface="Huawei Sans" panose="020C0503030203020204" pitchFamily="34" charset="0"/>
              </a:endParaRPr>
            </a:p>
          </p:txBody>
        </p:sp>
        <p:sp>
          <p:nvSpPr>
            <p:cNvPr id="155" name="矩形 154">
              <a:extLst>
                <a:ext uri="{FF2B5EF4-FFF2-40B4-BE49-F238E27FC236}">
                  <a16:creationId xmlns:a16="http://schemas.microsoft.com/office/drawing/2014/main" xmlns="" id="{06C6B1C7-288F-4724-A84C-D80DB1FC3ADB}"/>
                </a:ext>
              </a:extLst>
            </p:cNvPr>
            <p:cNvSpPr/>
            <p:nvPr/>
          </p:nvSpPr>
          <p:spPr>
            <a:xfrm>
              <a:off x="4180615" y="4441361"/>
              <a:ext cx="836876" cy="501437"/>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lumMod val="65000"/>
                    <a:lumOff val="35000"/>
                  </a:schemeClr>
                </a:solidFill>
                <a:latin typeface="Huawei Sans" panose="020C0503030203020204" pitchFamily="34" charset="0"/>
              </a:endParaRPr>
            </a:p>
          </p:txBody>
        </p:sp>
        <p:sp>
          <p:nvSpPr>
            <p:cNvPr id="163" name="矩形 162">
              <a:extLst>
                <a:ext uri="{FF2B5EF4-FFF2-40B4-BE49-F238E27FC236}">
                  <a16:creationId xmlns:a16="http://schemas.microsoft.com/office/drawing/2014/main" xmlns="" id="{57B19D92-FAC8-40AB-AA08-8F1DB493D733}"/>
                </a:ext>
              </a:extLst>
            </p:cNvPr>
            <p:cNvSpPr/>
            <p:nvPr/>
          </p:nvSpPr>
          <p:spPr>
            <a:xfrm>
              <a:off x="2075217" y="4447590"/>
              <a:ext cx="938860"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XML</a:t>
              </a:r>
              <a:endParaRPr lang="en-US" altLang="zh-CN" sz="1400" b="1" dirty="0">
                <a:solidFill>
                  <a:schemeClr val="tx1">
                    <a:lumMod val="65000"/>
                    <a:lumOff val="35000"/>
                  </a:schemeClr>
                </a:solidFill>
                <a:latin typeface="Huawei Sans" panose="020C0503030203020204" pitchFamily="34" charset="0"/>
              </a:endParaRPr>
            </a:p>
          </p:txBody>
        </p:sp>
        <p:sp>
          <p:nvSpPr>
            <p:cNvPr id="164" name="矩形 163">
              <a:extLst>
                <a:ext uri="{FF2B5EF4-FFF2-40B4-BE49-F238E27FC236}">
                  <a16:creationId xmlns:a16="http://schemas.microsoft.com/office/drawing/2014/main" xmlns="" id="{35810373-5C93-4A32-A8BA-B502FBAAF805}"/>
                </a:ext>
              </a:extLst>
            </p:cNvPr>
            <p:cNvSpPr/>
            <p:nvPr/>
          </p:nvSpPr>
          <p:spPr>
            <a:xfrm>
              <a:off x="3125808" y="4447590"/>
              <a:ext cx="935643"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JSON</a:t>
              </a:r>
              <a:endParaRPr lang="en-US" altLang="zh-CN" sz="1400" b="1" dirty="0">
                <a:solidFill>
                  <a:schemeClr val="tx1">
                    <a:lumMod val="65000"/>
                    <a:lumOff val="35000"/>
                  </a:schemeClr>
                </a:solidFill>
                <a:latin typeface="Huawei Sans" panose="020C0503030203020204" pitchFamily="34" charset="0"/>
              </a:endParaRPr>
            </a:p>
          </p:txBody>
        </p:sp>
        <p:sp>
          <p:nvSpPr>
            <p:cNvPr id="165" name="矩形 164">
              <a:extLst>
                <a:ext uri="{FF2B5EF4-FFF2-40B4-BE49-F238E27FC236}">
                  <a16:creationId xmlns:a16="http://schemas.microsoft.com/office/drawing/2014/main" xmlns="" id="{E8670EDD-8B85-457B-A49D-3A4B451CBEEE}"/>
                </a:ext>
              </a:extLst>
            </p:cNvPr>
            <p:cNvSpPr/>
            <p:nvPr/>
          </p:nvSpPr>
          <p:spPr>
            <a:xfrm>
              <a:off x="3125808" y="5022379"/>
              <a:ext cx="935643"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RESTCONF</a:t>
              </a:r>
              <a:endParaRPr lang="en-US" altLang="zh-CN" sz="1400" b="1" dirty="0">
                <a:solidFill>
                  <a:schemeClr val="tx1">
                    <a:lumMod val="65000"/>
                    <a:lumOff val="35000"/>
                  </a:schemeClr>
                </a:solidFill>
                <a:latin typeface="Huawei Sans" panose="020C0503030203020204" pitchFamily="34" charset="0"/>
              </a:endParaRPr>
            </a:p>
          </p:txBody>
        </p:sp>
        <p:sp>
          <p:nvSpPr>
            <p:cNvPr id="166" name="矩形 165">
              <a:extLst>
                <a:ext uri="{FF2B5EF4-FFF2-40B4-BE49-F238E27FC236}">
                  <a16:creationId xmlns:a16="http://schemas.microsoft.com/office/drawing/2014/main" xmlns="" id="{4153442F-995F-4782-917B-68F4A1BD5869}"/>
                </a:ext>
              </a:extLst>
            </p:cNvPr>
            <p:cNvSpPr/>
            <p:nvPr/>
          </p:nvSpPr>
          <p:spPr>
            <a:xfrm>
              <a:off x="1144436" y="3316731"/>
              <a:ext cx="3809411"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VRP central processing module</a:t>
              </a:r>
            </a:p>
          </p:txBody>
        </p:sp>
        <p:sp>
          <p:nvSpPr>
            <p:cNvPr id="167" name="矩形 166">
              <a:extLst>
                <a:ext uri="{FF2B5EF4-FFF2-40B4-BE49-F238E27FC236}">
                  <a16:creationId xmlns:a16="http://schemas.microsoft.com/office/drawing/2014/main" xmlns="" id="{888EDC9D-4E4F-4F4F-9A87-A66C354F7507}"/>
                </a:ext>
              </a:extLst>
            </p:cNvPr>
            <p:cNvSpPr/>
            <p:nvPr/>
          </p:nvSpPr>
          <p:spPr>
            <a:xfrm>
              <a:off x="1144436" y="2750752"/>
              <a:ext cx="3804550"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lumMod val="65000"/>
                      <a:lumOff val="35000"/>
                    </a:schemeClr>
                  </a:solidFill>
                  <a:latin typeface="+mn-ea"/>
                </a:rPr>
                <a:t>CPU/NP</a:t>
              </a:r>
              <a:endParaRPr lang="en-US" altLang="zh-CN" sz="1400" b="1" dirty="0">
                <a:solidFill>
                  <a:schemeClr val="tx1">
                    <a:lumMod val="65000"/>
                    <a:lumOff val="35000"/>
                  </a:schemeClr>
                </a:solidFill>
                <a:latin typeface="+mn-ea"/>
              </a:endParaRPr>
            </a:p>
          </p:txBody>
        </p:sp>
        <p:sp>
          <p:nvSpPr>
            <p:cNvPr id="168" name="矩形 167">
              <a:extLst>
                <a:ext uri="{FF2B5EF4-FFF2-40B4-BE49-F238E27FC236}">
                  <a16:creationId xmlns:a16="http://schemas.microsoft.com/office/drawing/2014/main" xmlns="" id="{20133927-65F8-46E8-8F69-C70E923D6549}"/>
                </a:ext>
              </a:extLst>
            </p:cNvPr>
            <p:cNvSpPr/>
            <p:nvPr/>
          </p:nvSpPr>
          <p:spPr>
            <a:xfrm>
              <a:off x="1144436" y="3892698"/>
              <a:ext cx="806128"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MIB</a:t>
              </a:r>
              <a:endParaRPr lang="en-US" altLang="zh-CN" sz="1400" b="1" dirty="0">
                <a:solidFill>
                  <a:schemeClr val="tx1">
                    <a:lumMod val="65000"/>
                    <a:lumOff val="35000"/>
                  </a:schemeClr>
                </a:solidFill>
                <a:latin typeface="Huawei Sans" panose="020C0503030203020204" pitchFamily="34" charset="0"/>
              </a:endParaRPr>
            </a:p>
          </p:txBody>
        </p:sp>
        <p:sp>
          <p:nvSpPr>
            <p:cNvPr id="169" name="矩形 168">
              <a:extLst>
                <a:ext uri="{FF2B5EF4-FFF2-40B4-BE49-F238E27FC236}">
                  <a16:creationId xmlns:a16="http://schemas.microsoft.com/office/drawing/2014/main" xmlns="" id="{829B0E9D-0F51-4AB7-BCAB-4E2E20CB039B}"/>
                </a:ext>
              </a:extLst>
            </p:cNvPr>
            <p:cNvSpPr/>
            <p:nvPr/>
          </p:nvSpPr>
          <p:spPr>
            <a:xfrm>
              <a:off x="1138926" y="4447590"/>
              <a:ext cx="811637" cy="489767"/>
            </a:xfrm>
            <a:prstGeom prst="rect">
              <a:avLst/>
            </a:prstGeom>
            <a:solidFill>
              <a:srgbClr val="B4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lumMod val="65000"/>
                      <a:lumOff val="35000"/>
                    </a:schemeClr>
                  </a:solidFill>
                  <a:latin typeface="Huawei Sans" panose="020C0503030203020204" pitchFamily="34" charset="0"/>
                </a:rPr>
                <a:t>BER</a:t>
              </a:r>
              <a:endParaRPr lang="en-US" altLang="zh-CN" sz="1400" b="1" dirty="0">
                <a:solidFill>
                  <a:schemeClr val="tx1">
                    <a:lumMod val="65000"/>
                    <a:lumOff val="35000"/>
                  </a:schemeClr>
                </a:solidFill>
                <a:latin typeface="Huawei Sans" panose="020C0503030203020204" pitchFamily="34" charset="0"/>
              </a:endParaRPr>
            </a:p>
          </p:txBody>
        </p:sp>
      </p:grpSp>
      <p:sp>
        <p:nvSpPr>
          <p:cNvPr id="156" name="Content Placeholder 2">
            <a:extLst>
              <a:ext uri="{FF2B5EF4-FFF2-40B4-BE49-F238E27FC236}">
                <a16:creationId xmlns:a16="http://schemas.microsoft.com/office/drawing/2014/main" xmlns="" id="{055E53ED-7D18-4E3B-A8F1-E9574132A1D1}"/>
              </a:ext>
            </a:extLst>
          </p:cNvPr>
          <p:cNvSpPr txBox="1">
            <a:spLocks/>
          </p:cNvSpPr>
          <p:nvPr/>
        </p:nvSpPr>
        <p:spPr bwMode="auto">
          <a:xfrm>
            <a:off x="6901928" y="2391144"/>
            <a:ext cx="3657600" cy="3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buClr>
                <a:schemeClr val="bg2"/>
              </a:buClr>
              <a:buSzPct val="100000"/>
              <a:buNone/>
            </a:pPr>
            <a:r>
              <a:rPr lang="en-US" sz="1600" b="1" dirty="0">
                <a:latin typeface="Huawei Sans" panose="020C0503030203020204" pitchFamily="34" charset="0"/>
              </a:rPr>
              <a:t>GBP position in the protocol stack</a:t>
            </a:r>
            <a:endParaRPr kumimoji="0" lang="en-US" altLang="zh-CN" sz="1600" b="1" kern="0" dirty="0">
              <a:latin typeface="Huawei Sans" panose="020C0503030203020204" pitchFamily="34" charset="0"/>
            </a:endParaRPr>
          </a:p>
        </p:txBody>
      </p:sp>
      <p:sp>
        <p:nvSpPr>
          <p:cNvPr id="158"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With telemetry, data is encoded using GPB, which provides a mechanism for serializing structured data flexibly, efficiently, and automatically. Similar to XML and JSON, GPB is a binary encoding mode with better performance.</a:t>
            </a:r>
          </a:p>
        </p:txBody>
      </p:sp>
      <p:sp>
        <p:nvSpPr>
          <p:cNvPr id="159"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160"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Generation</a:t>
            </a:r>
            <a:endParaRPr lang="en-US" altLang="zh-CN" sz="1000" b="1" kern="0" dirty="0">
              <a:solidFill>
                <a:schemeClr val="bg1"/>
              </a:solidFill>
              <a:latin typeface="Huawei Sans" panose="020C0503030203020204" pitchFamily="34" charset="0"/>
            </a:endParaRPr>
          </a:p>
        </p:txBody>
      </p:sp>
      <p:sp>
        <p:nvSpPr>
          <p:cNvPr id="161"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162"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945509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smtClean="0"/>
              <a:t>GPB </a:t>
            </a:r>
            <a:r>
              <a:rPr lang="en-US"/>
              <a:t>Encoding</a:t>
            </a:r>
            <a:endParaRPr lang="en-US" dirty="0"/>
          </a:p>
        </p:txBody>
      </p:sp>
      <p:graphicFrame>
        <p:nvGraphicFramePr>
          <p:cNvPr id="158" name="表格 157">
            <a:extLst>
              <a:ext uri="{FF2B5EF4-FFF2-40B4-BE49-F238E27FC236}">
                <a16:creationId xmlns:a16="http://schemas.microsoft.com/office/drawing/2014/main" xmlns="" id="{EF768F5F-8AD8-4957-B774-B9F7A9D1A97F}"/>
              </a:ext>
            </a:extLst>
          </p:cNvPr>
          <p:cNvGraphicFramePr>
            <a:graphicFrameLocks noGrp="1"/>
          </p:cNvGraphicFramePr>
          <p:nvPr/>
        </p:nvGraphicFramePr>
        <p:xfrm>
          <a:off x="669965" y="1955165"/>
          <a:ext cx="10852069" cy="4419560"/>
        </p:xfrm>
        <a:graphic>
          <a:graphicData uri="http://schemas.openxmlformats.org/drawingml/2006/table">
            <a:tbl>
              <a:tblPr/>
              <a:tblGrid>
                <a:gridCol w="3299029">
                  <a:extLst>
                    <a:ext uri="{9D8B030D-6E8A-4147-A177-3AD203B41FA5}">
                      <a16:colId xmlns:a16="http://schemas.microsoft.com/office/drawing/2014/main" xmlns="" val="20000"/>
                    </a:ext>
                  </a:extLst>
                </a:gridCol>
                <a:gridCol w="3125396">
                  <a:extLst>
                    <a:ext uri="{9D8B030D-6E8A-4147-A177-3AD203B41FA5}">
                      <a16:colId xmlns:a16="http://schemas.microsoft.com/office/drawing/2014/main" xmlns="" val="20001"/>
                    </a:ext>
                  </a:extLst>
                </a:gridCol>
                <a:gridCol w="4427644">
                  <a:extLst>
                    <a:ext uri="{9D8B030D-6E8A-4147-A177-3AD203B41FA5}">
                      <a16:colId xmlns:a16="http://schemas.microsoft.com/office/drawing/2014/main" xmlns="" val="20002"/>
                    </a:ext>
                  </a:extLst>
                </a:gridCol>
              </a:tblGrid>
              <a:tr h="202865">
                <a:tc>
                  <a:txBody>
                    <a:bodyPr/>
                    <a:lstStyle/>
                    <a:p>
                      <a:pPr algn="ctr" fontAlgn="ctr"/>
                      <a:r>
                        <a:rPr lang="en-US" sz="1600" b="1" dirty="0">
                          <a:solidFill>
                            <a:schemeClr val="bg1"/>
                          </a:solidFill>
                          <a:latin typeface="Huawei Sans" panose="020C0503030203020204" pitchFamily="34" charset="0"/>
                        </a:rPr>
                        <a:t>Before</a:t>
                      </a:r>
                      <a:r>
                        <a:rPr lang="en-US" sz="1600" b="1" baseline="0" dirty="0">
                          <a:solidFill>
                            <a:schemeClr val="bg1"/>
                          </a:solidFill>
                          <a:latin typeface="Huawei Sans" panose="020C0503030203020204" pitchFamily="34" charset="0"/>
                        </a:rPr>
                        <a:t> </a:t>
                      </a:r>
                      <a:r>
                        <a:rPr lang="en-US" sz="1600" b="1" dirty="0">
                          <a:solidFill>
                            <a:schemeClr val="bg1"/>
                          </a:solidFill>
                          <a:latin typeface="Huawei Sans" panose="020C0503030203020204" pitchFamily="34" charset="0"/>
                        </a:rPr>
                        <a:t>GPB Encoding</a:t>
                      </a:r>
                      <a:endParaRPr lang="en-US" altLang="zh-CN" sz="1600" b="1" baseline="0" dirty="0">
                        <a:solidFill>
                          <a:schemeClr val="bg1"/>
                        </a:solidFill>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err="1">
                          <a:solidFill>
                            <a:schemeClr val="bg1"/>
                          </a:solidFill>
                          <a:latin typeface="Huawei Sans" panose="020C0503030203020204" pitchFamily="34" charset="0"/>
                        </a:rPr>
                        <a:t>huawei-telemetry.proto</a:t>
                      </a:r>
                      <a:endParaRPr lang="en-US" altLang="zh-CN" sz="1600" b="1" baseline="0" dirty="0">
                        <a:solidFill>
                          <a:schemeClr val="bg1"/>
                        </a:solidFill>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After GPB Decoding</a:t>
                      </a:r>
                      <a:endParaRPr lang="en-US" altLang="zh-CN" sz="1600" b="1" baseline="0" dirty="0">
                        <a:solidFill>
                          <a:schemeClr val="bg1"/>
                        </a:solidFill>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598750">
                <a:tc>
                  <a:txBody>
                    <a:bodyPr/>
                    <a:lstStyle/>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1:"HUAWEI"</a:t>
                      </a:r>
                    </a:p>
                    <a:p>
                      <a:pPr fontAlgn="ctr"/>
                      <a:r>
                        <a:rPr lang="en-US" sz="1200" dirty="0">
                          <a:latin typeface="Huawei Sans" panose="020C0503030203020204" pitchFamily="34" charset="0"/>
                        </a:rPr>
                        <a:t> 2:"s4"</a:t>
                      </a:r>
                    </a:p>
                    <a:p>
                      <a:pPr fontAlgn="ctr"/>
                      <a:r>
                        <a:rPr lang="en-US" sz="1200" dirty="0">
                          <a:latin typeface="Huawei Sans" panose="020C0503030203020204" pitchFamily="34" charset="0"/>
                        </a:rPr>
                        <a:t> 3:"huawei-ifm:ifm/interfaces/interface"</a:t>
                      </a:r>
                    </a:p>
                    <a:p>
                      <a:pPr fontAlgn="ctr"/>
                      <a:r>
                        <a:rPr lang="en-US" sz="1200" dirty="0">
                          <a:latin typeface="Huawei Sans" panose="020C0503030203020204" pitchFamily="34" charset="0"/>
                        </a:rPr>
                        <a:t> 4:46</a:t>
                      </a:r>
                    </a:p>
                    <a:p>
                      <a:pPr fontAlgn="ctr"/>
                      <a:r>
                        <a:rPr lang="en-US" sz="1200" dirty="0">
                          <a:latin typeface="Huawei Sans" panose="020C0503030203020204" pitchFamily="34" charset="0"/>
                        </a:rPr>
                        <a:t> 5:1515727243419</a:t>
                      </a:r>
                    </a:p>
                    <a:p>
                      <a:pPr fontAlgn="ctr"/>
                      <a:r>
                        <a:rPr lang="en-US" sz="1200" dirty="0">
                          <a:latin typeface="Huawei Sans" panose="020C0503030203020204" pitchFamily="34" charset="0"/>
                        </a:rPr>
                        <a:t> 6:1515727243514</a:t>
                      </a:r>
                    </a:p>
                    <a:p>
                      <a:pPr fontAlgn="ctr"/>
                      <a:r>
                        <a:rPr lang="en-US" sz="1200" dirty="0">
                          <a:latin typeface="Huawei Sans" panose="020C0503030203020204" pitchFamily="34" charset="0"/>
                        </a:rPr>
                        <a:t> 7{</a:t>
                      </a:r>
                    </a:p>
                    <a:p>
                      <a:pPr fontAlgn="ctr"/>
                      <a:r>
                        <a:rPr lang="en-US" sz="1200" dirty="0">
                          <a:latin typeface="Huawei Sans" panose="020C0503030203020204" pitchFamily="34" charset="0"/>
                        </a:rPr>
                        <a:t>  1[{</a:t>
                      </a:r>
                    </a:p>
                    <a:p>
                      <a:pPr fontAlgn="ctr"/>
                      <a:r>
                        <a:rPr lang="en-US" sz="1200" dirty="0">
                          <a:latin typeface="Huawei Sans" panose="020C0503030203020204" pitchFamily="34" charset="0"/>
                        </a:rPr>
                        <a:t>   1: 1515727243419</a:t>
                      </a:r>
                    </a:p>
                    <a:p>
                      <a:pPr fontAlgn="ctr"/>
                      <a:r>
                        <a:rPr lang="en-US" sz="1200" dirty="0">
                          <a:latin typeface="Huawei Sans" panose="020C0503030203020204" pitchFamily="34" charset="0"/>
                        </a:rPr>
                        <a:t>   2 {</a:t>
                      </a:r>
                    </a:p>
                    <a:p>
                      <a:pPr fontAlgn="ctr"/>
                      <a:r>
                        <a:rPr lang="en-US" sz="1200" dirty="0">
                          <a:latin typeface="Huawei Sans" panose="020C0503030203020204" pitchFamily="34" charset="0"/>
                        </a:rPr>
                        <a:t>    5{</a:t>
                      </a:r>
                    </a:p>
                    <a:p>
                      <a:pPr fontAlgn="ctr"/>
                      <a:r>
                        <a:rPr lang="en-US" sz="1200" dirty="0">
                          <a:latin typeface="Huawei Sans" panose="020C0503030203020204" pitchFamily="34" charset="0"/>
                        </a:rPr>
                        <a:t>     1[{</a:t>
                      </a:r>
                    </a:p>
                    <a:p>
                      <a:pPr fontAlgn="ctr"/>
                      <a:r>
                        <a:rPr lang="en-US" sz="1200" dirty="0">
                          <a:latin typeface="Huawei Sans" panose="020C0503030203020204" pitchFamily="34" charset="0"/>
                        </a:rPr>
                        <a:t>      5:1</a:t>
                      </a:r>
                    </a:p>
                    <a:p>
                      <a:pPr fontAlgn="ctr"/>
                      <a:r>
                        <a:rPr lang="en-US" sz="1200" dirty="0">
                          <a:latin typeface="Huawei Sans" panose="020C0503030203020204" pitchFamily="34" charset="0"/>
                        </a:rPr>
                        <a:t>      16:2</a:t>
                      </a:r>
                    </a:p>
                    <a:p>
                      <a:pPr fontAlgn="ctr"/>
                      <a:r>
                        <a:rPr lang="en-US" sz="1200" dirty="0">
                          <a:latin typeface="Huawei Sans" panose="020C0503030203020204" pitchFamily="34" charset="0"/>
                        </a:rPr>
                        <a:t>      25:"Eth-Trunk1"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a:t>
                      </a:r>
                      <a:endParaRPr lang="en-US" sz="1200" baseline="0" dirty="0">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r>
                        <a:rPr lang="en-US" sz="1200" dirty="0">
                          <a:latin typeface="Huawei Sans" panose="020C0503030203020204" pitchFamily="34" charset="0"/>
                        </a:rPr>
                        <a:t>syntax = "proto3";</a:t>
                      </a:r>
                    </a:p>
                    <a:p>
                      <a:pPr fontAlgn="ctr"/>
                      <a:r>
                        <a:rPr lang="en-US" sz="1200" dirty="0">
                          <a:latin typeface="Huawei Sans" panose="020C0503030203020204" pitchFamily="34" charset="0"/>
                        </a:rPr>
                        <a:t>package telemetry;</a:t>
                      </a:r>
                    </a:p>
                    <a:p>
                      <a:pPr fontAlgn="ctr"/>
                      <a:endParaRPr lang="en-US" sz="1200" baseline="0" dirty="0">
                        <a:latin typeface="Huawei Sans" panose="020C0503030203020204" pitchFamily="34" charset="0"/>
                      </a:endParaRPr>
                    </a:p>
                    <a:p>
                      <a:pPr fontAlgn="ctr"/>
                      <a:r>
                        <a:rPr lang="en-US" sz="1200" dirty="0">
                          <a:latin typeface="Huawei Sans" panose="020C0503030203020204" pitchFamily="34" charset="0"/>
                        </a:rPr>
                        <a:t>message Telemetry {</a:t>
                      </a:r>
                    </a:p>
                    <a:p>
                      <a:pPr fontAlgn="ctr"/>
                      <a:r>
                        <a:rPr lang="en-US" sz="1200" dirty="0">
                          <a:latin typeface="Huawei Sans" panose="020C0503030203020204" pitchFamily="34" charset="0"/>
                        </a:rPr>
                        <a:t>  string </a:t>
                      </a:r>
                      <a:r>
                        <a:rPr lang="en-US" sz="1200" dirty="0" err="1">
                          <a:latin typeface="Huawei Sans" panose="020C0503030203020204" pitchFamily="34" charset="0"/>
                        </a:rPr>
                        <a:t>node_id_str</a:t>
                      </a:r>
                      <a:r>
                        <a:rPr lang="en-US" sz="1200" dirty="0">
                          <a:latin typeface="Huawei Sans" panose="020C0503030203020204" pitchFamily="34" charset="0"/>
                        </a:rPr>
                        <a:t> = 1;</a:t>
                      </a:r>
                    </a:p>
                    <a:p>
                      <a:pPr fontAlgn="ctr"/>
                      <a:r>
                        <a:rPr lang="en-US" sz="1200" dirty="0">
                          <a:latin typeface="Huawei Sans" panose="020C0503030203020204" pitchFamily="34" charset="0"/>
                        </a:rPr>
                        <a:t>  string   </a:t>
                      </a:r>
                      <a:r>
                        <a:rPr lang="en-US" sz="1200" dirty="0" err="1">
                          <a:latin typeface="Huawei Sans" panose="020C0503030203020204" pitchFamily="34" charset="0"/>
                        </a:rPr>
                        <a:t>subscription_id_str</a:t>
                      </a:r>
                      <a:r>
                        <a:rPr lang="en-US" sz="1200" dirty="0">
                          <a:latin typeface="Huawei Sans" panose="020C0503030203020204" pitchFamily="34" charset="0"/>
                        </a:rPr>
                        <a:t> = 2;</a:t>
                      </a:r>
                    </a:p>
                    <a:p>
                      <a:pPr fontAlgn="ctr"/>
                      <a:r>
                        <a:rPr lang="en-US" sz="1200" dirty="0">
                          <a:latin typeface="Huawei Sans" panose="020C0503030203020204" pitchFamily="34" charset="0"/>
                        </a:rPr>
                        <a:t>  string   </a:t>
                      </a:r>
                      <a:r>
                        <a:rPr lang="en-US" sz="1200" dirty="0" err="1">
                          <a:latin typeface="Huawei Sans" panose="020C0503030203020204" pitchFamily="34" charset="0"/>
                        </a:rPr>
                        <a:t>sensor_path</a:t>
                      </a:r>
                      <a:r>
                        <a:rPr lang="en-US" sz="1200" dirty="0">
                          <a:latin typeface="Huawei Sans" panose="020C0503030203020204" pitchFamily="34" charset="0"/>
                        </a:rPr>
                        <a:t> = 3;</a:t>
                      </a:r>
                    </a:p>
                    <a:p>
                      <a:pPr fontAlgn="ctr"/>
                      <a:r>
                        <a:rPr lang="en-US" sz="1200" dirty="0">
                          <a:latin typeface="Huawei Sans" panose="020C0503030203020204" pitchFamily="34" charset="0"/>
                        </a:rPr>
                        <a:t>  string   </a:t>
                      </a:r>
                      <a:r>
                        <a:rPr lang="en-US" sz="1200" dirty="0" err="1">
                          <a:latin typeface="Huawei Sans" panose="020C0503030203020204" pitchFamily="34" charset="0"/>
                        </a:rPr>
                        <a:t>proto_path</a:t>
                      </a:r>
                      <a:r>
                        <a:rPr lang="en-US" sz="1200" dirty="0">
                          <a:latin typeface="Huawei Sans" panose="020C0503030203020204" pitchFamily="34" charset="0"/>
                        </a:rPr>
                        <a:t> = 13;</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collection_id</a:t>
                      </a:r>
                      <a:r>
                        <a:rPr lang="en-US" sz="1200" dirty="0">
                          <a:latin typeface="Huawei Sans" panose="020C0503030203020204" pitchFamily="34" charset="0"/>
                        </a:rPr>
                        <a:t> = 4;</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collection_start_time</a:t>
                      </a:r>
                      <a:r>
                        <a:rPr lang="en-US" sz="1200" dirty="0">
                          <a:latin typeface="Huawei Sans" panose="020C0503030203020204" pitchFamily="34" charset="0"/>
                        </a:rPr>
                        <a:t> = 5;</a:t>
                      </a:r>
                    </a:p>
                    <a:p>
                      <a:pPr fontAlgn="ctr"/>
                      <a:r>
                        <a:rPr lang="en-US" sz="1200" dirty="0">
                          <a:latin typeface="Huawei Sans" panose="020C0503030203020204" pitchFamily="34" charset="0"/>
                        </a:rPr>
                        <a:t>  uint64   </a:t>
                      </a:r>
                      <a:r>
                        <a:rPr lang="en-US" sz="1200" dirty="0" err="1">
                          <a:latin typeface="Huawei Sans" panose="020C0503030203020204" pitchFamily="34" charset="0"/>
                        </a:rPr>
                        <a:t>msg_timestamp</a:t>
                      </a:r>
                      <a:r>
                        <a:rPr lang="en-US" sz="1200" dirty="0">
                          <a:latin typeface="Huawei Sans" panose="020C0503030203020204" pitchFamily="34" charset="0"/>
                        </a:rPr>
                        <a:t> = 6;</a:t>
                      </a:r>
                    </a:p>
                    <a:p>
                      <a:pPr fontAlgn="ctr"/>
                      <a:r>
                        <a:rPr lang="en-US" sz="1200" dirty="0">
                          <a:latin typeface="Huawei Sans" panose="020C0503030203020204" pitchFamily="34" charset="0"/>
                        </a:rPr>
                        <a:t>  </a:t>
                      </a:r>
                      <a:r>
                        <a:rPr lang="en-US" sz="1200" dirty="0" err="1">
                          <a:latin typeface="Huawei Sans" panose="020C0503030203020204" pitchFamily="34" charset="0"/>
                        </a:rPr>
                        <a:t>TelemetryGPBTable</a:t>
                      </a:r>
                      <a:r>
                        <a:rPr lang="en-US" sz="1200" dirty="0">
                          <a:latin typeface="Huawei Sans" panose="020C0503030203020204" pitchFamily="34" charset="0"/>
                        </a:rPr>
                        <a:t> </a:t>
                      </a:r>
                      <a:r>
                        <a:rPr lang="en-US" sz="1200" dirty="0" err="1">
                          <a:latin typeface="Huawei Sans" panose="020C0503030203020204" pitchFamily="34" charset="0"/>
                        </a:rPr>
                        <a:t>data_gpb</a:t>
                      </a:r>
                      <a:r>
                        <a:rPr lang="en-US" sz="1200" dirty="0">
                          <a:latin typeface="Huawei Sans" panose="020C0503030203020204" pitchFamily="34" charset="0"/>
                        </a:rPr>
                        <a:t> = 7;</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collection_end_time</a:t>
                      </a:r>
                      <a:r>
                        <a:rPr lang="en-US" sz="1200" dirty="0">
                          <a:latin typeface="Huawei Sans" panose="020C0503030203020204" pitchFamily="34" charset="0"/>
                        </a:rPr>
                        <a:t> = 8;</a:t>
                      </a:r>
                    </a:p>
                    <a:p>
                      <a:pPr fontAlgn="ctr"/>
                      <a:r>
                        <a:rPr lang="en-US" sz="1200" dirty="0">
                          <a:latin typeface="Huawei Sans" panose="020C0503030203020204" pitchFamily="34" charset="0"/>
                        </a:rPr>
                        <a:t>  uint32   </a:t>
                      </a:r>
                      <a:r>
                        <a:rPr lang="en-US" sz="1200" dirty="0" err="1">
                          <a:latin typeface="Huawei Sans" panose="020C0503030203020204" pitchFamily="34" charset="0"/>
                        </a:rPr>
                        <a:t>current_period</a:t>
                      </a:r>
                      <a:r>
                        <a:rPr lang="en-US" sz="1200" dirty="0">
                          <a:latin typeface="Huawei Sans" panose="020C0503030203020204" pitchFamily="34" charset="0"/>
                        </a:rPr>
                        <a:t> = 9;</a:t>
                      </a:r>
                    </a:p>
                    <a:p>
                      <a:pPr fontAlgn="ctr"/>
                      <a:r>
                        <a:rPr lang="en-US" sz="1200" dirty="0">
                          <a:latin typeface="Huawei Sans" panose="020C0503030203020204" pitchFamily="34" charset="0"/>
                        </a:rPr>
                        <a:t>  string   </a:t>
                      </a:r>
                      <a:r>
                        <a:rPr lang="en-US" sz="1200" dirty="0" err="1">
                          <a:latin typeface="Huawei Sans" panose="020C0503030203020204" pitchFamily="34" charset="0"/>
                        </a:rPr>
                        <a:t>except_desc</a:t>
                      </a:r>
                      <a:r>
                        <a:rPr lang="en-US" sz="1200" dirty="0">
                          <a:latin typeface="Huawei Sans" panose="020C0503030203020204" pitchFamily="34" charset="0"/>
                        </a:rPr>
                        <a:t> = 10;</a:t>
                      </a:r>
                    </a:p>
                    <a:p>
                      <a:pPr fontAlgn="ctr"/>
                      <a:r>
                        <a:rPr lang="en-US" sz="1200" dirty="0">
                          <a:latin typeface="Huawei Sans" panose="020C0503030203020204" pitchFamily="34" charset="0"/>
                        </a:rPr>
                        <a:t>  string   </a:t>
                      </a:r>
                      <a:r>
                        <a:rPr lang="en-US" sz="1200" dirty="0" err="1">
                          <a:latin typeface="Huawei Sans" panose="020C0503030203020204" pitchFamily="34" charset="0"/>
                        </a:rPr>
                        <a:t>product_name</a:t>
                      </a:r>
                      <a:r>
                        <a:rPr lang="en-US" sz="1200" dirty="0">
                          <a:latin typeface="Huawei Sans" panose="020C0503030203020204" pitchFamily="34" charset="0"/>
                        </a:rPr>
                        <a:t> = 11;</a:t>
                      </a:r>
                    </a:p>
                    <a:p>
                      <a:pPr fontAlgn="ctr"/>
                      <a:r>
                        <a:rPr lang="en-US" sz="1200" dirty="0">
                          <a:latin typeface="Huawei Sans" panose="020C0503030203020204" pitchFamily="34" charset="0"/>
                        </a:rPr>
                        <a:t>  Encoding   </a:t>
                      </a:r>
                      <a:r>
                        <a:rPr lang="en-US" sz="1200" dirty="0" err="1">
                          <a:latin typeface="Huawei Sans" panose="020C0503030203020204" pitchFamily="34" charset="0"/>
                        </a:rPr>
                        <a:t>encoding</a:t>
                      </a:r>
                      <a:r>
                        <a:rPr lang="en-US" sz="1200" dirty="0">
                          <a:latin typeface="Huawei Sans" panose="020C0503030203020204" pitchFamily="34" charset="0"/>
                        </a:rPr>
                        <a:t> =12;</a:t>
                      </a:r>
                    </a:p>
                    <a:p>
                      <a:pPr fontAlgn="ctr"/>
                      <a:r>
                        <a:rPr lang="en-US" sz="1200" dirty="0">
                          <a:latin typeface="Huawei Sans" panose="020C0503030203020204" pitchFamily="34" charset="0"/>
                        </a:rPr>
                        <a:t>  string   </a:t>
                      </a:r>
                      <a:r>
                        <a:rPr lang="en-US" sz="1200" dirty="0" err="1">
                          <a:latin typeface="Huawei Sans" panose="020C0503030203020204" pitchFamily="34" charset="0"/>
                        </a:rPr>
                        <a:t>data_str</a:t>
                      </a:r>
                      <a:r>
                        <a:rPr lang="en-US" sz="1200" dirty="0">
                          <a:latin typeface="Huawei Sans" panose="020C0503030203020204" pitchFamily="34" charset="0"/>
                        </a:rPr>
                        <a:t> = 14;</a:t>
                      </a:r>
                    </a:p>
                    <a:p>
                      <a:pPr fontAlgn="ctr"/>
                      <a:endParaRPr lang="en-US" sz="1200" baseline="0" dirty="0">
                        <a:latin typeface="Huawei Sans" panose="020C0503030203020204" pitchFamily="34" charset="0"/>
                      </a:endParaRPr>
                    </a:p>
                    <a:p>
                      <a:pPr fontAlgn="ctr"/>
                      <a:r>
                        <a:rPr lang="en-US" sz="1200" dirty="0">
                          <a:latin typeface="Huawei Sans" panose="020C0503030203020204" pitchFamily="34" charset="0"/>
                        </a:rPr>
                        <a:t>}</a:t>
                      </a:r>
                    </a:p>
                    <a:p>
                      <a:pPr fontAlgn="ctr"/>
                      <a:endParaRPr lang="en-US" sz="1200" baseline="0" dirty="0">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"node_id_</a:t>
                      </a:r>
                      <a:r>
                        <a:rPr lang="en-US" sz="1200" dirty="0" err="1">
                          <a:latin typeface="Huawei Sans" panose="020C0503030203020204" pitchFamily="34" charset="0"/>
                        </a:rPr>
                        <a:t>str</a:t>
                      </a:r>
                      <a:r>
                        <a:rPr lang="en-US" sz="1200" dirty="0">
                          <a:latin typeface="Huawei Sans" panose="020C0503030203020204" pitchFamily="34" charset="0"/>
                        </a:rPr>
                        <a:t>":"HUAWEI",</a:t>
                      </a:r>
                    </a:p>
                    <a:p>
                      <a:pPr fontAlgn="ctr"/>
                      <a:r>
                        <a:rPr lang="en-US" sz="1200" dirty="0">
                          <a:latin typeface="Huawei Sans" panose="020C0503030203020204" pitchFamily="34" charset="0"/>
                        </a:rPr>
                        <a:t> "subscription_id_str":"s4",</a:t>
                      </a:r>
                    </a:p>
                    <a:p>
                      <a:pPr fontAlgn="ctr"/>
                      <a:r>
                        <a:rPr lang="en-US" sz="1200" dirty="0">
                          <a:latin typeface="Huawei Sans" panose="020C0503030203020204" pitchFamily="34" charset="0"/>
                        </a:rPr>
                        <a:t> "sensor_path":"</a:t>
                      </a:r>
                      <a:r>
                        <a:rPr lang="en-US" sz="1200" dirty="0" err="1">
                          <a:latin typeface="Huawei Sans" panose="020C0503030203020204" pitchFamily="34" charset="0"/>
                        </a:rPr>
                        <a:t>huawei-ifm:ifm</a:t>
                      </a:r>
                      <a:r>
                        <a:rPr lang="en-US" sz="1200" dirty="0">
                          <a:latin typeface="Huawei Sans" panose="020C0503030203020204" pitchFamily="34" charset="0"/>
                        </a:rPr>
                        <a:t>/interfaces/interface",</a:t>
                      </a:r>
                    </a:p>
                    <a:p>
                      <a:pPr fontAlgn="ctr"/>
                      <a:r>
                        <a:rPr lang="en-US" sz="1200" dirty="0">
                          <a:latin typeface="Huawei Sans" panose="020C0503030203020204" pitchFamily="34" charset="0"/>
                        </a:rPr>
                        <a:t> "collection_id":46,</a:t>
                      </a:r>
                    </a:p>
                    <a:p>
                      <a:pPr fontAlgn="ctr"/>
                      <a:r>
                        <a:rPr lang="en-US" sz="1200" dirty="0">
                          <a:latin typeface="Huawei Sans" panose="020C0503030203020204" pitchFamily="34" charset="0"/>
                        </a:rPr>
                        <a:t> "collection_start_time":"2018/1/12 11:20:43.419",</a:t>
                      </a:r>
                    </a:p>
                    <a:p>
                      <a:pPr fontAlgn="ctr"/>
                      <a:r>
                        <a:rPr lang="en-US" sz="1200" dirty="0">
                          <a:latin typeface="Huawei Sans" panose="020C0503030203020204" pitchFamily="34" charset="0"/>
                        </a:rPr>
                        <a:t> "msg_timestamp":"2018/1/12 11:20:43.514",</a:t>
                      </a:r>
                    </a:p>
                    <a:p>
                      <a:pPr fontAlgn="ctr"/>
                      <a:r>
                        <a:rPr lang="en-US" sz="1200" dirty="0">
                          <a:latin typeface="Huawei Sans" panose="020C0503030203020204" pitchFamily="34" charset="0"/>
                        </a:rPr>
                        <a:t> "</a:t>
                      </a:r>
                      <a:r>
                        <a:rPr lang="en-US" sz="1200" dirty="0" err="1">
                          <a:latin typeface="Huawei Sans" panose="020C0503030203020204" pitchFamily="34" charset="0"/>
                        </a:rPr>
                        <a:t>data_gpb</a:t>
                      </a:r>
                      <a:r>
                        <a:rPr lang="en-US" sz="1200" dirty="0">
                          <a:latin typeface="Huawei Sans" panose="020C0503030203020204" pitchFamily="34" charset="0"/>
                        </a:rPr>
                        <a:t>":{</a:t>
                      </a:r>
                    </a:p>
                    <a:p>
                      <a:pPr fontAlgn="ctr"/>
                      <a:r>
                        <a:rPr lang="en-US" sz="1200" dirty="0">
                          <a:latin typeface="Huawei Sans" panose="020C0503030203020204" pitchFamily="34" charset="0"/>
                        </a:rPr>
                        <a:t>  "row":[{</a:t>
                      </a:r>
                    </a:p>
                    <a:p>
                      <a:pPr fontAlgn="ctr"/>
                      <a:r>
                        <a:rPr lang="en-US" sz="1200" dirty="0">
                          <a:latin typeface="Huawei Sans" panose="020C0503030203020204" pitchFamily="34" charset="0"/>
                        </a:rPr>
                        <a:t>   "timestamp":"2018/1/12 11:20:43.419",</a:t>
                      </a:r>
                    </a:p>
                    <a:p>
                      <a:pPr fontAlgn="ctr"/>
                      <a:r>
                        <a:rPr lang="en-US" sz="1200" dirty="0">
                          <a:latin typeface="Huawei Sans" panose="020C0503030203020204" pitchFamily="34" charset="0"/>
                        </a:rPr>
                        <a:t>   "content":{</a:t>
                      </a:r>
                    </a:p>
                    <a:p>
                      <a:pPr fontAlgn="ctr"/>
                      <a:r>
                        <a:rPr lang="en-US" sz="1200" dirty="0">
                          <a:latin typeface="Huawei Sans" panose="020C0503030203020204" pitchFamily="34" charset="0"/>
                        </a:rPr>
                        <a:t>    "interfaces":{</a:t>
                      </a:r>
                    </a:p>
                    <a:p>
                      <a:pPr fontAlgn="ctr"/>
                      <a:r>
                        <a:rPr lang="en-US" sz="1200" dirty="0">
                          <a:latin typeface="Huawei Sans" panose="020C0503030203020204" pitchFamily="34" charset="0"/>
                        </a:rPr>
                        <a:t>     "interface":[{</a:t>
                      </a:r>
                    </a:p>
                    <a:p>
                      <a:pPr fontAlgn="ctr"/>
                      <a:r>
                        <a:rPr lang="en-US" sz="1200" dirty="0">
                          <a:latin typeface="Huawei Sans" panose="020C0503030203020204" pitchFamily="34" charset="0"/>
                        </a:rPr>
                        <a:t>      "ifAdminStatus":1,</a:t>
                      </a:r>
                    </a:p>
                    <a:p>
                      <a:pPr fontAlgn="ctr"/>
                      <a:r>
                        <a:rPr lang="en-US" sz="1200" dirty="0">
                          <a:latin typeface="Huawei Sans" panose="020C0503030203020204" pitchFamily="34" charset="0"/>
                        </a:rPr>
                        <a:t>      "ifIndex":2,</a:t>
                      </a:r>
                    </a:p>
                    <a:p>
                      <a:pPr fontAlgn="ctr"/>
                      <a:r>
                        <a:rPr lang="en-US" sz="1200" dirty="0">
                          <a:latin typeface="Huawei Sans" panose="020C0503030203020204" pitchFamily="34" charset="0"/>
                        </a:rPr>
                        <a:t>      "ifName":"Eth-Trunk1"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endParaRPr lang="en-US" sz="1200" baseline="0" dirty="0">
                        <a:latin typeface="Huawei Sans" panose="020C0503030203020204" pitchFamily="34" charset="0"/>
                        <a:cs typeface="Courier New" panose="02070309020205020404" pitchFamily="49" charset="0"/>
                      </a:endParaRPr>
                    </a:p>
                  </a:txBody>
                  <a:tcPr marL="38101" marR="38101" marT="38090" marB="3809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1"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GPB uses a .proto file to describe the message format and uses digits to replace flag names (keyword names).</a:t>
            </a:r>
          </a:p>
        </p:txBody>
      </p:sp>
      <p:sp>
        <p:nvSpPr>
          <p:cNvPr id="10"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Push</a:t>
            </a:r>
            <a:endParaRPr lang="en-US" altLang="zh-CN" sz="1000" kern="0" dirty="0">
              <a:latin typeface="Huawei Sans" panose="020C0503030203020204" pitchFamily="34" charset="0"/>
            </a:endParaRPr>
          </a:p>
        </p:txBody>
      </p:sp>
      <p:sp>
        <p:nvSpPr>
          <p:cNvPr id="12"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Generation</a:t>
            </a:r>
            <a:endParaRPr lang="en-US" altLang="zh-CN" sz="1000" b="1" kern="0" dirty="0">
              <a:solidFill>
                <a:schemeClr val="bg1"/>
              </a:solidFill>
              <a:latin typeface="Huawei Sans" panose="020C0503030203020204" pitchFamily="34" charset="0"/>
            </a:endParaRPr>
          </a:p>
        </p:txBody>
      </p:sp>
      <p:sp>
        <p:nvSpPr>
          <p:cNvPr id="13"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14"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68865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Telemetry Data Push</a:t>
            </a:r>
            <a:endParaRPr lang="en-US" dirty="0"/>
          </a:p>
        </p:txBody>
      </p:sp>
      <p:cxnSp>
        <p:nvCxnSpPr>
          <p:cNvPr id="29" name="直接连接符 28">
            <a:extLst>
              <a:ext uri="{FF2B5EF4-FFF2-40B4-BE49-F238E27FC236}">
                <a16:creationId xmlns:a16="http://schemas.microsoft.com/office/drawing/2014/main" xmlns="" id="{3FD6BB96-FB93-4854-8B38-E1A035B6D243}"/>
              </a:ext>
            </a:extLst>
          </p:cNvPr>
          <p:cNvCxnSpPr>
            <a:stCxn id="48" idx="0"/>
            <a:endCxn id="43" idx="4"/>
          </p:cNvCxnSpPr>
          <p:nvPr/>
        </p:nvCxnSpPr>
        <p:spPr>
          <a:xfrm flipH="1" flipV="1">
            <a:off x="3923474" y="5446713"/>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AEB2372-711B-4623-8F5C-C98F068466A0}"/>
              </a:ext>
            </a:extLst>
          </p:cNvPr>
          <p:cNvCxnSpPr>
            <a:stCxn id="43" idx="4"/>
            <a:endCxn id="45" idx="0"/>
          </p:cNvCxnSpPr>
          <p:nvPr/>
        </p:nvCxnSpPr>
        <p:spPr>
          <a:xfrm flipH="1">
            <a:off x="3661652" y="5446713"/>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051EBA66-8E06-4961-82DC-971C6336E7AA}"/>
              </a:ext>
            </a:extLst>
          </p:cNvPr>
          <p:cNvSpPr/>
          <p:nvPr/>
        </p:nvSpPr>
        <p:spPr bwMode="auto">
          <a:xfrm>
            <a:off x="3065981" y="2852120"/>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54013" marR="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collection</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32" name="矩形 31">
            <a:extLst>
              <a:ext uri="{FF2B5EF4-FFF2-40B4-BE49-F238E27FC236}">
                <a16:creationId xmlns:a16="http://schemas.microsoft.com/office/drawing/2014/main" xmlns="" id="{F6C02D1D-D535-42FA-B613-8B0A11341C3D}"/>
              </a:ext>
            </a:extLst>
          </p:cNvPr>
          <p:cNvSpPr/>
          <p:nvPr/>
        </p:nvSpPr>
        <p:spPr bwMode="auto">
          <a:xfrm>
            <a:off x="3065981" y="3752520"/>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subscription</a:t>
            </a:r>
          </a:p>
        </p:txBody>
      </p:sp>
      <p:sp>
        <p:nvSpPr>
          <p:cNvPr id="33" name="矩形 32">
            <a:extLst>
              <a:ext uri="{FF2B5EF4-FFF2-40B4-BE49-F238E27FC236}">
                <a16:creationId xmlns:a16="http://schemas.microsoft.com/office/drawing/2014/main" xmlns="" id="{24E7AC1A-3158-457D-AC75-0EE4BEE12156}"/>
              </a:ext>
            </a:extLst>
          </p:cNvPr>
          <p:cNvSpPr/>
          <p:nvPr/>
        </p:nvSpPr>
        <p:spPr bwMode="auto">
          <a:xfrm>
            <a:off x="4865981" y="3752520"/>
            <a:ext cx="1800000" cy="824239"/>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endParaRPr kumimoji="1" lang="en-US" altLang="zh-CN" sz="1400" b="1" dirty="0">
              <a:solidFill>
                <a:schemeClr val="bg1"/>
              </a:solidFill>
              <a:latin typeface="Huawei Sans" panose="020C0503030203020204" pitchFamily="34" charset="0"/>
            </a:endParaRPr>
          </a:p>
          <a:p>
            <a:pPr algn="ctr" defTabSz="914400" fontAlgn="ctr">
              <a:spcBef>
                <a:spcPct val="0"/>
              </a:spcBef>
              <a:spcAft>
                <a:spcPct val="0"/>
              </a:spcAft>
            </a:pPr>
            <a:endParaRPr kumimoji="1" lang="en-US" altLang="zh-CN" sz="1400" b="1" dirty="0">
              <a:solidFill>
                <a:schemeClr val="bg1"/>
              </a:solidFill>
              <a:latin typeface="Huawei Sans" panose="020C0503030203020204" pitchFamily="34" charset="0"/>
            </a:endParaRPr>
          </a:p>
          <a:p>
            <a:pPr algn="ctr" defTabSz="914400" fontAlgn="ctr">
              <a:spcBef>
                <a:spcPct val="0"/>
              </a:spcBef>
              <a:spcAft>
                <a:spcPct val="0"/>
              </a:spcAft>
            </a:pPr>
            <a:r>
              <a:rPr lang="en-US" sz="1400" b="1" dirty="0">
                <a:solidFill>
                  <a:schemeClr val="bg1"/>
                </a:solidFill>
                <a:latin typeface="Huawei Sans" panose="020C0503030203020204" pitchFamily="34" charset="0"/>
              </a:rPr>
              <a:t>Data push</a:t>
            </a:r>
          </a:p>
        </p:txBody>
      </p:sp>
      <p:sp>
        <p:nvSpPr>
          <p:cNvPr id="34" name="矩形 33">
            <a:extLst>
              <a:ext uri="{FF2B5EF4-FFF2-40B4-BE49-F238E27FC236}">
                <a16:creationId xmlns:a16="http://schemas.microsoft.com/office/drawing/2014/main" xmlns="" id="{D7D95124-6336-4094-8A6F-BB036D9BE235}"/>
              </a:ext>
            </a:extLst>
          </p:cNvPr>
          <p:cNvSpPr/>
          <p:nvPr/>
        </p:nvSpPr>
        <p:spPr bwMode="auto">
          <a:xfrm>
            <a:off x="3065981" y="4570560"/>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01688" marR="0"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 generation</a:t>
            </a:r>
          </a:p>
        </p:txBody>
      </p:sp>
      <p:sp>
        <p:nvSpPr>
          <p:cNvPr id="35" name="上箭头 36">
            <a:extLst>
              <a:ext uri="{FF2B5EF4-FFF2-40B4-BE49-F238E27FC236}">
                <a16:creationId xmlns:a16="http://schemas.microsoft.com/office/drawing/2014/main" xmlns="" id="{B8C4A846-84ED-4E73-85D3-D035CF524625}"/>
              </a:ext>
            </a:extLst>
          </p:cNvPr>
          <p:cNvSpPr/>
          <p:nvPr/>
        </p:nvSpPr>
        <p:spPr bwMode="auto">
          <a:xfrm>
            <a:off x="5586261" y="3454648"/>
            <a:ext cx="268714" cy="285172"/>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36" name="下箭头 37">
            <a:extLst>
              <a:ext uri="{FF2B5EF4-FFF2-40B4-BE49-F238E27FC236}">
                <a16:creationId xmlns:a16="http://schemas.microsoft.com/office/drawing/2014/main" xmlns="" id="{B60EE687-CEE9-410F-80B3-C6B95F7A4EA4}"/>
              </a:ext>
            </a:extLst>
          </p:cNvPr>
          <p:cNvSpPr/>
          <p:nvPr/>
        </p:nvSpPr>
        <p:spPr bwMode="auto">
          <a:xfrm>
            <a:off x="3858101" y="3454648"/>
            <a:ext cx="268714" cy="285172"/>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1" lang="en-US" altLang="zh-CN" sz="2800" b="0" i="0" u="none" strike="noStrike" cap="none" normalizeH="0" baseline="0" dirty="0">
              <a:ln>
                <a:noFill/>
              </a:ln>
              <a:solidFill>
                <a:schemeClr val="tx1"/>
              </a:solidFill>
              <a:effectLst/>
              <a:latin typeface="Huawei Sans" panose="020C0503030203020204" pitchFamily="34" charset="0"/>
            </a:endParaRPr>
          </a:p>
        </p:txBody>
      </p:sp>
      <p:sp>
        <p:nvSpPr>
          <p:cNvPr id="37" name="矩形 36">
            <a:extLst>
              <a:ext uri="{FF2B5EF4-FFF2-40B4-BE49-F238E27FC236}">
                <a16:creationId xmlns:a16="http://schemas.microsoft.com/office/drawing/2014/main" xmlns="" id="{54702C04-C07D-4940-9860-91113B8ACC44}"/>
              </a:ext>
            </a:extLst>
          </p:cNvPr>
          <p:cNvSpPr/>
          <p:nvPr/>
        </p:nvSpPr>
        <p:spPr bwMode="auto">
          <a:xfrm>
            <a:off x="3065981" y="5271620"/>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source</a:t>
            </a:r>
            <a:endParaRPr kumimoji="1" lang="en-US" altLang="zh-CN" sz="1400" dirty="0">
              <a:latin typeface="Huawei Sans" panose="020C0503030203020204" pitchFamily="34" charset="0"/>
            </a:endParaRPr>
          </a:p>
        </p:txBody>
      </p:sp>
      <p:pic>
        <p:nvPicPr>
          <p:cNvPr id="38" name="图片 37">
            <a:extLst>
              <a:ext uri="{FF2B5EF4-FFF2-40B4-BE49-F238E27FC236}">
                <a16:creationId xmlns:a16="http://schemas.microsoft.com/office/drawing/2014/main" xmlns="" id="{BB3EDACD-EB43-4BD0-9CFB-CE1529D4EE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4128" y="5612276"/>
            <a:ext cx="360000" cy="360000"/>
          </a:xfrm>
          <a:prstGeom prst="rect">
            <a:avLst/>
          </a:prstGeom>
        </p:spPr>
      </p:pic>
      <p:pic>
        <p:nvPicPr>
          <p:cNvPr id="39" name="图片 38">
            <a:extLst>
              <a:ext uri="{FF2B5EF4-FFF2-40B4-BE49-F238E27FC236}">
                <a16:creationId xmlns:a16="http://schemas.microsoft.com/office/drawing/2014/main" xmlns="" id="{D1F3CA80-9114-4C2B-878A-649F45561C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1226" y="4599221"/>
            <a:ext cx="1231940" cy="360000"/>
          </a:xfrm>
          <a:prstGeom prst="rect">
            <a:avLst/>
          </a:prstGeom>
        </p:spPr>
      </p:pic>
      <p:pic>
        <p:nvPicPr>
          <p:cNvPr id="40" name="图片 39">
            <a:extLst>
              <a:ext uri="{FF2B5EF4-FFF2-40B4-BE49-F238E27FC236}">
                <a16:creationId xmlns:a16="http://schemas.microsoft.com/office/drawing/2014/main" xmlns="" id="{A37F081C-A793-4C60-8A50-0AAB6B8743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1037" y="3792725"/>
            <a:ext cx="762128" cy="360000"/>
          </a:xfrm>
          <a:prstGeom prst="rect">
            <a:avLst/>
          </a:prstGeom>
        </p:spPr>
      </p:pic>
      <p:pic>
        <p:nvPicPr>
          <p:cNvPr id="41" name="图片 40">
            <a:extLst>
              <a:ext uri="{FF2B5EF4-FFF2-40B4-BE49-F238E27FC236}">
                <a16:creationId xmlns:a16="http://schemas.microsoft.com/office/drawing/2014/main" xmlns="" id="{D3747758-3DF1-4D9B-9613-F8B8E0BB0A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8968" y="3792725"/>
            <a:ext cx="762128" cy="360000"/>
          </a:xfrm>
          <a:prstGeom prst="rect">
            <a:avLst/>
          </a:prstGeom>
        </p:spPr>
      </p:pic>
      <p:sp>
        <p:nvSpPr>
          <p:cNvPr id="42" name="文本框 41">
            <a:extLst>
              <a:ext uri="{FF2B5EF4-FFF2-40B4-BE49-F238E27FC236}">
                <a16:creationId xmlns:a16="http://schemas.microsoft.com/office/drawing/2014/main" xmlns="" id="{BE781075-42EA-4A2F-B364-192FA80CA50C}"/>
              </a:ext>
            </a:extLst>
          </p:cNvPr>
          <p:cNvSpPr txBox="1"/>
          <p:nvPr/>
        </p:nvSpPr>
        <p:spPr>
          <a:xfrm>
            <a:off x="5812933" y="3788059"/>
            <a:ext cx="763200" cy="307777"/>
          </a:xfrm>
          <a:prstGeom prst="rect">
            <a:avLst/>
          </a:prstGeom>
          <a:solidFill>
            <a:schemeClr val="accent4"/>
          </a:solidFill>
        </p:spPr>
        <p:txBody>
          <a:bodyPr wrap="square" rtlCol="0">
            <a:spAutoFit/>
          </a:bodyPr>
          <a:lstStyle/>
          <a:p>
            <a:pPr algn="ctr" fontAlgn="ctr"/>
            <a:r>
              <a:rPr lang="en-US" sz="1400" b="1" dirty="0">
                <a:solidFill>
                  <a:schemeClr val="bg1"/>
                </a:solidFill>
                <a:latin typeface="Huawei Sans" panose="020C0503030203020204" pitchFamily="34" charset="0"/>
              </a:rPr>
              <a:t>UDP</a:t>
            </a:r>
            <a:endParaRPr lang="en-US" altLang="zh-CN" sz="1400" b="1" dirty="0">
              <a:solidFill>
                <a:schemeClr val="bg1"/>
              </a:solidFill>
              <a:latin typeface="Huawei Sans" panose="020C0503030203020204" pitchFamily="34" charset="0"/>
            </a:endParaRPr>
          </a:p>
        </p:txBody>
      </p:sp>
      <p:sp>
        <p:nvSpPr>
          <p:cNvPr id="43" name="椭圆 42">
            <a:extLst>
              <a:ext uri="{FF2B5EF4-FFF2-40B4-BE49-F238E27FC236}">
                <a16:creationId xmlns:a16="http://schemas.microsoft.com/office/drawing/2014/main" xmlns="" id="{2563E661-8101-4360-ACE5-0FDD49F819D7}"/>
              </a:ext>
            </a:extLst>
          </p:cNvPr>
          <p:cNvSpPr>
            <a:spLocks noChangeAspect="1"/>
          </p:cNvSpPr>
          <p:nvPr/>
        </p:nvSpPr>
        <p:spPr>
          <a:xfrm>
            <a:off x="3869474" y="5338713"/>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4" name="椭圆 43">
            <a:extLst>
              <a:ext uri="{FF2B5EF4-FFF2-40B4-BE49-F238E27FC236}">
                <a16:creationId xmlns:a16="http://schemas.microsoft.com/office/drawing/2014/main" xmlns="" id="{D945DD46-CE93-416F-88B0-9CBBAA573247}"/>
              </a:ext>
            </a:extLst>
          </p:cNvPr>
          <p:cNvSpPr>
            <a:spLocks noChangeAspect="1"/>
          </p:cNvSpPr>
          <p:nvPr/>
        </p:nvSpPr>
        <p:spPr>
          <a:xfrm>
            <a:off x="3715652" y="5627721"/>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5" name="椭圆 44">
            <a:extLst>
              <a:ext uri="{FF2B5EF4-FFF2-40B4-BE49-F238E27FC236}">
                <a16:creationId xmlns:a16="http://schemas.microsoft.com/office/drawing/2014/main" xmlns="" id="{BF7011B9-318D-497E-82E0-3F60878FFFB5}"/>
              </a:ext>
            </a:extLst>
          </p:cNvPr>
          <p:cNvSpPr>
            <a:spLocks noChangeAspect="1"/>
          </p:cNvSpPr>
          <p:nvPr/>
        </p:nvSpPr>
        <p:spPr>
          <a:xfrm>
            <a:off x="3607652" y="586427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6" name="椭圆 45">
            <a:extLst>
              <a:ext uri="{FF2B5EF4-FFF2-40B4-BE49-F238E27FC236}">
                <a16:creationId xmlns:a16="http://schemas.microsoft.com/office/drawing/2014/main" xmlns="" id="{AF725E46-AEC8-4F98-9D83-CE7EC6BB7D5B}"/>
              </a:ext>
            </a:extLst>
          </p:cNvPr>
          <p:cNvSpPr>
            <a:spLocks noChangeAspect="1"/>
          </p:cNvSpPr>
          <p:nvPr/>
        </p:nvSpPr>
        <p:spPr>
          <a:xfrm>
            <a:off x="4003684" y="5627721"/>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7" name="椭圆 46">
            <a:extLst>
              <a:ext uri="{FF2B5EF4-FFF2-40B4-BE49-F238E27FC236}">
                <a16:creationId xmlns:a16="http://schemas.microsoft.com/office/drawing/2014/main" xmlns="" id="{04D9EE72-D09A-4CDD-8BDD-1F3F4325A2F9}"/>
              </a:ext>
            </a:extLst>
          </p:cNvPr>
          <p:cNvSpPr>
            <a:spLocks noChangeAspect="1"/>
          </p:cNvSpPr>
          <p:nvPr/>
        </p:nvSpPr>
        <p:spPr>
          <a:xfrm>
            <a:off x="3869474" y="586427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8" name="椭圆 47">
            <a:extLst>
              <a:ext uri="{FF2B5EF4-FFF2-40B4-BE49-F238E27FC236}">
                <a16:creationId xmlns:a16="http://schemas.microsoft.com/office/drawing/2014/main" xmlns="" id="{74BB4EEB-14FB-4F1E-9437-78E28AF974FC}"/>
              </a:ext>
            </a:extLst>
          </p:cNvPr>
          <p:cNvSpPr>
            <a:spLocks noChangeAspect="1"/>
          </p:cNvSpPr>
          <p:nvPr/>
        </p:nvSpPr>
        <p:spPr>
          <a:xfrm>
            <a:off x="4111708" y="5864276"/>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49" name="直接连接符 48">
            <a:extLst>
              <a:ext uri="{FF2B5EF4-FFF2-40B4-BE49-F238E27FC236}">
                <a16:creationId xmlns:a16="http://schemas.microsoft.com/office/drawing/2014/main" xmlns="" id="{C370130C-6E65-479B-B0B6-A9DD2566C3D4}"/>
              </a:ext>
            </a:extLst>
          </p:cNvPr>
          <p:cNvCxnSpPr>
            <a:stCxn id="46" idx="4"/>
            <a:endCxn id="47" idx="0"/>
          </p:cNvCxnSpPr>
          <p:nvPr/>
        </p:nvCxnSpPr>
        <p:spPr>
          <a:xfrm flipH="1">
            <a:off x="3923474" y="5735721"/>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xmlns="" id="{B54CB89A-276E-42F7-A92C-C62C9DFAB6BB}"/>
              </a:ext>
            </a:extLst>
          </p:cNvPr>
          <p:cNvGrpSpPr>
            <a:grpSpLocks noChangeAspect="1"/>
          </p:cNvGrpSpPr>
          <p:nvPr/>
        </p:nvGrpSpPr>
        <p:grpSpPr>
          <a:xfrm>
            <a:off x="5658269" y="5307812"/>
            <a:ext cx="726306" cy="720000"/>
            <a:chOff x="7668754" y="1425755"/>
            <a:chExt cx="2832865" cy="2808272"/>
          </a:xfrm>
        </p:grpSpPr>
        <p:cxnSp>
          <p:nvCxnSpPr>
            <p:cNvPr id="51" name="直接连接符 50">
              <a:extLst>
                <a:ext uri="{FF2B5EF4-FFF2-40B4-BE49-F238E27FC236}">
                  <a16:creationId xmlns:a16="http://schemas.microsoft.com/office/drawing/2014/main" xmlns="" id="{1737CDBD-4D97-42F5-A686-082AA5481ACA}"/>
                </a:ext>
              </a:extLst>
            </p:cNvPr>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6D579068-B0A6-471C-AEFF-29B6D7FD22BE}"/>
                </a:ext>
              </a:extLst>
            </p:cNvPr>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A3FEF775-B5A7-42E1-A74C-6787E023BF51}"/>
                </a:ext>
              </a:extLst>
            </p:cNvPr>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5FE17AD0-7924-4A22-9585-C112F28C56A2}"/>
                </a:ext>
              </a:extLst>
            </p:cNvPr>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88DEC05D-8D51-4E4F-B1D7-48AF42F77F94}"/>
                </a:ext>
              </a:extLst>
            </p:cNvPr>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5DEEC1A3-EC79-4FEC-A99D-C211CB555528}"/>
                </a:ext>
              </a:extLst>
            </p:cNvPr>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9C5C00B4-101D-435E-9D2F-2486F12641FE}"/>
                </a:ext>
              </a:extLst>
            </p:cNvPr>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139E4C0B-7780-4E9B-AA20-340CB784D30C}"/>
                </a:ext>
              </a:extLst>
            </p:cNvPr>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05B97DDF-5576-4C25-A2A8-AA8A05704506}"/>
                </a:ext>
              </a:extLst>
            </p:cNvPr>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EEB9474A-5534-477A-BE22-8D851CFDB7F5}"/>
                </a:ext>
              </a:extLst>
            </p:cNvPr>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8A483DDD-3F11-43EB-A737-A08A9D76BBE7}"/>
                </a:ext>
              </a:extLst>
            </p:cNvPr>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F9A5DB19-E993-4685-9705-2302014D21F0}"/>
                </a:ext>
              </a:extLst>
            </p:cNvPr>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0DDF7B8-E498-47B3-9DA4-E93539D69678}"/>
                </a:ext>
              </a:extLst>
            </p:cNvPr>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AA55B0A7-19BB-4CA7-AC43-2BEC895E197E}"/>
                </a:ext>
              </a:extLst>
            </p:cNvPr>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0932835A-DB95-4A16-89DB-57DCC5EB46D8}"/>
                </a:ext>
              </a:extLst>
            </p:cNvPr>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57480644-7B55-41E4-AB2F-68667F869256}"/>
                </a:ext>
              </a:extLst>
            </p:cNvPr>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A13F8141-AFFE-4253-B553-B80EE0041643}"/>
                </a:ext>
              </a:extLst>
            </p:cNvPr>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0B064403-5705-46FD-9F9C-0565DFB37EFF}"/>
                </a:ext>
              </a:extLst>
            </p:cNvPr>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F40C5C70-E8C9-490A-8230-121A70336462}"/>
                </a:ext>
              </a:extLst>
            </p:cNvPr>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57F03CDB-8F5A-499A-AD33-25C66EEA2DE5}"/>
                </a:ext>
              </a:extLst>
            </p:cNvPr>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F3DACC24-8213-4DA9-BDD1-AFC333E11550}"/>
                </a:ext>
              </a:extLst>
            </p:cNvPr>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15E4F118-967F-4EC8-A36B-3D4E4CB424E3}"/>
                </a:ext>
              </a:extLst>
            </p:cNvPr>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CDADEDD2-D6BC-4F31-B9F7-D2AEDBDDEB22}"/>
                </a:ext>
              </a:extLst>
            </p:cNvPr>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2A1CC032-70C1-4124-BF5A-46179DC89B33}"/>
                </a:ext>
              </a:extLst>
            </p:cNvPr>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C3AC6317-8AAB-42E5-A77D-9A2B9A5C5B2D}"/>
                </a:ext>
              </a:extLst>
            </p:cNvPr>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57A4BA09-1829-4EDE-B7D7-6BCF6A540F77}"/>
                </a:ext>
              </a:extLst>
            </p:cNvPr>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9582EABD-29E4-4795-8907-56C482AC7B22}"/>
                </a:ext>
              </a:extLst>
            </p:cNvPr>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F0CB4ACE-A54F-4040-A921-FC5F9FC80F01}"/>
                </a:ext>
              </a:extLst>
            </p:cNvPr>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C8F4D517-EE5D-4150-9B66-CCBEAF7A3E8D}"/>
                </a:ext>
              </a:extLst>
            </p:cNvPr>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3E79D187-C8E4-41BB-9C56-4CA2EB117BBA}"/>
                </a:ext>
              </a:extLst>
            </p:cNvPr>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2331CC63-CE6E-4125-BABD-2E81BA8FA52A}"/>
                </a:ext>
              </a:extLst>
            </p:cNvPr>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3B9CCE04-BBDD-4E86-A9BF-36B6D7DB5915}"/>
                </a:ext>
              </a:extLst>
            </p:cNvPr>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51409204-9C7D-4118-A203-81F429A573D1}"/>
                </a:ext>
              </a:extLst>
            </p:cNvPr>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199EB249-973E-4A07-9F3A-A5C8F19A52B0}"/>
                </a:ext>
              </a:extLst>
            </p:cNvPr>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C02E8C86-06FE-4F54-842B-C626E23538F8}"/>
                </a:ext>
              </a:extLst>
            </p:cNvPr>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D1E5B6A1-CCD1-4E80-8F54-10FF187C0AC5}"/>
                </a:ext>
              </a:extLst>
            </p:cNvPr>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E6A4909-B404-4C78-BF25-10AD3FCA486F}"/>
                </a:ext>
              </a:extLst>
            </p:cNvPr>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2E5EE8E5-6EE7-47E8-965A-5EDA6CCACF47}"/>
                </a:ext>
              </a:extLst>
            </p:cNvPr>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B0D45AC4-5265-4879-B67F-522F6FDEC9E9}"/>
                </a:ext>
              </a:extLst>
            </p:cNvPr>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4C97A65-039D-4978-9327-CB7949586C45}"/>
                </a:ext>
              </a:extLst>
            </p:cNvPr>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5D9E97EC-1942-449C-8CF9-7812395A4862}"/>
                </a:ext>
              </a:extLst>
            </p:cNvPr>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A8D4A85A-45FA-48B5-92D8-92B7567B1550}"/>
                </a:ext>
              </a:extLst>
            </p:cNvPr>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C1F630F1-B60F-47C0-BB62-48E0EDC9E8F0}"/>
                </a:ext>
              </a:extLst>
            </p:cNvPr>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79D617F8-9F22-4545-9A55-F445E1DFC88B}"/>
                </a:ext>
              </a:extLst>
            </p:cNvPr>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9C4DE4BD-E4BE-403D-9880-7A22C88BEA82}"/>
                </a:ext>
              </a:extLst>
            </p:cNvPr>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BC0139DE-EC45-45A7-AAF6-8BE534D9C032}"/>
                </a:ext>
              </a:extLst>
            </p:cNvPr>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B0BE3CC-352B-4342-AFEB-53E4D1589E53}"/>
                </a:ext>
              </a:extLst>
            </p:cNvPr>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AA08A265-0AD8-4532-A747-3D40D67B787A}"/>
                </a:ext>
              </a:extLst>
            </p:cNvPr>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CAE787DD-FC0C-4B89-B248-344B6CB0EFDD}"/>
                </a:ext>
              </a:extLst>
            </p:cNvPr>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82EC01AD-73EF-4E88-BA2D-FC69724BA2A4}"/>
                </a:ext>
              </a:extLst>
            </p:cNvPr>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xmlns="" id="{3C297390-E98B-4D37-BB49-41D6641C36A2}"/>
                </a:ext>
              </a:extLst>
            </p:cNvPr>
            <p:cNvGrpSpPr/>
            <p:nvPr/>
          </p:nvGrpSpPr>
          <p:grpSpPr>
            <a:xfrm rot="5400000">
              <a:off x="6768702" y="2757831"/>
              <a:ext cx="1944216" cy="144112"/>
              <a:chOff x="6798078" y="2996952"/>
              <a:chExt cx="1944216" cy="144112"/>
            </a:xfrm>
          </p:grpSpPr>
          <p:cxnSp>
            <p:nvCxnSpPr>
              <p:cNvPr id="129" name="直接连接符 128">
                <a:extLst>
                  <a:ext uri="{FF2B5EF4-FFF2-40B4-BE49-F238E27FC236}">
                    <a16:creationId xmlns:a16="http://schemas.microsoft.com/office/drawing/2014/main" xmlns="" id="{9AA436EC-B833-4F89-B09F-59B564D40C40}"/>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07E2A2F7-5E4A-42CC-B479-0BECB92FA34E}"/>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1235CFCF-B638-4C9D-AC7D-821BC2D5F7E0}"/>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7054A8FB-C8B9-4345-88FD-BFF92478707A}"/>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3F59F574-328C-44F3-A68F-074BC392E308}"/>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3BBDE13C-0754-4BD9-A4D6-422C8A9D3807}"/>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726026C7-DC5A-43C9-B8BE-867BB250E3A5}"/>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FF029C0C-B74F-43CD-9E89-5BE2AFCB033D}"/>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C343B036-6250-47B4-AF57-D48B6A7A54AA}"/>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338E091E-3BA0-4924-B1AB-BA9BF27CA10B}"/>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FD6C3AF2-C399-4C91-BE15-85419038A67E}"/>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5CB189F3-372B-41D9-B19C-8D69E2351625}"/>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BD143C54-A3C2-400D-8D1D-C721C86BE8E0}"/>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73AFDEE3-363A-4774-97ED-F26C851ADC0E}"/>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FBEDFCE1-9F0A-47F9-B7A0-03ECE41583D6}"/>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1E9BA34-095B-41F7-A129-A38119120F02}"/>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12E14C05-955A-4A15-98E5-17ADCF8449A2}"/>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996CDCBF-1BD8-4F7C-9DA5-C62DE4AC4A19}"/>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3400D1C4-A403-47B0-A1C7-8D597F14A0FE}"/>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A577CD4-3744-4116-AA4A-384B4098717C}"/>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1C2DFA08-86B1-4EF0-85F1-0C2255AC1A46}"/>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B5787901-0E92-45F5-A36D-152DEC0D84A8}"/>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67427FE-C789-4902-9B2E-CC91EB106AA3}"/>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0F4DCE54-039D-4230-9421-244D2116E6E7}"/>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F5CECD3E-1C10-45BD-B58A-1DCDD3A6FE7E}"/>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xmlns="" id="{07E45F9A-C937-4F94-8CB1-0B376F8C8B96}"/>
                </a:ext>
              </a:extLst>
            </p:cNvPr>
            <p:cNvGrpSpPr/>
            <p:nvPr/>
          </p:nvGrpSpPr>
          <p:grpSpPr>
            <a:xfrm rot="5400000">
              <a:off x="9457455" y="2757238"/>
              <a:ext cx="1944216" cy="144112"/>
              <a:chOff x="6798078" y="2996952"/>
              <a:chExt cx="1944216" cy="144112"/>
            </a:xfrm>
          </p:grpSpPr>
          <p:cxnSp>
            <p:nvCxnSpPr>
              <p:cNvPr id="104" name="直接连接符 103">
                <a:extLst>
                  <a:ext uri="{FF2B5EF4-FFF2-40B4-BE49-F238E27FC236}">
                    <a16:creationId xmlns:a16="http://schemas.microsoft.com/office/drawing/2014/main" xmlns="" id="{58B2AA26-28C1-4840-B1BC-EAB858F6E4A2}"/>
                  </a:ext>
                </a:extLst>
              </p:cNvPr>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E9F6B162-17EB-49C4-81B8-AAB953045A43}"/>
                  </a:ext>
                </a:extLst>
              </p:cNvPr>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2697DED-BB67-4F7D-967F-715AE1E16972}"/>
                  </a:ext>
                </a:extLst>
              </p:cNvPr>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752E5A3E-5AAF-4A8D-9730-FC1A1ABF838A}"/>
                  </a:ext>
                </a:extLst>
              </p:cNvPr>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F2C76360-45E4-4490-9202-A3C9C52AC580}"/>
                  </a:ext>
                </a:extLst>
              </p:cNvPr>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260A2FF2-C5B6-4FDE-924F-24265A3997BA}"/>
                  </a:ext>
                </a:extLst>
              </p:cNvPr>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0BE27572-B40A-4BB5-B757-C1FF6165BE66}"/>
                  </a:ext>
                </a:extLst>
              </p:cNvPr>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4B5396E0-0B58-4205-95E5-CCB974997C36}"/>
                  </a:ext>
                </a:extLst>
              </p:cNvPr>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AC99EB84-2974-4C0F-A536-0416C789F305}"/>
                  </a:ext>
                </a:extLst>
              </p:cNvPr>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9FF0534F-36E9-4443-B7F9-A1B6478B327C}"/>
                  </a:ext>
                </a:extLst>
              </p:cNvPr>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5C8AD977-0AC6-42BF-851C-99D67F3E8061}"/>
                  </a:ext>
                </a:extLst>
              </p:cNvPr>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28D9E431-DF65-4062-A58F-A0E11EE65C70}"/>
                  </a:ext>
                </a:extLst>
              </p:cNvPr>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97345B51-864C-45BA-AFAB-23BA26E7D4B2}"/>
                  </a:ext>
                </a:extLst>
              </p:cNvPr>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C6C96DC1-B53A-43D5-99E2-AB91E4CE680E}"/>
                  </a:ext>
                </a:extLst>
              </p:cNvPr>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14D13596-AEE3-4DCC-9509-ACD91DB195BE}"/>
                  </a:ext>
                </a:extLst>
              </p:cNvPr>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D5D201EB-488A-4AE1-83E3-7C25140BAA7B}"/>
                  </a:ext>
                </a:extLst>
              </p:cNvPr>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5165C625-7C06-4C98-A558-60B2D3D0D3B3}"/>
                  </a:ext>
                </a:extLst>
              </p:cNvPr>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D77D5A99-A4A9-4EA9-8C69-25BEF97C86BD}"/>
                  </a:ext>
                </a:extLst>
              </p:cNvPr>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948E6A9E-4035-44BC-9774-D10D0E6D31E6}"/>
                  </a:ext>
                </a:extLst>
              </p:cNvPr>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D831D51C-66E0-4505-8ECC-D5BD31A98EF5}"/>
                  </a:ext>
                </a:extLst>
              </p:cNvPr>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D3211CBC-F55C-43F3-AC63-B675B9E774A9}"/>
                  </a:ext>
                </a:extLst>
              </p:cNvPr>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99F67022-6138-4FA2-AD3B-711F4C97999D}"/>
                  </a:ext>
                </a:extLst>
              </p:cNvPr>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2A9CE84C-C3CC-46D2-B0B2-FB141B4FC341}"/>
                  </a:ext>
                </a:extLst>
              </p:cNvPr>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96AD04F1-CEF9-459E-BF7A-8A8287CC929A}"/>
                  </a:ext>
                </a:extLst>
              </p:cNvPr>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719AA6BF-4325-4E7D-873F-1225D897B80B}"/>
                  </a:ext>
                </a:extLst>
              </p:cNvPr>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3" name="圆角矩形 128">
              <a:extLst>
                <a:ext uri="{FF2B5EF4-FFF2-40B4-BE49-F238E27FC236}">
                  <a16:creationId xmlns:a16="http://schemas.microsoft.com/office/drawing/2014/main" xmlns="" id="{D958A193-7A7D-495A-975B-464A8ECC2FDD}"/>
                </a:ext>
              </a:extLst>
            </p:cNvPr>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accent1"/>
                  </a:solidFill>
                  <a:latin typeface="Huawei Sans" panose="020C0503030203020204" pitchFamily="34" charset="0"/>
                </a:rPr>
                <a:t>NP</a:t>
              </a:r>
            </a:p>
          </p:txBody>
        </p:sp>
      </p:grpSp>
      <p:sp>
        <p:nvSpPr>
          <p:cNvPr id="154" name="矩形 153">
            <a:extLst>
              <a:ext uri="{FF2B5EF4-FFF2-40B4-BE49-F238E27FC236}">
                <a16:creationId xmlns:a16="http://schemas.microsoft.com/office/drawing/2014/main" xmlns="" id="{1DE7333D-8673-4BDA-87B5-07BD9256E69F}"/>
              </a:ext>
            </a:extLst>
          </p:cNvPr>
          <p:cNvSpPr/>
          <p:nvPr/>
        </p:nvSpPr>
        <p:spPr bwMode="auto">
          <a:xfrm>
            <a:off x="3063799" y="2246862"/>
            <a:ext cx="3602182" cy="59527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analysis</a:t>
            </a:r>
            <a:endParaRPr kumimoji="1" lang="en-US" altLang="zh-CN" sz="1400" b="0" i="0" u="none" strike="noStrike" cap="none" normalizeH="0" baseline="0" dirty="0">
              <a:ln>
                <a:noFill/>
              </a:ln>
              <a:solidFill>
                <a:schemeClr val="tx1"/>
              </a:solidFill>
              <a:effectLst/>
              <a:latin typeface="Huawei Sans" panose="020C0503030203020204" pitchFamily="34" charset="0"/>
            </a:endParaRPr>
          </a:p>
        </p:txBody>
      </p:sp>
      <p:pic>
        <p:nvPicPr>
          <p:cNvPr id="155" name="图片 154">
            <a:extLst>
              <a:ext uri="{FF2B5EF4-FFF2-40B4-BE49-F238E27FC236}">
                <a16:creationId xmlns:a16="http://schemas.microsoft.com/office/drawing/2014/main" xmlns="" id="{FAD44B47-A971-4585-8BDC-1C0DB5CE19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4917" y="3005235"/>
            <a:ext cx="762128" cy="360000"/>
          </a:xfrm>
          <a:prstGeom prst="rect">
            <a:avLst/>
          </a:prstGeom>
        </p:spPr>
      </p:pic>
      <p:sp>
        <p:nvSpPr>
          <p:cNvPr id="157" name="矩形 156">
            <a:extLst>
              <a:ext uri="{FF2B5EF4-FFF2-40B4-BE49-F238E27FC236}">
                <a16:creationId xmlns:a16="http://schemas.microsoft.com/office/drawing/2014/main" xmlns="" id="{55CFF29D-FA82-4D39-9542-A39186EBA22F}"/>
              </a:ext>
            </a:extLst>
          </p:cNvPr>
          <p:cNvSpPr/>
          <p:nvPr/>
        </p:nvSpPr>
        <p:spPr>
          <a:xfrm>
            <a:off x="4827881" y="3748860"/>
            <a:ext cx="1906078" cy="819565"/>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tx1">
                  <a:lumMod val="65000"/>
                  <a:lumOff val="35000"/>
                </a:schemeClr>
              </a:solidFill>
              <a:latin typeface="Huawei Sans" panose="020C0503030203020204" pitchFamily="34" charset="0"/>
            </a:endParaRPr>
          </a:p>
        </p:txBody>
      </p:sp>
      <p:sp>
        <p:nvSpPr>
          <p:cNvPr id="158"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Telemetry data can be pushed in </a:t>
            </a:r>
            <a:r>
              <a:rPr lang="en-US" sz="1800" dirty="0" err="1">
                <a:latin typeface="Huawei Sans" panose="020C0503030203020204" pitchFamily="34" charset="0"/>
              </a:rPr>
              <a:t>gRPC</a:t>
            </a:r>
            <a:r>
              <a:rPr lang="en-US" sz="1800" dirty="0">
                <a:latin typeface="Huawei Sans" panose="020C0503030203020204" pitchFamily="34" charset="0"/>
              </a:rPr>
              <a:t> or UDP mode.</a:t>
            </a:r>
          </a:p>
        </p:txBody>
      </p:sp>
      <p:sp>
        <p:nvSpPr>
          <p:cNvPr id="15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Push</a:t>
            </a:r>
            <a:endParaRPr lang="en-US" altLang="zh-CN" sz="1000" b="1" kern="0" dirty="0">
              <a:solidFill>
                <a:schemeClr val="bg1"/>
              </a:solidFill>
              <a:latin typeface="Huawei Sans" panose="020C0503030203020204" pitchFamily="34" charset="0"/>
            </a:endParaRPr>
          </a:p>
        </p:txBody>
      </p:sp>
      <p:sp>
        <p:nvSpPr>
          <p:cNvPr id="159"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160"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161"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1561522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gRPC-based Telemetry Data Push</a:t>
            </a:r>
            <a:endParaRPr lang="en-US" dirty="0"/>
          </a:p>
        </p:txBody>
      </p:sp>
      <p:grpSp>
        <p:nvGrpSpPr>
          <p:cNvPr id="3" name="组合 2"/>
          <p:cNvGrpSpPr/>
          <p:nvPr/>
        </p:nvGrpSpPr>
        <p:grpSpPr>
          <a:xfrm>
            <a:off x="872627" y="1779433"/>
            <a:ext cx="9801592" cy="4501770"/>
            <a:chOff x="574088" y="1209690"/>
            <a:chExt cx="11223726" cy="5154940"/>
          </a:xfrm>
        </p:grpSpPr>
        <p:cxnSp>
          <p:nvCxnSpPr>
            <p:cNvPr id="563" name="直接连接符 562"/>
            <p:cNvCxnSpPr/>
            <p:nvPr/>
          </p:nvCxnSpPr>
          <p:spPr>
            <a:xfrm>
              <a:off x="11463874" y="2236649"/>
              <a:ext cx="0" cy="41279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4" name="直接箭头连接符 563"/>
            <p:cNvCxnSpPr/>
            <p:nvPr/>
          </p:nvCxnSpPr>
          <p:spPr>
            <a:xfrm flipH="1">
              <a:off x="8112224" y="2356949"/>
              <a:ext cx="3347615" cy="506146"/>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66" name="文本框 565"/>
            <p:cNvSpPr txBox="1"/>
            <p:nvPr/>
          </p:nvSpPr>
          <p:spPr>
            <a:xfrm rot="21120000">
              <a:off x="8850270" y="1274791"/>
              <a:ext cx="1971168" cy="1374487"/>
            </a:xfrm>
            <a:prstGeom prst="rect">
              <a:avLst/>
            </a:prstGeom>
            <a:noFill/>
          </p:spPr>
          <p:txBody>
            <a:bodyPr wrap="square" rtlCol="0">
              <a:spAutoFit/>
            </a:bodyPr>
            <a:lstStyle/>
            <a:p>
              <a:pPr algn="ctr" fontAlgn="ctr"/>
              <a:r>
                <a:rPr lang="en-US" sz="1200" dirty="0">
                  <a:latin typeface="Huawei Sans" panose="020C0503030203020204" pitchFamily="34" charset="0"/>
                </a:rPr>
                <a:t>Subscription A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Subscription B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Subscription C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p:txBody>
        </p:sp>
        <p:cxnSp>
          <p:nvCxnSpPr>
            <p:cNvPr id="567" name="直接连接符 566"/>
            <p:cNvCxnSpPr/>
            <p:nvPr/>
          </p:nvCxnSpPr>
          <p:spPr>
            <a:xfrm>
              <a:off x="4727848" y="2093718"/>
              <a:ext cx="0" cy="392757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8" name="直接连接符 567"/>
            <p:cNvCxnSpPr/>
            <p:nvPr/>
          </p:nvCxnSpPr>
          <p:spPr>
            <a:xfrm>
              <a:off x="1282403" y="2093718"/>
              <a:ext cx="0" cy="392757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9" name="直接箭头连接符 568"/>
            <p:cNvCxnSpPr/>
            <p:nvPr/>
          </p:nvCxnSpPr>
          <p:spPr>
            <a:xfrm flipH="1">
              <a:off x="4714365" y="3005536"/>
              <a:ext cx="3358116" cy="49547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0" name="直接箭头连接符 569"/>
            <p:cNvCxnSpPr/>
            <p:nvPr/>
          </p:nvCxnSpPr>
          <p:spPr>
            <a:xfrm flipH="1">
              <a:off x="1279421" y="3717212"/>
              <a:ext cx="3415074" cy="50387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8" name="文本框 577"/>
            <p:cNvSpPr txBox="1"/>
            <p:nvPr/>
          </p:nvSpPr>
          <p:spPr>
            <a:xfrm rot="21120000">
              <a:off x="5290849" y="2723866"/>
              <a:ext cx="2390894" cy="528649"/>
            </a:xfrm>
            <a:prstGeom prst="rect">
              <a:avLst/>
            </a:prstGeom>
            <a:noFill/>
          </p:spPr>
          <p:txBody>
            <a:bodyPr wrap="square" rtlCol="0">
              <a:spAutoFit/>
            </a:bodyPr>
            <a:lstStyle/>
            <a:p>
              <a:pPr algn="ctr" fontAlgn="ctr"/>
              <a:r>
                <a:rPr lang="en-US" sz="1200" dirty="0">
                  <a:latin typeface="Huawei Sans" panose="020C0503030203020204" pitchFamily="34" charset="0"/>
                </a:rPr>
                <a:t>Subscription B, subscription C</a:t>
              </a:r>
              <a:endParaRPr lang="en-US" altLang="zh-CN" sz="1200" dirty="0">
                <a:latin typeface="Huawei Sans" panose="020C0503030203020204" pitchFamily="34" charset="0"/>
              </a:endParaRPr>
            </a:p>
          </p:txBody>
        </p:sp>
        <p:sp>
          <p:nvSpPr>
            <p:cNvPr id="579" name="文本框 578"/>
            <p:cNvSpPr txBox="1"/>
            <p:nvPr/>
          </p:nvSpPr>
          <p:spPr>
            <a:xfrm rot="21120000">
              <a:off x="1783460" y="3570462"/>
              <a:ext cx="1854845" cy="317189"/>
            </a:xfrm>
            <a:prstGeom prst="rect">
              <a:avLst/>
            </a:prstGeom>
            <a:noFill/>
          </p:spPr>
          <p:txBody>
            <a:bodyPr wrap="square" rtlCol="0">
              <a:spAutoFit/>
            </a:bodyPr>
            <a:lstStyle/>
            <a:p>
              <a:pPr algn="ctr" fontAlgn="ctr"/>
              <a:r>
                <a:rPr lang="en-US" sz="1200" dirty="0">
                  <a:latin typeface="Huawei Sans" panose="020C0503030203020204" pitchFamily="34" charset="0"/>
                </a:rPr>
                <a:t>Subscription C</a:t>
              </a:r>
              <a:endParaRPr lang="en-US" altLang="zh-CN" sz="1200" dirty="0">
                <a:latin typeface="Huawei Sans" panose="020C0503030203020204" pitchFamily="34" charset="0"/>
              </a:endParaRPr>
            </a:p>
          </p:txBody>
        </p:sp>
        <p:cxnSp>
          <p:nvCxnSpPr>
            <p:cNvPr id="580" name="直接箭头连接符 579"/>
            <p:cNvCxnSpPr/>
            <p:nvPr/>
          </p:nvCxnSpPr>
          <p:spPr>
            <a:xfrm>
              <a:off x="1286041" y="4365104"/>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1" name="文本框 580"/>
            <p:cNvSpPr txBox="1"/>
            <p:nvPr/>
          </p:nvSpPr>
          <p:spPr>
            <a:xfrm rot="600000">
              <a:off x="1817988" y="4303082"/>
              <a:ext cx="1854845" cy="317189"/>
            </a:xfrm>
            <a:prstGeom prst="rect">
              <a:avLst/>
            </a:prstGeom>
            <a:noFill/>
          </p:spPr>
          <p:txBody>
            <a:bodyPr wrap="square" rtlCol="0">
              <a:spAutoFit/>
            </a:bodyPr>
            <a:lstStyle/>
            <a:p>
              <a:pPr algn="ctr" fontAlgn="ctr"/>
              <a:r>
                <a:rPr lang="en-US" sz="1200" dirty="0">
                  <a:latin typeface="Huawei Sans" panose="020C0503030203020204" pitchFamily="34" charset="0"/>
                </a:rPr>
                <a:t>Reply C</a:t>
              </a:r>
              <a:endParaRPr lang="en-US" altLang="zh-CN" sz="1200" dirty="0">
                <a:latin typeface="Huawei Sans" panose="020C0503030203020204" pitchFamily="34" charset="0"/>
              </a:endParaRPr>
            </a:p>
          </p:txBody>
        </p:sp>
        <p:cxnSp>
          <p:nvCxnSpPr>
            <p:cNvPr id="582" name="直接箭头连接符 581"/>
            <p:cNvCxnSpPr/>
            <p:nvPr/>
          </p:nvCxnSpPr>
          <p:spPr>
            <a:xfrm>
              <a:off x="4750265" y="3855776"/>
              <a:ext cx="3361959" cy="290494"/>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3" name="直接箭头连接符 582"/>
            <p:cNvCxnSpPr/>
            <p:nvPr/>
          </p:nvCxnSpPr>
          <p:spPr>
            <a:xfrm>
              <a:off x="8147503" y="3140968"/>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84" name="文本框 583"/>
            <p:cNvSpPr txBox="1"/>
            <p:nvPr/>
          </p:nvSpPr>
          <p:spPr>
            <a:xfrm rot="300000">
              <a:off x="5551254" y="3623482"/>
              <a:ext cx="2097589" cy="317189"/>
            </a:xfrm>
            <a:prstGeom prst="rect">
              <a:avLst/>
            </a:prstGeom>
            <a:noFill/>
          </p:spPr>
          <p:txBody>
            <a:bodyPr wrap="square" rtlCol="0">
              <a:spAutoFit/>
            </a:bodyPr>
            <a:lstStyle/>
            <a:p>
              <a:pPr algn="ctr" fontAlgn="ctr"/>
              <a:r>
                <a:rPr lang="en-US" sz="1200" dirty="0">
                  <a:latin typeface="Huawei Sans" panose="020C0503030203020204" pitchFamily="34" charset="0"/>
                </a:rPr>
                <a:t>Reply B</a:t>
              </a:r>
              <a:endParaRPr lang="en-US" altLang="zh-CN" sz="1200" dirty="0">
                <a:latin typeface="Huawei Sans" panose="020C0503030203020204" pitchFamily="34" charset="0"/>
              </a:endParaRPr>
            </a:p>
          </p:txBody>
        </p:sp>
        <p:sp>
          <p:nvSpPr>
            <p:cNvPr id="585" name="文本框 584"/>
            <p:cNvSpPr txBox="1"/>
            <p:nvPr/>
          </p:nvSpPr>
          <p:spPr>
            <a:xfrm rot="300000">
              <a:off x="8579206" y="2832105"/>
              <a:ext cx="2552888" cy="528649"/>
            </a:xfrm>
            <a:prstGeom prst="rect">
              <a:avLst/>
            </a:prstGeom>
            <a:noFill/>
          </p:spPr>
          <p:txBody>
            <a:bodyPr wrap="square" rtlCol="0">
              <a:spAutoFit/>
            </a:bodyPr>
            <a:lstStyle/>
            <a:p>
              <a:pPr algn="ctr" fontAlgn="ctr"/>
              <a:r>
                <a:rPr lang="en-US" sz="1200" dirty="0">
                  <a:latin typeface="Huawei Sans" panose="020C0503030203020204" pitchFamily="34" charset="0"/>
                </a:rPr>
                <a:t>Reply A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p:txBody>
        </p:sp>
        <p:cxnSp>
          <p:nvCxnSpPr>
            <p:cNvPr id="586" name="直接箭头连接符 585"/>
            <p:cNvCxnSpPr/>
            <p:nvPr/>
          </p:nvCxnSpPr>
          <p:spPr>
            <a:xfrm>
              <a:off x="4727848" y="5079912"/>
              <a:ext cx="3387358" cy="29268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7" name="文本框 586"/>
            <p:cNvSpPr txBox="1"/>
            <p:nvPr/>
          </p:nvSpPr>
          <p:spPr>
            <a:xfrm rot="300000">
              <a:off x="5600734" y="4853449"/>
              <a:ext cx="1977620" cy="317189"/>
            </a:xfrm>
            <a:prstGeom prst="rect">
              <a:avLst/>
            </a:prstGeom>
            <a:noFill/>
          </p:spPr>
          <p:txBody>
            <a:bodyPr wrap="square" rtlCol="0">
              <a:spAutoFit/>
            </a:bodyPr>
            <a:lstStyle/>
            <a:p>
              <a:pPr algn="ctr" fontAlgn="ctr"/>
              <a:r>
                <a:rPr lang="en-US" sz="1200" dirty="0">
                  <a:latin typeface="Huawei Sans" panose="020C0503030203020204" pitchFamily="34" charset="0"/>
                </a:rPr>
                <a:t>Reply C</a:t>
              </a:r>
              <a:endParaRPr lang="en-US" altLang="zh-CN" sz="1200" dirty="0">
                <a:latin typeface="Huawei Sans" panose="020C0503030203020204" pitchFamily="34" charset="0"/>
              </a:endParaRPr>
            </a:p>
          </p:txBody>
        </p:sp>
        <p:cxnSp>
          <p:nvCxnSpPr>
            <p:cNvPr id="588" name="直接箭头连接符 587"/>
            <p:cNvCxnSpPr/>
            <p:nvPr/>
          </p:nvCxnSpPr>
          <p:spPr>
            <a:xfrm>
              <a:off x="8147503" y="3356992"/>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89" name="直接箭头连接符 588"/>
            <p:cNvCxnSpPr/>
            <p:nvPr/>
          </p:nvCxnSpPr>
          <p:spPr>
            <a:xfrm>
              <a:off x="8147503" y="3573016"/>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90" name="直接箭头连接符 589"/>
            <p:cNvCxnSpPr/>
            <p:nvPr/>
          </p:nvCxnSpPr>
          <p:spPr>
            <a:xfrm>
              <a:off x="4750265" y="4071800"/>
              <a:ext cx="3361959" cy="290494"/>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1" name="直接箭头连接符 590"/>
            <p:cNvCxnSpPr/>
            <p:nvPr/>
          </p:nvCxnSpPr>
          <p:spPr>
            <a:xfrm>
              <a:off x="4750265" y="4287824"/>
              <a:ext cx="3361959" cy="290494"/>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2" name="直接箭头连接符 591"/>
            <p:cNvCxnSpPr/>
            <p:nvPr/>
          </p:nvCxnSpPr>
          <p:spPr>
            <a:xfrm>
              <a:off x="4727848" y="5295936"/>
              <a:ext cx="3387358" cy="29268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3" name="直接箭头连接符 592"/>
            <p:cNvCxnSpPr/>
            <p:nvPr/>
          </p:nvCxnSpPr>
          <p:spPr>
            <a:xfrm>
              <a:off x="4727848" y="5511960"/>
              <a:ext cx="3387358" cy="29268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4" name="直接连接符 593"/>
            <p:cNvCxnSpPr/>
            <p:nvPr/>
          </p:nvCxnSpPr>
          <p:spPr>
            <a:xfrm>
              <a:off x="8094216" y="2057714"/>
              <a:ext cx="0" cy="396357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95" name="直接箭头连接符 594"/>
            <p:cNvCxnSpPr/>
            <p:nvPr/>
          </p:nvCxnSpPr>
          <p:spPr>
            <a:xfrm>
              <a:off x="1286041" y="4581128"/>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6" name="直接箭头连接符 595"/>
            <p:cNvCxnSpPr/>
            <p:nvPr/>
          </p:nvCxnSpPr>
          <p:spPr>
            <a:xfrm>
              <a:off x="1286041" y="4797152"/>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7" name="椭圆 596"/>
            <p:cNvSpPr/>
            <p:nvPr/>
          </p:nvSpPr>
          <p:spPr>
            <a:xfrm>
              <a:off x="8040216" y="3068960"/>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98" name="椭圆 597"/>
            <p:cNvSpPr/>
            <p:nvPr/>
          </p:nvSpPr>
          <p:spPr>
            <a:xfrm>
              <a:off x="8040216" y="3284984"/>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99" name="椭圆 598"/>
            <p:cNvSpPr/>
            <p:nvPr/>
          </p:nvSpPr>
          <p:spPr>
            <a:xfrm>
              <a:off x="8040216" y="3501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0" name="椭圆 599"/>
            <p:cNvSpPr/>
            <p:nvPr/>
          </p:nvSpPr>
          <p:spPr>
            <a:xfrm>
              <a:off x="1225300" y="431385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1" name="椭圆 600"/>
            <p:cNvSpPr/>
            <p:nvPr/>
          </p:nvSpPr>
          <p:spPr>
            <a:xfrm>
              <a:off x="1225300" y="4529883"/>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2" name="椭圆 601"/>
            <p:cNvSpPr/>
            <p:nvPr/>
          </p:nvSpPr>
          <p:spPr>
            <a:xfrm>
              <a:off x="1225300" y="4745907"/>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3" name="椭圆 602"/>
            <p:cNvSpPr/>
            <p:nvPr/>
          </p:nvSpPr>
          <p:spPr>
            <a:xfrm>
              <a:off x="4678234" y="502810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4" name="椭圆 603"/>
            <p:cNvSpPr/>
            <p:nvPr/>
          </p:nvSpPr>
          <p:spPr>
            <a:xfrm>
              <a:off x="4678234" y="5244133"/>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5" name="椭圆 604"/>
            <p:cNvSpPr/>
            <p:nvPr/>
          </p:nvSpPr>
          <p:spPr>
            <a:xfrm>
              <a:off x="4678234" y="5460157"/>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nvGrpSpPr>
            <p:cNvPr id="606" name="组合 605"/>
            <p:cNvGrpSpPr>
              <a:grpSpLocks noChangeAspect="1"/>
            </p:cNvGrpSpPr>
            <p:nvPr/>
          </p:nvGrpSpPr>
          <p:grpSpPr>
            <a:xfrm>
              <a:off x="7862083" y="1808761"/>
              <a:ext cx="540000" cy="540000"/>
              <a:chOff x="4295800" y="1628800"/>
              <a:chExt cx="1440000" cy="1440000"/>
            </a:xfrm>
          </p:grpSpPr>
          <p:sp>
            <p:nvSpPr>
              <p:cNvPr id="607" name="圆角矩形 606"/>
              <p:cNvSpPr/>
              <p:nvPr/>
            </p:nvSpPr>
            <p:spPr>
              <a:xfrm>
                <a:off x="4295800" y="1628800"/>
                <a:ext cx="1440000" cy="1440000"/>
              </a:xfrm>
              <a:prstGeom prst="roundRect">
                <a:avLst>
                  <a:gd name="adj" fmla="val 896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rPr>
                  <a:t>C</a:t>
                </a:r>
                <a:endParaRPr lang="en-US" altLang="zh-CN" sz="1600" b="1" dirty="0">
                  <a:latin typeface="Huawei Sans" panose="020C0503030203020204" pitchFamily="34" charset="0"/>
                </a:endParaRPr>
              </a:p>
            </p:txBody>
          </p:sp>
          <p:sp>
            <p:nvSpPr>
              <p:cNvPr id="608" name="椭圆 607"/>
              <p:cNvSpPr/>
              <p:nvPr/>
            </p:nvSpPr>
            <p:spPr>
              <a:xfrm>
                <a:off x="4367808"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9" name="椭圆 608"/>
              <p:cNvSpPr/>
              <p:nvPr/>
            </p:nvSpPr>
            <p:spPr>
              <a:xfrm>
                <a:off x="45118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0" name="椭圆 609"/>
              <p:cNvSpPr/>
              <p:nvPr/>
            </p:nvSpPr>
            <p:spPr>
              <a:xfrm>
                <a:off x="46642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1" name="椭圆 610"/>
              <p:cNvSpPr/>
              <p:nvPr/>
            </p:nvSpPr>
            <p:spPr>
              <a:xfrm>
                <a:off x="48166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2" name="椭圆 611"/>
              <p:cNvSpPr/>
              <p:nvPr/>
            </p:nvSpPr>
            <p:spPr>
              <a:xfrm>
                <a:off x="49690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3" name="椭圆 612"/>
              <p:cNvSpPr/>
              <p:nvPr/>
            </p:nvSpPr>
            <p:spPr>
              <a:xfrm>
                <a:off x="513474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4" name="椭圆 613"/>
              <p:cNvSpPr/>
              <p:nvPr/>
            </p:nvSpPr>
            <p:spPr>
              <a:xfrm>
                <a:off x="52787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5" name="椭圆 614"/>
              <p:cNvSpPr/>
              <p:nvPr/>
            </p:nvSpPr>
            <p:spPr>
              <a:xfrm>
                <a:off x="54311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6" name="椭圆 615"/>
              <p:cNvSpPr/>
              <p:nvPr/>
            </p:nvSpPr>
            <p:spPr>
              <a:xfrm>
                <a:off x="55835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7" name="椭圆 616"/>
              <p:cNvSpPr/>
              <p:nvPr/>
            </p:nvSpPr>
            <p:spPr>
              <a:xfrm>
                <a:off x="4367808"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8" name="椭圆 617"/>
              <p:cNvSpPr/>
              <p:nvPr/>
            </p:nvSpPr>
            <p:spPr>
              <a:xfrm>
                <a:off x="45118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9" name="椭圆 618"/>
              <p:cNvSpPr/>
              <p:nvPr/>
            </p:nvSpPr>
            <p:spPr>
              <a:xfrm>
                <a:off x="46642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0" name="椭圆 619"/>
              <p:cNvSpPr/>
              <p:nvPr/>
            </p:nvSpPr>
            <p:spPr>
              <a:xfrm>
                <a:off x="48166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1" name="椭圆 620"/>
              <p:cNvSpPr/>
              <p:nvPr/>
            </p:nvSpPr>
            <p:spPr>
              <a:xfrm>
                <a:off x="49690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2" name="椭圆 621"/>
              <p:cNvSpPr/>
              <p:nvPr/>
            </p:nvSpPr>
            <p:spPr>
              <a:xfrm>
                <a:off x="513474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3" name="椭圆 622"/>
              <p:cNvSpPr/>
              <p:nvPr/>
            </p:nvSpPr>
            <p:spPr>
              <a:xfrm>
                <a:off x="52787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4" name="椭圆 623"/>
              <p:cNvSpPr/>
              <p:nvPr/>
            </p:nvSpPr>
            <p:spPr>
              <a:xfrm>
                <a:off x="54311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5" name="椭圆 624"/>
              <p:cNvSpPr/>
              <p:nvPr/>
            </p:nvSpPr>
            <p:spPr>
              <a:xfrm>
                <a:off x="55835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6" name="椭圆 625"/>
              <p:cNvSpPr/>
              <p:nvPr/>
            </p:nvSpPr>
            <p:spPr>
              <a:xfrm>
                <a:off x="4367808"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7" name="椭圆 626"/>
              <p:cNvSpPr/>
              <p:nvPr/>
            </p:nvSpPr>
            <p:spPr>
              <a:xfrm>
                <a:off x="45118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8" name="椭圆 627"/>
              <p:cNvSpPr/>
              <p:nvPr/>
            </p:nvSpPr>
            <p:spPr>
              <a:xfrm>
                <a:off x="46642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9" name="椭圆 628"/>
              <p:cNvSpPr/>
              <p:nvPr/>
            </p:nvSpPr>
            <p:spPr>
              <a:xfrm>
                <a:off x="48166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0" name="椭圆 629"/>
              <p:cNvSpPr/>
              <p:nvPr/>
            </p:nvSpPr>
            <p:spPr>
              <a:xfrm>
                <a:off x="49690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1" name="椭圆 630"/>
              <p:cNvSpPr/>
              <p:nvPr/>
            </p:nvSpPr>
            <p:spPr>
              <a:xfrm>
                <a:off x="513474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2" name="椭圆 631"/>
              <p:cNvSpPr/>
              <p:nvPr/>
            </p:nvSpPr>
            <p:spPr>
              <a:xfrm>
                <a:off x="52787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3" name="椭圆 632"/>
              <p:cNvSpPr/>
              <p:nvPr/>
            </p:nvSpPr>
            <p:spPr>
              <a:xfrm>
                <a:off x="54311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4" name="椭圆 633"/>
              <p:cNvSpPr/>
              <p:nvPr/>
            </p:nvSpPr>
            <p:spPr>
              <a:xfrm>
                <a:off x="55835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5" name="椭圆 634"/>
              <p:cNvSpPr/>
              <p:nvPr/>
            </p:nvSpPr>
            <p:spPr>
              <a:xfrm>
                <a:off x="4367808"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6" name="椭圆 635"/>
              <p:cNvSpPr/>
              <p:nvPr/>
            </p:nvSpPr>
            <p:spPr>
              <a:xfrm>
                <a:off x="45118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7" name="椭圆 636"/>
              <p:cNvSpPr/>
              <p:nvPr/>
            </p:nvSpPr>
            <p:spPr>
              <a:xfrm>
                <a:off x="46642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8" name="椭圆 637"/>
              <p:cNvSpPr/>
              <p:nvPr/>
            </p:nvSpPr>
            <p:spPr>
              <a:xfrm>
                <a:off x="48166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9" name="椭圆 638"/>
              <p:cNvSpPr/>
              <p:nvPr/>
            </p:nvSpPr>
            <p:spPr>
              <a:xfrm>
                <a:off x="49690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0" name="椭圆 639"/>
              <p:cNvSpPr/>
              <p:nvPr/>
            </p:nvSpPr>
            <p:spPr>
              <a:xfrm>
                <a:off x="513474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1" name="椭圆 640"/>
              <p:cNvSpPr/>
              <p:nvPr/>
            </p:nvSpPr>
            <p:spPr>
              <a:xfrm>
                <a:off x="52787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2" name="椭圆 641"/>
              <p:cNvSpPr/>
              <p:nvPr/>
            </p:nvSpPr>
            <p:spPr>
              <a:xfrm>
                <a:off x="54311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3" name="椭圆 642"/>
              <p:cNvSpPr/>
              <p:nvPr/>
            </p:nvSpPr>
            <p:spPr>
              <a:xfrm>
                <a:off x="55835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4" name="椭圆 643"/>
              <p:cNvSpPr/>
              <p:nvPr/>
            </p:nvSpPr>
            <p:spPr>
              <a:xfrm>
                <a:off x="4367808"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5" name="椭圆 644"/>
              <p:cNvSpPr/>
              <p:nvPr/>
            </p:nvSpPr>
            <p:spPr>
              <a:xfrm>
                <a:off x="45118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6" name="椭圆 645"/>
              <p:cNvSpPr/>
              <p:nvPr/>
            </p:nvSpPr>
            <p:spPr>
              <a:xfrm>
                <a:off x="46642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7" name="椭圆 646"/>
              <p:cNvSpPr/>
              <p:nvPr/>
            </p:nvSpPr>
            <p:spPr>
              <a:xfrm>
                <a:off x="48166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8" name="椭圆 647"/>
              <p:cNvSpPr/>
              <p:nvPr/>
            </p:nvSpPr>
            <p:spPr>
              <a:xfrm>
                <a:off x="49690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9" name="椭圆 648"/>
              <p:cNvSpPr/>
              <p:nvPr/>
            </p:nvSpPr>
            <p:spPr>
              <a:xfrm>
                <a:off x="513474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0" name="椭圆 649"/>
              <p:cNvSpPr/>
              <p:nvPr/>
            </p:nvSpPr>
            <p:spPr>
              <a:xfrm>
                <a:off x="52787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1" name="椭圆 650"/>
              <p:cNvSpPr/>
              <p:nvPr/>
            </p:nvSpPr>
            <p:spPr>
              <a:xfrm>
                <a:off x="54311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2" name="椭圆 651"/>
              <p:cNvSpPr/>
              <p:nvPr/>
            </p:nvSpPr>
            <p:spPr>
              <a:xfrm>
                <a:off x="55835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3" name="椭圆 652"/>
              <p:cNvSpPr/>
              <p:nvPr/>
            </p:nvSpPr>
            <p:spPr>
              <a:xfrm>
                <a:off x="4367808"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4" name="椭圆 653"/>
              <p:cNvSpPr/>
              <p:nvPr/>
            </p:nvSpPr>
            <p:spPr>
              <a:xfrm>
                <a:off x="45118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5" name="椭圆 654"/>
              <p:cNvSpPr/>
              <p:nvPr/>
            </p:nvSpPr>
            <p:spPr>
              <a:xfrm>
                <a:off x="46642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6" name="椭圆 655"/>
              <p:cNvSpPr/>
              <p:nvPr/>
            </p:nvSpPr>
            <p:spPr>
              <a:xfrm>
                <a:off x="48166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7" name="椭圆 656"/>
              <p:cNvSpPr/>
              <p:nvPr/>
            </p:nvSpPr>
            <p:spPr>
              <a:xfrm>
                <a:off x="49690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8" name="椭圆 657"/>
              <p:cNvSpPr/>
              <p:nvPr/>
            </p:nvSpPr>
            <p:spPr>
              <a:xfrm>
                <a:off x="513474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9" name="椭圆 658"/>
              <p:cNvSpPr/>
              <p:nvPr/>
            </p:nvSpPr>
            <p:spPr>
              <a:xfrm>
                <a:off x="52787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0" name="椭圆 659"/>
              <p:cNvSpPr/>
              <p:nvPr/>
            </p:nvSpPr>
            <p:spPr>
              <a:xfrm>
                <a:off x="54311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1" name="椭圆 660"/>
              <p:cNvSpPr/>
              <p:nvPr/>
            </p:nvSpPr>
            <p:spPr>
              <a:xfrm>
                <a:off x="55835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2" name="椭圆 661"/>
              <p:cNvSpPr/>
              <p:nvPr/>
            </p:nvSpPr>
            <p:spPr>
              <a:xfrm>
                <a:off x="436780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3" name="椭圆 662"/>
              <p:cNvSpPr/>
              <p:nvPr/>
            </p:nvSpPr>
            <p:spPr>
              <a:xfrm>
                <a:off x="451182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4" name="椭圆 663"/>
              <p:cNvSpPr/>
              <p:nvPr/>
            </p:nvSpPr>
            <p:spPr>
              <a:xfrm>
                <a:off x="436780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5" name="椭圆 664"/>
              <p:cNvSpPr/>
              <p:nvPr/>
            </p:nvSpPr>
            <p:spPr>
              <a:xfrm>
                <a:off x="451182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6" name="椭圆 665"/>
              <p:cNvSpPr/>
              <p:nvPr/>
            </p:nvSpPr>
            <p:spPr>
              <a:xfrm>
                <a:off x="544792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7" name="椭圆 666"/>
              <p:cNvSpPr/>
              <p:nvPr/>
            </p:nvSpPr>
            <p:spPr>
              <a:xfrm>
                <a:off x="559194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8" name="椭圆 667"/>
              <p:cNvSpPr/>
              <p:nvPr/>
            </p:nvSpPr>
            <p:spPr>
              <a:xfrm>
                <a:off x="544792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9" name="椭圆 668"/>
              <p:cNvSpPr/>
              <p:nvPr/>
            </p:nvSpPr>
            <p:spPr>
              <a:xfrm>
                <a:off x="559194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670" name="组合 669"/>
            <p:cNvGrpSpPr>
              <a:grpSpLocks noChangeAspect="1"/>
            </p:cNvGrpSpPr>
            <p:nvPr/>
          </p:nvGrpSpPr>
          <p:grpSpPr>
            <a:xfrm>
              <a:off x="4471143" y="1804598"/>
              <a:ext cx="540000" cy="540000"/>
              <a:chOff x="4295800" y="1628800"/>
              <a:chExt cx="1440000" cy="1440000"/>
            </a:xfrm>
          </p:grpSpPr>
          <p:sp>
            <p:nvSpPr>
              <p:cNvPr id="671" name="圆角矩形 670"/>
              <p:cNvSpPr/>
              <p:nvPr/>
            </p:nvSpPr>
            <p:spPr>
              <a:xfrm>
                <a:off x="4295800" y="1628800"/>
                <a:ext cx="1440000" cy="1440000"/>
              </a:xfrm>
              <a:prstGeom prst="roundRect">
                <a:avLst>
                  <a:gd name="adj" fmla="val 896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rPr>
                  <a:t>C</a:t>
                </a:r>
                <a:endParaRPr lang="en-US" altLang="zh-CN" sz="1600" b="1" dirty="0">
                  <a:latin typeface="Huawei Sans" panose="020C0503030203020204" pitchFamily="34" charset="0"/>
                </a:endParaRPr>
              </a:p>
            </p:txBody>
          </p:sp>
          <p:sp>
            <p:nvSpPr>
              <p:cNvPr id="672" name="椭圆 671"/>
              <p:cNvSpPr/>
              <p:nvPr/>
            </p:nvSpPr>
            <p:spPr>
              <a:xfrm>
                <a:off x="4367808"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3" name="椭圆 672"/>
              <p:cNvSpPr/>
              <p:nvPr/>
            </p:nvSpPr>
            <p:spPr>
              <a:xfrm>
                <a:off x="45118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4" name="椭圆 673"/>
              <p:cNvSpPr/>
              <p:nvPr/>
            </p:nvSpPr>
            <p:spPr>
              <a:xfrm>
                <a:off x="46642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5" name="椭圆 674"/>
              <p:cNvSpPr/>
              <p:nvPr/>
            </p:nvSpPr>
            <p:spPr>
              <a:xfrm>
                <a:off x="48166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6" name="椭圆 675"/>
              <p:cNvSpPr/>
              <p:nvPr/>
            </p:nvSpPr>
            <p:spPr>
              <a:xfrm>
                <a:off x="49690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7" name="椭圆 676"/>
              <p:cNvSpPr/>
              <p:nvPr/>
            </p:nvSpPr>
            <p:spPr>
              <a:xfrm>
                <a:off x="513474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8" name="椭圆 677"/>
              <p:cNvSpPr/>
              <p:nvPr/>
            </p:nvSpPr>
            <p:spPr>
              <a:xfrm>
                <a:off x="52787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9" name="椭圆 678"/>
              <p:cNvSpPr/>
              <p:nvPr/>
            </p:nvSpPr>
            <p:spPr>
              <a:xfrm>
                <a:off x="54311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0" name="椭圆 679"/>
              <p:cNvSpPr/>
              <p:nvPr/>
            </p:nvSpPr>
            <p:spPr>
              <a:xfrm>
                <a:off x="55835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1" name="椭圆 680"/>
              <p:cNvSpPr/>
              <p:nvPr/>
            </p:nvSpPr>
            <p:spPr>
              <a:xfrm>
                <a:off x="4367808"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2" name="椭圆 681"/>
              <p:cNvSpPr/>
              <p:nvPr/>
            </p:nvSpPr>
            <p:spPr>
              <a:xfrm>
                <a:off x="45118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3" name="椭圆 682"/>
              <p:cNvSpPr/>
              <p:nvPr/>
            </p:nvSpPr>
            <p:spPr>
              <a:xfrm>
                <a:off x="46642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4" name="椭圆 683"/>
              <p:cNvSpPr/>
              <p:nvPr/>
            </p:nvSpPr>
            <p:spPr>
              <a:xfrm>
                <a:off x="48166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5" name="椭圆 684"/>
              <p:cNvSpPr/>
              <p:nvPr/>
            </p:nvSpPr>
            <p:spPr>
              <a:xfrm>
                <a:off x="49690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6" name="椭圆 685"/>
              <p:cNvSpPr/>
              <p:nvPr/>
            </p:nvSpPr>
            <p:spPr>
              <a:xfrm>
                <a:off x="513474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7" name="椭圆 686"/>
              <p:cNvSpPr/>
              <p:nvPr/>
            </p:nvSpPr>
            <p:spPr>
              <a:xfrm>
                <a:off x="52787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8" name="椭圆 687"/>
              <p:cNvSpPr/>
              <p:nvPr/>
            </p:nvSpPr>
            <p:spPr>
              <a:xfrm>
                <a:off x="54311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9" name="椭圆 688"/>
              <p:cNvSpPr/>
              <p:nvPr/>
            </p:nvSpPr>
            <p:spPr>
              <a:xfrm>
                <a:off x="55835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0" name="椭圆 689"/>
              <p:cNvSpPr/>
              <p:nvPr/>
            </p:nvSpPr>
            <p:spPr>
              <a:xfrm>
                <a:off x="4367808"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1" name="椭圆 690"/>
              <p:cNvSpPr/>
              <p:nvPr/>
            </p:nvSpPr>
            <p:spPr>
              <a:xfrm>
                <a:off x="45118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2" name="椭圆 691"/>
              <p:cNvSpPr/>
              <p:nvPr/>
            </p:nvSpPr>
            <p:spPr>
              <a:xfrm>
                <a:off x="46642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3" name="椭圆 692"/>
              <p:cNvSpPr/>
              <p:nvPr/>
            </p:nvSpPr>
            <p:spPr>
              <a:xfrm>
                <a:off x="48166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4" name="椭圆 693"/>
              <p:cNvSpPr/>
              <p:nvPr/>
            </p:nvSpPr>
            <p:spPr>
              <a:xfrm>
                <a:off x="49690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5" name="椭圆 694"/>
              <p:cNvSpPr/>
              <p:nvPr/>
            </p:nvSpPr>
            <p:spPr>
              <a:xfrm>
                <a:off x="513474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6" name="椭圆 695"/>
              <p:cNvSpPr/>
              <p:nvPr/>
            </p:nvSpPr>
            <p:spPr>
              <a:xfrm>
                <a:off x="52787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7" name="椭圆 696"/>
              <p:cNvSpPr/>
              <p:nvPr/>
            </p:nvSpPr>
            <p:spPr>
              <a:xfrm>
                <a:off x="54311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8" name="椭圆 697"/>
              <p:cNvSpPr/>
              <p:nvPr/>
            </p:nvSpPr>
            <p:spPr>
              <a:xfrm>
                <a:off x="55835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9" name="椭圆 698"/>
              <p:cNvSpPr/>
              <p:nvPr/>
            </p:nvSpPr>
            <p:spPr>
              <a:xfrm>
                <a:off x="4367808"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0" name="椭圆 699"/>
              <p:cNvSpPr/>
              <p:nvPr/>
            </p:nvSpPr>
            <p:spPr>
              <a:xfrm>
                <a:off x="45118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1" name="椭圆 700"/>
              <p:cNvSpPr/>
              <p:nvPr/>
            </p:nvSpPr>
            <p:spPr>
              <a:xfrm>
                <a:off x="46642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2" name="椭圆 701"/>
              <p:cNvSpPr/>
              <p:nvPr/>
            </p:nvSpPr>
            <p:spPr>
              <a:xfrm>
                <a:off x="48166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3" name="椭圆 702"/>
              <p:cNvSpPr/>
              <p:nvPr/>
            </p:nvSpPr>
            <p:spPr>
              <a:xfrm>
                <a:off x="49690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4" name="椭圆 703"/>
              <p:cNvSpPr/>
              <p:nvPr/>
            </p:nvSpPr>
            <p:spPr>
              <a:xfrm>
                <a:off x="513474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5" name="椭圆 704"/>
              <p:cNvSpPr/>
              <p:nvPr/>
            </p:nvSpPr>
            <p:spPr>
              <a:xfrm>
                <a:off x="52787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6" name="椭圆 705"/>
              <p:cNvSpPr/>
              <p:nvPr/>
            </p:nvSpPr>
            <p:spPr>
              <a:xfrm>
                <a:off x="54311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7" name="椭圆 706"/>
              <p:cNvSpPr/>
              <p:nvPr/>
            </p:nvSpPr>
            <p:spPr>
              <a:xfrm>
                <a:off x="55835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8" name="椭圆 707"/>
              <p:cNvSpPr/>
              <p:nvPr/>
            </p:nvSpPr>
            <p:spPr>
              <a:xfrm>
                <a:off x="4367808"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9" name="椭圆 708"/>
              <p:cNvSpPr/>
              <p:nvPr/>
            </p:nvSpPr>
            <p:spPr>
              <a:xfrm>
                <a:off x="45118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0" name="椭圆 709"/>
              <p:cNvSpPr/>
              <p:nvPr/>
            </p:nvSpPr>
            <p:spPr>
              <a:xfrm>
                <a:off x="46642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1" name="椭圆 710"/>
              <p:cNvSpPr/>
              <p:nvPr/>
            </p:nvSpPr>
            <p:spPr>
              <a:xfrm>
                <a:off x="48166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2" name="椭圆 711"/>
              <p:cNvSpPr/>
              <p:nvPr/>
            </p:nvSpPr>
            <p:spPr>
              <a:xfrm>
                <a:off x="49690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3" name="椭圆 712"/>
              <p:cNvSpPr/>
              <p:nvPr/>
            </p:nvSpPr>
            <p:spPr>
              <a:xfrm>
                <a:off x="513474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4" name="椭圆 713"/>
              <p:cNvSpPr/>
              <p:nvPr/>
            </p:nvSpPr>
            <p:spPr>
              <a:xfrm>
                <a:off x="52787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5" name="椭圆 714"/>
              <p:cNvSpPr/>
              <p:nvPr/>
            </p:nvSpPr>
            <p:spPr>
              <a:xfrm>
                <a:off x="54311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6" name="椭圆 715"/>
              <p:cNvSpPr/>
              <p:nvPr/>
            </p:nvSpPr>
            <p:spPr>
              <a:xfrm>
                <a:off x="55835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7" name="椭圆 716"/>
              <p:cNvSpPr/>
              <p:nvPr/>
            </p:nvSpPr>
            <p:spPr>
              <a:xfrm>
                <a:off x="4367808"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8" name="椭圆 717"/>
              <p:cNvSpPr/>
              <p:nvPr/>
            </p:nvSpPr>
            <p:spPr>
              <a:xfrm>
                <a:off x="45118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9" name="椭圆 718"/>
              <p:cNvSpPr/>
              <p:nvPr/>
            </p:nvSpPr>
            <p:spPr>
              <a:xfrm>
                <a:off x="46642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0" name="椭圆 719"/>
              <p:cNvSpPr/>
              <p:nvPr/>
            </p:nvSpPr>
            <p:spPr>
              <a:xfrm>
                <a:off x="48166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1" name="椭圆 720"/>
              <p:cNvSpPr/>
              <p:nvPr/>
            </p:nvSpPr>
            <p:spPr>
              <a:xfrm>
                <a:off x="49690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2" name="椭圆 721"/>
              <p:cNvSpPr/>
              <p:nvPr/>
            </p:nvSpPr>
            <p:spPr>
              <a:xfrm>
                <a:off x="513474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3" name="椭圆 722"/>
              <p:cNvSpPr/>
              <p:nvPr/>
            </p:nvSpPr>
            <p:spPr>
              <a:xfrm>
                <a:off x="52787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4" name="椭圆 723"/>
              <p:cNvSpPr/>
              <p:nvPr/>
            </p:nvSpPr>
            <p:spPr>
              <a:xfrm>
                <a:off x="54311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5" name="椭圆 724"/>
              <p:cNvSpPr/>
              <p:nvPr/>
            </p:nvSpPr>
            <p:spPr>
              <a:xfrm>
                <a:off x="55835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6" name="椭圆 725"/>
              <p:cNvSpPr/>
              <p:nvPr/>
            </p:nvSpPr>
            <p:spPr>
              <a:xfrm>
                <a:off x="436780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7" name="椭圆 726"/>
              <p:cNvSpPr/>
              <p:nvPr/>
            </p:nvSpPr>
            <p:spPr>
              <a:xfrm>
                <a:off x="451182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8" name="椭圆 727"/>
              <p:cNvSpPr/>
              <p:nvPr/>
            </p:nvSpPr>
            <p:spPr>
              <a:xfrm>
                <a:off x="436780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9" name="椭圆 728"/>
              <p:cNvSpPr/>
              <p:nvPr/>
            </p:nvSpPr>
            <p:spPr>
              <a:xfrm>
                <a:off x="451182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0" name="椭圆 729"/>
              <p:cNvSpPr/>
              <p:nvPr/>
            </p:nvSpPr>
            <p:spPr>
              <a:xfrm>
                <a:off x="544792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1" name="椭圆 730"/>
              <p:cNvSpPr/>
              <p:nvPr/>
            </p:nvSpPr>
            <p:spPr>
              <a:xfrm>
                <a:off x="559194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2" name="椭圆 731"/>
              <p:cNvSpPr/>
              <p:nvPr/>
            </p:nvSpPr>
            <p:spPr>
              <a:xfrm>
                <a:off x="544792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3" name="椭圆 732"/>
              <p:cNvSpPr/>
              <p:nvPr/>
            </p:nvSpPr>
            <p:spPr>
              <a:xfrm>
                <a:off x="559194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734" name="组合 733"/>
            <p:cNvGrpSpPr>
              <a:grpSpLocks noChangeAspect="1"/>
            </p:cNvGrpSpPr>
            <p:nvPr/>
          </p:nvGrpSpPr>
          <p:grpSpPr>
            <a:xfrm>
              <a:off x="915942" y="1735009"/>
              <a:ext cx="726305" cy="720000"/>
              <a:chOff x="7668754" y="1425755"/>
              <a:chExt cx="2832865" cy="2808272"/>
            </a:xfrm>
          </p:grpSpPr>
          <p:cxnSp>
            <p:nvCxnSpPr>
              <p:cNvPr id="735" name="直接连接符 734"/>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6" name="直接连接符 735"/>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7" name="直接连接符 736"/>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8" name="直接连接符 737"/>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9" name="直接连接符 738"/>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0" name="直接连接符 739"/>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1" name="直接连接符 740"/>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2" name="直接连接符 741"/>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3" name="直接连接符 742"/>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4" name="直接连接符 743"/>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5" name="直接连接符 744"/>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6" name="直接连接符 745"/>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7" name="直接连接符 746"/>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8" name="直接连接符 747"/>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9" name="直接连接符 748"/>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0" name="直接连接符 749"/>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1" name="直接连接符 750"/>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2" name="直接连接符 751"/>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3" name="直接连接符 752"/>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4" name="直接连接符 753"/>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5" name="直接连接符 754"/>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6" name="直接连接符 755"/>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7" name="直接连接符 756"/>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8" name="直接连接符 757"/>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9" name="直接连接符 758"/>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0" name="直接连接符 759"/>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1" name="直接连接符 760"/>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2" name="直接连接符 761"/>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3" name="直接连接符 762"/>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4" name="直接连接符 763"/>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5" name="直接连接符 764"/>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6" name="直接连接符 765"/>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7" name="直接连接符 766"/>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8" name="直接连接符 767"/>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9" name="直接连接符 768"/>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0" name="直接连接符 769"/>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1" name="直接连接符 770"/>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2" name="直接连接符 771"/>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3" name="直接连接符 772"/>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4" name="直接连接符 773"/>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5" name="直接连接符 774"/>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6" name="直接连接符 775"/>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7" name="直接连接符 776"/>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8" name="直接连接符 777"/>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9" name="直接连接符 778"/>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0" name="直接连接符 779"/>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1" name="直接连接符 780"/>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2" name="直接连接符 781"/>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3" name="直接连接符 782"/>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4" name="直接连接符 783"/>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85" name="组合 784"/>
              <p:cNvGrpSpPr/>
              <p:nvPr/>
            </p:nvGrpSpPr>
            <p:grpSpPr>
              <a:xfrm rot="5400000">
                <a:off x="6768702" y="2757831"/>
                <a:ext cx="1944216" cy="144112"/>
                <a:chOff x="6798078" y="2996952"/>
                <a:chExt cx="1944216" cy="144112"/>
              </a:xfrm>
            </p:grpSpPr>
            <p:cxnSp>
              <p:nvCxnSpPr>
                <p:cNvPr id="813" name="直接连接符 812"/>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4" name="直接连接符 813"/>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5" name="直接连接符 814"/>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6" name="直接连接符 815"/>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7" name="直接连接符 816"/>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8" name="直接连接符 817"/>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9" name="直接连接符 818"/>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0" name="直接连接符 819"/>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1" name="直接连接符 820"/>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2" name="直接连接符 821"/>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3" name="直接连接符 822"/>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4" name="直接连接符 823"/>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5" name="直接连接符 824"/>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6" name="直接连接符 825"/>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7" name="直接连接符 826"/>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8" name="直接连接符 827"/>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9" name="直接连接符 828"/>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0" name="直接连接符 829"/>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1" name="直接连接符 830"/>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2" name="直接连接符 831"/>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3" name="直接连接符 832"/>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4" name="直接连接符 833"/>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5" name="直接连接符 834"/>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6" name="直接连接符 835"/>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7" name="直接连接符 836"/>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86" name="组合 785"/>
              <p:cNvGrpSpPr/>
              <p:nvPr/>
            </p:nvGrpSpPr>
            <p:grpSpPr>
              <a:xfrm rot="5400000">
                <a:off x="9457455" y="2757238"/>
                <a:ext cx="1944216" cy="144112"/>
                <a:chOff x="6798078" y="2996952"/>
                <a:chExt cx="1944216" cy="144112"/>
              </a:xfrm>
            </p:grpSpPr>
            <p:cxnSp>
              <p:nvCxnSpPr>
                <p:cNvPr id="788" name="直接连接符 787"/>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9" name="直接连接符 788"/>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0" name="直接连接符 789"/>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1" name="直接连接符 790"/>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2" name="直接连接符 791"/>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3" name="直接连接符 792"/>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4" name="直接连接符 793"/>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5" name="直接连接符 794"/>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6" name="直接连接符 795"/>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7" name="直接连接符 796"/>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8" name="直接连接符 797"/>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9" name="直接连接符 798"/>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0" name="直接连接符 799"/>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1" name="直接连接符 800"/>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2" name="直接连接符 801"/>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3" name="直接连接符 802"/>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4" name="直接连接符 803"/>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5" name="直接连接符 804"/>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6" name="直接连接符 805"/>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7" name="直接连接符 806"/>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8" name="直接连接符 807"/>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9" name="直接连接符 808"/>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0" name="直接连接符 809"/>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1" name="直接连接符 810"/>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2" name="直接连接符 811"/>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87" name="圆角矩形 786"/>
              <p:cNvSpPr/>
              <p:nvPr/>
            </p:nvSpPr>
            <p:spPr>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accent1"/>
                    </a:solidFill>
                    <a:latin typeface="Huawei Sans" panose="020C0503030203020204" pitchFamily="34" charset="0"/>
                  </a:rPr>
                  <a:t>NP</a:t>
                </a:r>
              </a:p>
            </p:txBody>
          </p:sp>
        </p:grpSp>
        <p:cxnSp>
          <p:nvCxnSpPr>
            <p:cNvPr id="838" name="直接箭头连接符 837"/>
            <p:cNvCxnSpPr/>
            <p:nvPr/>
          </p:nvCxnSpPr>
          <p:spPr>
            <a:xfrm>
              <a:off x="8147503" y="4221088"/>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839" name="直接箭头连接符 838"/>
            <p:cNvCxnSpPr/>
            <p:nvPr/>
          </p:nvCxnSpPr>
          <p:spPr>
            <a:xfrm>
              <a:off x="8147503" y="4437112"/>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840" name="直接箭头连接符 839"/>
            <p:cNvCxnSpPr/>
            <p:nvPr/>
          </p:nvCxnSpPr>
          <p:spPr>
            <a:xfrm>
              <a:off x="8147503" y="4653136"/>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841" name="椭圆 840"/>
            <p:cNvSpPr/>
            <p:nvPr/>
          </p:nvSpPr>
          <p:spPr>
            <a:xfrm>
              <a:off x="8040216" y="4149080"/>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2" name="椭圆 841"/>
            <p:cNvSpPr/>
            <p:nvPr/>
          </p:nvSpPr>
          <p:spPr>
            <a:xfrm>
              <a:off x="8040216" y="4365104"/>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3" name="椭圆 842"/>
            <p:cNvSpPr/>
            <p:nvPr/>
          </p:nvSpPr>
          <p:spPr>
            <a:xfrm>
              <a:off x="8040216" y="458112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844" name="直接箭头连接符 843"/>
            <p:cNvCxnSpPr/>
            <p:nvPr/>
          </p:nvCxnSpPr>
          <p:spPr>
            <a:xfrm>
              <a:off x="8147503" y="5455716"/>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845" name="直接箭头连接符 844"/>
            <p:cNvCxnSpPr/>
            <p:nvPr/>
          </p:nvCxnSpPr>
          <p:spPr>
            <a:xfrm>
              <a:off x="8147503" y="5671740"/>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846" name="直接箭头连接符 845"/>
            <p:cNvCxnSpPr/>
            <p:nvPr/>
          </p:nvCxnSpPr>
          <p:spPr>
            <a:xfrm>
              <a:off x="8147503" y="5887765"/>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847" name="椭圆 846"/>
            <p:cNvSpPr/>
            <p:nvPr/>
          </p:nvSpPr>
          <p:spPr>
            <a:xfrm>
              <a:off x="8040216" y="5445224"/>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8" name="椭圆 847"/>
            <p:cNvSpPr/>
            <p:nvPr/>
          </p:nvSpPr>
          <p:spPr>
            <a:xfrm>
              <a:off x="8040216" y="566124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9" name="椭圆 848"/>
            <p:cNvSpPr/>
            <p:nvPr/>
          </p:nvSpPr>
          <p:spPr>
            <a:xfrm>
              <a:off x="8040216" y="5877272"/>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50" name="文本框 849"/>
            <p:cNvSpPr txBox="1"/>
            <p:nvPr/>
          </p:nvSpPr>
          <p:spPr>
            <a:xfrm rot="300000">
              <a:off x="8352232" y="4010700"/>
              <a:ext cx="2721626" cy="317189"/>
            </a:xfrm>
            <a:prstGeom prst="rect">
              <a:avLst/>
            </a:prstGeom>
            <a:noFill/>
          </p:spPr>
          <p:txBody>
            <a:bodyPr wrap="square" rtlCol="0">
              <a:spAutoFit/>
            </a:bodyPr>
            <a:lstStyle/>
            <a:p>
              <a:pPr algn="ctr" fontAlgn="ctr"/>
              <a:r>
                <a:rPr lang="en-US" sz="1200" dirty="0">
                  <a:latin typeface="Huawei Sans" panose="020C0503030203020204" pitchFamily="34" charset="0"/>
                </a:rPr>
                <a:t>Reply B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p:txBody>
        </p:sp>
        <p:sp>
          <p:nvSpPr>
            <p:cNvPr id="851" name="文本框 850"/>
            <p:cNvSpPr txBox="1"/>
            <p:nvPr/>
          </p:nvSpPr>
          <p:spPr>
            <a:xfrm rot="300000">
              <a:off x="8352821" y="5158245"/>
              <a:ext cx="2747349" cy="317189"/>
            </a:xfrm>
            <a:prstGeom prst="rect">
              <a:avLst/>
            </a:prstGeom>
            <a:noFill/>
          </p:spPr>
          <p:txBody>
            <a:bodyPr wrap="square" rtlCol="0">
              <a:spAutoFit/>
            </a:bodyPr>
            <a:lstStyle/>
            <a:p>
              <a:pPr algn="ctr" fontAlgn="ctr"/>
              <a:r>
                <a:rPr lang="en-US" sz="1200" dirty="0">
                  <a:latin typeface="Huawei Sans" panose="020C0503030203020204" pitchFamily="34" charset="0"/>
                </a:rPr>
                <a:t>Reply C (over the </a:t>
              </a:r>
              <a:r>
                <a:rPr lang="en-US" sz="1200" dirty="0" err="1">
                  <a:latin typeface="Huawei Sans" panose="020C0503030203020204" pitchFamily="34" charset="0"/>
                </a:rPr>
                <a:t>gRPC</a:t>
              </a:r>
              <a:r>
                <a:rPr lang="en-US" sz="1200" dirty="0">
                  <a:latin typeface="Huawei Sans" panose="020C0503030203020204" pitchFamily="34" charset="0"/>
                </a:rPr>
                <a:t> tunnel)</a:t>
              </a:r>
              <a:endParaRPr lang="en-US" altLang="zh-CN" sz="1200" dirty="0">
                <a:latin typeface="Huawei Sans" panose="020C0503030203020204" pitchFamily="34" charset="0"/>
              </a:endParaRPr>
            </a:p>
          </p:txBody>
        </p:sp>
        <p:sp>
          <p:nvSpPr>
            <p:cNvPr id="855" name="圆角矩形 854"/>
            <p:cNvSpPr/>
            <p:nvPr/>
          </p:nvSpPr>
          <p:spPr>
            <a:xfrm>
              <a:off x="574088" y="1209690"/>
              <a:ext cx="1678179" cy="45345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LPU's packet forwarding engine</a:t>
              </a:r>
            </a:p>
          </p:txBody>
        </p:sp>
        <p:sp>
          <p:nvSpPr>
            <p:cNvPr id="856" name="圆角矩形 855"/>
            <p:cNvSpPr/>
            <p:nvPr/>
          </p:nvSpPr>
          <p:spPr>
            <a:xfrm>
              <a:off x="4275811" y="1209690"/>
              <a:ext cx="1177089" cy="45345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LPU's CPU</a:t>
              </a:r>
              <a:endParaRPr lang="en-US" altLang="zh-CN" sz="1200" b="1" dirty="0">
                <a:solidFill>
                  <a:schemeClr val="bg1"/>
                </a:solidFill>
                <a:latin typeface="Huawei Sans" panose="020C0503030203020204" pitchFamily="34" charset="0"/>
              </a:endParaRPr>
            </a:p>
          </p:txBody>
        </p:sp>
        <p:sp>
          <p:nvSpPr>
            <p:cNvPr id="857" name="圆角矩形 856"/>
            <p:cNvSpPr/>
            <p:nvPr/>
          </p:nvSpPr>
          <p:spPr>
            <a:xfrm>
              <a:off x="7638003" y="1209690"/>
              <a:ext cx="1161194" cy="45345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MPU's CPU</a:t>
              </a:r>
              <a:endParaRPr lang="en-US" altLang="zh-CN" sz="1200" b="1" dirty="0">
                <a:solidFill>
                  <a:schemeClr val="bg1"/>
                </a:solidFill>
                <a:latin typeface="Huawei Sans" panose="020C0503030203020204" pitchFamily="34" charset="0"/>
              </a:endParaRPr>
            </a:p>
          </p:txBody>
        </p:sp>
        <p:sp>
          <p:nvSpPr>
            <p:cNvPr id="858" name="圆角矩形 857"/>
            <p:cNvSpPr/>
            <p:nvPr/>
          </p:nvSpPr>
          <p:spPr>
            <a:xfrm>
              <a:off x="10992543" y="1209690"/>
              <a:ext cx="805271" cy="45345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Collector</a:t>
              </a:r>
              <a:endParaRPr lang="en-US" altLang="zh-CN" sz="1200" b="1" dirty="0">
                <a:solidFill>
                  <a:schemeClr val="bg1"/>
                </a:solidFill>
                <a:latin typeface="Huawei Sans" panose="020C0503030203020204" pitchFamily="34" charset="0"/>
              </a:endParaRPr>
            </a:p>
          </p:txBody>
        </p:sp>
        <p:pic>
          <p:nvPicPr>
            <p:cNvPr id="295" name="图片 294" descr="PC.png"/>
            <p:cNvPicPr>
              <a:picLocks noChangeAspect="1"/>
            </p:cNvPicPr>
            <p:nvPr/>
          </p:nvPicPr>
          <p:blipFill>
            <a:blip r:embed="rId3" cstate="print"/>
            <a:stretch>
              <a:fillRect/>
            </a:stretch>
          </p:blipFill>
          <p:spPr>
            <a:xfrm>
              <a:off x="11140291" y="1805814"/>
              <a:ext cx="539063" cy="414000"/>
            </a:xfrm>
            <a:prstGeom prst="rect">
              <a:avLst/>
            </a:prstGeom>
          </p:spPr>
        </p:pic>
      </p:grpSp>
      <p:sp>
        <p:nvSpPr>
          <p:cNvPr id="294"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err="1">
                <a:latin typeface="Huawei Sans" panose="020C0503030203020204" pitchFamily="34" charset="0"/>
              </a:rPr>
              <a:t>gRPC</a:t>
            </a:r>
            <a:r>
              <a:rPr lang="en-US" sz="1600" dirty="0">
                <a:latin typeface="Huawei Sans" panose="020C0503030203020204" pitchFamily="34" charset="0"/>
              </a:rPr>
              <a:t> is connection-oriented. A </a:t>
            </a:r>
            <a:r>
              <a:rPr lang="en-US" sz="1600" dirty="0" err="1">
                <a:latin typeface="Huawei Sans" panose="020C0503030203020204" pitchFamily="34" charset="0"/>
              </a:rPr>
              <a:t>gRPC</a:t>
            </a:r>
            <a:r>
              <a:rPr lang="en-US" sz="1600" dirty="0">
                <a:latin typeface="Huawei Sans" panose="020C0503030203020204" pitchFamily="34" charset="0"/>
              </a:rPr>
              <a:t> connection is set up only between the collector and the MPU's CPU.</a:t>
            </a:r>
          </a:p>
        </p:txBody>
      </p:sp>
      <p:sp>
        <p:nvSpPr>
          <p:cNvPr id="296"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Push</a:t>
            </a:r>
            <a:endParaRPr lang="en-US" altLang="zh-CN" sz="1000" b="1" kern="0" dirty="0">
              <a:solidFill>
                <a:schemeClr val="bg1"/>
              </a:solidFill>
              <a:latin typeface="Huawei Sans" panose="020C0503030203020204" pitchFamily="34" charset="0"/>
            </a:endParaRPr>
          </a:p>
        </p:txBody>
      </p:sp>
      <p:sp>
        <p:nvSpPr>
          <p:cNvPr id="297"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298"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299"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475356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UDP-based Telemetry Data Push</a:t>
            </a:r>
            <a:endParaRPr lang="en-US" dirty="0"/>
          </a:p>
        </p:txBody>
      </p:sp>
      <p:grpSp>
        <p:nvGrpSpPr>
          <p:cNvPr id="20" name="组合 19"/>
          <p:cNvGrpSpPr/>
          <p:nvPr/>
        </p:nvGrpSpPr>
        <p:grpSpPr>
          <a:xfrm>
            <a:off x="762043" y="2052288"/>
            <a:ext cx="9385322" cy="4229900"/>
            <a:chOff x="405654" y="1186739"/>
            <a:chExt cx="11489928" cy="5137136"/>
          </a:xfrm>
        </p:grpSpPr>
        <p:cxnSp>
          <p:nvCxnSpPr>
            <p:cNvPr id="563" name="直接连接符 562"/>
            <p:cNvCxnSpPr/>
            <p:nvPr/>
          </p:nvCxnSpPr>
          <p:spPr>
            <a:xfrm flipH="1">
              <a:off x="11446317" y="2265598"/>
              <a:ext cx="16616" cy="405827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4" name="直接箭头连接符 563"/>
            <p:cNvCxnSpPr/>
            <p:nvPr/>
          </p:nvCxnSpPr>
          <p:spPr>
            <a:xfrm flipH="1">
              <a:off x="8112224" y="2397589"/>
              <a:ext cx="3347615" cy="506146"/>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66" name="文本框 565"/>
            <p:cNvSpPr txBox="1"/>
            <p:nvPr/>
          </p:nvSpPr>
          <p:spPr>
            <a:xfrm rot="21090171">
              <a:off x="8778064" y="1265866"/>
              <a:ext cx="2052694" cy="1457778"/>
            </a:xfrm>
            <a:prstGeom prst="rect">
              <a:avLst/>
            </a:prstGeom>
            <a:noFill/>
          </p:spPr>
          <p:txBody>
            <a:bodyPr wrap="square" rtlCol="0">
              <a:spAutoFit/>
            </a:bodyPr>
            <a:lstStyle/>
            <a:p>
              <a:pPr algn="ctr" fontAlgn="ctr"/>
              <a:r>
                <a:rPr lang="en-US" sz="1200" dirty="0">
                  <a:latin typeface="Huawei Sans" panose="020C0503030203020204" pitchFamily="34" charset="0"/>
                </a:rPr>
                <a:t>Subscription A (over the UDP tunnel)</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Subscription B (over the UDP tunnel)</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Subscription C (over the UDP tunnel)</a:t>
              </a:r>
              <a:endParaRPr lang="en-US" altLang="zh-CN" sz="1200" dirty="0">
                <a:latin typeface="Huawei Sans" panose="020C0503030203020204" pitchFamily="34" charset="0"/>
              </a:endParaRPr>
            </a:p>
          </p:txBody>
        </p:sp>
        <p:cxnSp>
          <p:nvCxnSpPr>
            <p:cNvPr id="567" name="直接连接符 566"/>
            <p:cNvCxnSpPr/>
            <p:nvPr/>
          </p:nvCxnSpPr>
          <p:spPr>
            <a:xfrm flipH="1">
              <a:off x="4714365" y="2093718"/>
              <a:ext cx="13483" cy="419276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8" name="直接连接符 567"/>
            <p:cNvCxnSpPr/>
            <p:nvPr/>
          </p:nvCxnSpPr>
          <p:spPr>
            <a:xfrm flipH="1">
              <a:off x="1258034" y="2093718"/>
              <a:ext cx="24370" cy="419276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9" name="直接箭头连接符 568"/>
            <p:cNvCxnSpPr/>
            <p:nvPr/>
          </p:nvCxnSpPr>
          <p:spPr>
            <a:xfrm flipH="1">
              <a:off x="4714365" y="3015696"/>
              <a:ext cx="3358116" cy="49547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0" name="直接箭头连接符 569"/>
            <p:cNvCxnSpPr/>
            <p:nvPr/>
          </p:nvCxnSpPr>
          <p:spPr>
            <a:xfrm flipH="1">
              <a:off x="1279421" y="3717212"/>
              <a:ext cx="3415074" cy="50387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8" name="文本框 577"/>
            <p:cNvSpPr txBox="1"/>
            <p:nvPr/>
          </p:nvSpPr>
          <p:spPr>
            <a:xfrm rot="21120000">
              <a:off x="5317151" y="2760180"/>
              <a:ext cx="2541252" cy="560684"/>
            </a:xfrm>
            <a:prstGeom prst="rect">
              <a:avLst/>
            </a:prstGeom>
            <a:noFill/>
          </p:spPr>
          <p:txBody>
            <a:bodyPr wrap="square" rtlCol="0">
              <a:spAutoFit/>
            </a:bodyPr>
            <a:lstStyle/>
            <a:p>
              <a:pPr algn="ctr" fontAlgn="ctr"/>
              <a:r>
                <a:rPr lang="en-US" sz="1200" dirty="0">
                  <a:latin typeface="Huawei Sans" panose="020C0503030203020204" pitchFamily="34" charset="0"/>
                </a:rPr>
                <a:t>Subscription B, subscription C</a:t>
              </a:r>
              <a:endParaRPr lang="en-US" altLang="zh-CN" sz="1200" dirty="0">
                <a:latin typeface="Huawei Sans" panose="020C0503030203020204" pitchFamily="34" charset="0"/>
              </a:endParaRPr>
            </a:p>
          </p:txBody>
        </p:sp>
        <p:sp>
          <p:nvSpPr>
            <p:cNvPr id="579" name="文本框 578"/>
            <p:cNvSpPr txBox="1"/>
            <p:nvPr/>
          </p:nvSpPr>
          <p:spPr>
            <a:xfrm rot="21120000">
              <a:off x="1817127" y="3609062"/>
              <a:ext cx="1854847" cy="336410"/>
            </a:xfrm>
            <a:prstGeom prst="rect">
              <a:avLst/>
            </a:prstGeom>
            <a:noFill/>
          </p:spPr>
          <p:txBody>
            <a:bodyPr wrap="square" rtlCol="0">
              <a:spAutoFit/>
            </a:bodyPr>
            <a:lstStyle/>
            <a:p>
              <a:pPr algn="ctr" fontAlgn="ctr"/>
              <a:r>
                <a:rPr lang="en-US" sz="1200" dirty="0">
                  <a:latin typeface="Huawei Sans" panose="020C0503030203020204" pitchFamily="34" charset="0"/>
                </a:rPr>
                <a:t>Subscription C</a:t>
              </a:r>
              <a:endParaRPr lang="en-US" altLang="zh-CN" sz="1200" dirty="0">
                <a:latin typeface="Huawei Sans" panose="020C0503030203020204" pitchFamily="34" charset="0"/>
              </a:endParaRPr>
            </a:p>
          </p:txBody>
        </p:sp>
        <p:cxnSp>
          <p:nvCxnSpPr>
            <p:cNvPr id="580" name="直接箭头连接符 579"/>
            <p:cNvCxnSpPr/>
            <p:nvPr/>
          </p:nvCxnSpPr>
          <p:spPr>
            <a:xfrm>
              <a:off x="1286041" y="4365104"/>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1" name="文本框 580"/>
            <p:cNvSpPr txBox="1"/>
            <p:nvPr/>
          </p:nvSpPr>
          <p:spPr>
            <a:xfrm rot="600000">
              <a:off x="1817988" y="4247200"/>
              <a:ext cx="1854847" cy="336410"/>
            </a:xfrm>
            <a:prstGeom prst="rect">
              <a:avLst/>
            </a:prstGeom>
            <a:noFill/>
          </p:spPr>
          <p:txBody>
            <a:bodyPr wrap="square" rtlCol="0">
              <a:spAutoFit/>
            </a:bodyPr>
            <a:lstStyle/>
            <a:p>
              <a:pPr algn="ctr" fontAlgn="ctr"/>
              <a:r>
                <a:rPr lang="en-US" sz="1200" dirty="0">
                  <a:latin typeface="Huawei Sans" panose="020C0503030203020204" pitchFamily="34" charset="0"/>
                </a:rPr>
                <a:t>Reply C</a:t>
              </a:r>
              <a:endParaRPr lang="en-US" altLang="zh-CN" sz="1200" dirty="0">
                <a:latin typeface="Huawei Sans" panose="020C0503030203020204" pitchFamily="34" charset="0"/>
              </a:endParaRPr>
            </a:p>
          </p:txBody>
        </p:sp>
        <p:cxnSp>
          <p:nvCxnSpPr>
            <p:cNvPr id="583" name="直接箭头连接符 582"/>
            <p:cNvCxnSpPr/>
            <p:nvPr/>
          </p:nvCxnSpPr>
          <p:spPr>
            <a:xfrm>
              <a:off x="8147503" y="3140968"/>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sp>
          <p:nvSpPr>
            <p:cNvPr id="585" name="文本框 584"/>
            <p:cNvSpPr txBox="1"/>
            <p:nvPr/>
          </p:nvSpPr>
          <p:spPr>
            <a:xfrm rot="300000">
              <a:off x="8623062" y="2859346"/>
              <a:ext cx="2652050" cy="560684"/>
            </a:xfrm>
            <a:prstGeom prst="rect">
              <a:avLst/>
            </a:prstGeom>
            <a:noFill/>
            <a:ln w="19050">
              <a:noFill/>
            </a:ln>
          </p:spPr>
          <p:txBody>
            <a:bodyPr wrap="square" rtlCol="0">
              <a:spAutoFit/>
            </a:bodyPr>
            <a:lstStyle/>
            <a:p>
              <a:pPr algn="ctr" fontAlgn="ctr"/>
              <a:r>
                <a:rPr lang="en-US" sz="1200" dirty="0">
                  <a:latin typeface="Huawei Sans" panose="020C0503030203020204" pitchFamily="34" charset="0"/>
                </a:rPr>
                <a:t>Reply A (over the UDP tunnel)</a:t>
              </a:r>
              <a:endParaRPr lang="en-US" altLang="zh-CN" sz="1200" dirty="0">
                <a:latin typeface="Huawei Sans" panose="020C0503030203020204" pitchFamily="34" charset="0"/>
              </a:endParaRPr>
            </a:p>
          </p:txBody>
        </p:sp>
        <p:cxnSp>
          <p:nvCxnSpPr>
            <p:cNvPr id="588" name="直接箭头连接符 587"/>
            <p:cNvCxnSpPr/>
            <p:nvPr/>
          </p:nvCxnSpPr>
          <p:spPr>
            <a:xfrm>
              <a:off x="8147503" y="3356992"/>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89" name="直接箭头连接符 588"/>
            <p:cNvCxnSpPr/>
            <p:nvPr/>
          </p:nvCxnSpPr>
          <p:spPr>
            <a:xfrm>
              <a:off x="8147503" y="3573016"/>
              <a:ext cx="3313819" cy="360040"/>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cxnSp>
          <p:nvCxnSpPr>
            <p:cNvPr id="595" name="直接箭头连接符 594"/>
            <p:cNvCxnSpPr/>
            <p:nvPr/>
          </p:nvCxnSpPr>
          <p:spPr>
            <a:xfrm>
              <a:off x="1286041" y="4581128"/>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6" name="直接箭头连接符 595"/>
            <p:cNvCxnSpPr/>
            <p:nvPr/>
          </p:nvCxnSpPr>
          <p:spPr>
            <a:xfrm>
              <a:off x="1286041" y="4797152"/>
              <a:ext cx="3440524" cy="58684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7" name="椭圆 596"/>
            <p:cNvSpPr/>
            <p:nvPr/>
          </p:nvSpPr>
          <p:spPr>
            <a:xfrm>
              <a:off x="8040216" y="3068960"/>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98" name="椭圆 597"/>
            <p:cNvSpPr/>
            <p:nvPr/>
          </p:nvSpPr>
          <p:spPr>
            <a:xfrm>
              <a:off x="8040216" y="3284984"/>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599" name="椭圆 598"/>
            <p:cNvSpPr/>
            <p:nvPr/>
          </p:nvSpPr>
          <p:spPr>
            <a:xfrm>
              <a:off x="8040216" y="3501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0" name="椭圆 599"/>
            <p:cNvSpPr/>
            <p:nvPr/>
          </p:nvSpPr>
          <p:spPr>
            <a:xfrm>
              <a:off x="1225300" y="431385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1" name="椭圆 600"/>
            <p:cNvSpPr/>
            <p:nvPr/>
          </p:nvSpPr>
          <p:spPr>
            <a:xfrm>
              <a:off x="1225300" y="4529883"/>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2" name="椭圆 601"/>
            <p:cNvSpPr/>
            <p:nvPr/>
          </p:nvSpPr>
          <p:spPr>
            <a:xfrm>
              <a:off x="1225300" y="4745907"/>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3" name="椭圆 602"/>
            <p:cNvSpPr/>
            <p:nvPr/>
          </p:nvSpPr>
          <p:spPr>
            <a:xfrm>
              <a:off x="4678234" y="502810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4" name="椭圆 603"/>
            <p:cNvSpPr/>
            <p:nvPr/>
          </p:nvSpPr>
          <p:spPr>
            <a:xfrm>
              <a:off x="4678234" y="5244133"/>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5" name="椭圆 604"/>
            <p:cNvSpPr/>
            <p:nvPr/>
          </p:nvSpPr>
          <p:spPr>
            <a:xfrm>
              <a:off x="4678234" y="5460157"/>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nvGrpSpPr>
            <p:cNvPr id="606" name="组合 605"/>
            <p:cNvGrpSpPr>
              <a:grpSpLocks noChangeAspect="1"/>
            </p:cNvGrpSpPr>
            <p:nvPr/>
          </p:nvGrpSpPr>
          <p:grpSpPr>
            <a:xfrm>
              <a:off x="7862083" y="1808761"/>
              <a:ext cx="540000" cy="540000"/>
              <a:chOff x="4295800" y="1628800"/>
              <a:chExt cx="1440000" cy="1440000"/>
            </a:xfrm>
          </p:grpSpPr>
          <p:sp>
            <p:nvSpPr>
              <p:cNvPr id="607" name="圆角矩形 606"/>
              <p:cNvSpPr/>
              <p:nvPr/>
            </p:nvSpPr>
            <p:spPr>
              <a:xfrm>
                <a:off x="4295800" y="1628800"/>
                <a:ext cx="1440000" cy="1440000"/>
              </a:xfrm>
              <a:prstGeom prst="roundRect">
                <a:avLst>
                  <a:gd name="adj" fmla="val 896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rPr>
                  <a:t>C</a:t>
                </a:r>
                <a:endParaRPr lang="en-US" altLang="zh-CN" sz="1600" b="1" dirty="0">
                  <a:latin typeface="Huawei Sans" panose="020C0503030203020204" pitchFamily="34" charset="0"/>
                </a:endParaRPr>
              </a:p>
            </p:txBody>
          </p:sp>
          <p:sp>
            <p:nvSpPr>
              <p:cNvPr id="608" name="椭圆 607"/>
              <p:cNvSpPr/>
              <p:nvPr/>
            </p:nvSpPr>
            <p:spPr>
              <a:xfrm>
                <a:off x="4367808"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09" name="椭圆 608"/>
              <p:cNvSpPr/>
              <p:nvPr/>
            </p:nvSpPr>
            <p:spPr>
              <a:xfrm>
                <a:off x="45118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0" name="椭圆 609"/>
              <p:cNvSpPr/>
              <p:nvPr/>
            </p:nvSpPr>
            <p:spPr>
              <a:xfrm>
                <a:off x="46642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1" name="椭圆 610"/>
              <p:cNvSpPr/>
              <p:nvPr/>
            </p:nvSpPr>
            <p:spPr>
              <a:xfrm>
                <a:off x="48166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2" name="椭圆 611"/>
              <p:cNvSpPr/>
              <p:nvPr/>
            </p:nvSpPr>
            <p:spPr>
              <a:xfrm>
                <a:off x="49690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3" name="椭圆 612"/>
              <p:cNvSpPr/>
              <p:nvPr/>
            </p:nvSpPr>
            <p:spPr>
              <a:xfrm>
                <a:off x="513474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4" name="椭圆 613"/>
              <p:cNvSpPr/>
              <p:nvPr/>
            </p:nvSpPr>
            <p:spPr>
              <a:xfrm>
                <a:off x="52787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5" name="椭圆 614"/>
              <p:cNvSpPr/>
              <p:nvPr/>
            </p:nvSpPr>
            <p:spPr>
              <a:xfrm>
                <a:off x="54311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6" name="椭圆 615"/>
              <p:cNvSpPr/>
              <p:nvPr/>
            </p:nvSpPr>
            <p:spPr>
              <a:xfrm>
                <a:off x="55835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7" name="椭圆 616"/>
              <p:cNvSpPr/>
              <p:nvPr/>
            </p:nvSpPr>
            <p:spPr>
              <a:xfrm>
                <a:off x="4367808"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8" name="椭圆 617"/>
              <p:cNvSpPr/>
              <p:nvPr/>
            </p:nvSpPr>
            <p:spPr>
              <a:xfrm>
                <a:off x="45118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19" name="椭圆 618"/>
              <p:cNvSpPr/>
              <p:nvPr/>
            </p:nvSpPr>
            <p:spPr>
              <a:xfrm>
                <a:off x="46642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0" name="椭圆 619"/>
              <p:cNvSpPr/>
              <p:nvPr/>
            </p:nvSpPr>
            <p:spPr>
              <a:xfrm>
                <a:off x="48166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1" name="椭圆 620"/>
              <p:cNvSpPr/>
              <p:nvPr/>
            </p:nvSpPr>
            <p:spPr>
              <a:xfrm>
                <a:off x="49690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2" name="椭圆 621"/>
              <p:cNvSpPr/>
              <p:nvPr/>
            </p:nvSpPr>
            <p:spPr>
              <a:xfrm>
                <a:off x="513474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3" name="椭圆 622"/>
              <p:cNvSpPr/>
              <p:nvPr/>
            </p:nvSpPr>
            <p:spPr>
              <a:xfrm>
                <a:off x="52787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4" name="椭圆 623"/>
              <p:cNvSpPr/>
              <p:nvPr/>
            </p:nvSpPr>
            <p:spPr>
              <a:xfrm>
                <a:off x="54311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5" name="椭圆 624"/>
              <p:cNvSpPr/>
              <p:nvPr/>
            </p:nvSpPr>
            <p:spPr>
              <a:xfrm>
                <a:off x="55835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6" name="椭圆 625"/>
              <p:cNvSpPr/>
              <p:nvPr/>
            </p:nvSpPr>
            <p:spPr>
              <a:xfrm>
                <a:off x="4367808"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7" name="椭圆 626"/>
              <p:cNvSpPr/>
              <p:nvPr/>
            </p:nvSpPr>
            <p:spPr>
              <a:xfrm>
                <a:off x="45118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8" name="椭圆 627"/>
              <p:cNvSpPr/>
              <p:nvPr/>
            </p:nvSpPr>
            <p:spPr>
              <a:xfrm>
                <a:off x="46642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29" name="椭圆 628"/>
              <p:cNvSpPr/>
              <p:nvPr/>
            </p:nvSpPr>
            <p:spPr>
              <a:xfrm>
                <a:off x="48166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0" name="椭圆 629"/>
              <p:cNvSpPr/>
              <p:nvPr/>
            </p:nvSpPr>
            <p:spPr>
              <a:xfrm>
                <a:off x="49690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1" name="椭圆 630"/>
              <p:cNvSpPr/>
              <p:nvPr/>
            </p:nvSpPr>
            <p:spPr>
              <a:xfrm>
                <a:off x="513474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2" name="椭圆 631"/>
              <p:cNvSpPr/>
              <p:nvPr/>
            </p:nvSpPr>
            <p:spPr>
              <a:xfrm>
                <a:off x="52787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3" name="椭圆 632"/>
              <p:cNvSpPr/>
              <p:nvPr/>
            </p:nvSpPr>
            <p:spPr>
              <a:xfrm>
                <a:off x="54311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4" name="椭圆 633"/>
              <p:cNvSpPr/>
              <p:nvPr/>
            </p:nvSpPr>
            <p:spPr>
              <a:xfrm>
                <a:off x="55835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5" name="椭圆 634"/>
              <p:cNvSpPr/>
              <p:nvPr/>
            </p:nvSpPr>
            <p:spPr>
              <a:xfrm>
                <a:off x="4367808"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6" name="椭圆 635"/>
              <p:cNvSpPr/>
              <p:nvPr/>
            </p:nvSpPr>
            <p:spPr>
              <a:xfrm>
                <a:off x="45118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7" name="椭圆 636"/>
              <p:cNvSpPr/>
              <p:nvPr/>
            </p:nvSpPr>
            <p:spPr>
              <a:xfrm>
                <a:off x="46642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8" name="椭圆 637"/>
              <p:cNvSpPr/>
              <p:nvPr/>
            </p:nvSpPr>
            <p:spPr>
              <a:xfrm>
                <a:off x="48166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39" name="椭圆 638"/>
              <p:cNvSpPr/>
              <p:nvPr/>
            </p:nvSpPr>
            <p:spPr>
              <a:xfrm>
                <a:off x="49690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0" name="椭圆 639"/>
              <p:cNvSpPr/>
              <p:nvPr/>
            </p:nvSpPr>
            <p:spPr>
              <a:xfrm>
                <a:off x="513474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1" name="椭圆 640"/>
              <p:cNvSpPr/>
              <p:nvPr/>
            </p:nvSpPr>
            <p:spPr>
              <a:xfrm>
                <a:off x="52787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2" name="椭圆 641"/>
              <p:cNvSpPr/>
              <p:nvPr/>
            </p:nvSpPr>
            <p:spPr>
              <a:xfrm>
                <a:off x="54311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3" name="椭圆 642"/>
              <p:cNvSpPr/>
              <p:nvPr/>
            </p:nvSpPr>
            <p:spPr>
              <a:xfrm>
                <a:off x="55835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4" name="椭圆 643"/>
              <p:cNvSpPr/>
              <p:nvPr/>
            </p:nvSpPr>
            <p:spPr>
              <a:xfrm>
                <a:off x="4367808"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5" name="椭圆 644"/>
              <p:cNvSpPr/>
              <p:nvPr/>
            </p:nvSpPr>
            <p:spPr>
              <a:xfrm>
                <a:off x="45118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6" name="椭圆 645"/>
              <p:cNvSpPr/>
              <p:nvPr/>
            </p:nvSpPr>
            <p:spPr>
              <a:xfrm>
                <a:off x="46642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7" name="椭圆 646"/>
              <p:cNvSpPr/>
              <p:nvPr/>
            </p:nvSpPr>
            <p:spPr>
              <a:xfrm>
                <a:off x="48166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8" name="椭圆 647"/>
              <p:cNvSpPr/>
              <p:nvPr/>
            </p:nvSpPr>
            <p:spPr>
              <a:xfrm>
                <a:off x="49690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49" name="椭圆 648"/>
              <p:cNvSpPr/>
              <p:nvPr/>
            </p:nvSpPr>
            <p:spPr>
              <a:xfrm>
                <a:off x="513474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0" name="椭圆 649"/>
              <p:cNvSpPr/>
              <p:nvPr/>
            </p:nvSpPr>
            <p:spPr>
              <a:xfrm>
                <a:off x="52787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1" name="椭圆 650"/>
              <p:cNvSpPr/>
              <p:nvPr/>
            </p:nvSpPr>
            <p:spPr>
              <a:xfrm>
                <a:off x="54311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2" name="椭圆 651"/>
              <p:cNvSpPr/>
              <p:nvPr/>
            </p:nvSpPr>
            <p:spPr>
              <a:xfrm>
                <a:off x="55835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3" name="椭圆 652"/>
              <p:cNvSpPr/>
              <p:nvPr/>
            </p:nvSpPr>
            <p:spPr>
              <a:xfrm>
                <a:off x="4367808"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4" name="椭圆 653"/>
              <p:cNvSpPr/>
              <p:nvPr/>
            </p:nvSpPr>
            <p:spPr>
              <a:xfrm>
                <a:off x="45118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5" name="椭圆 654"/>
              <p:cNvSpPr/>
              <p:nvPr/>
            </p:nvSpPr>
            <p:spPr>
              <a:xfrm>
                <a:off x="46642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6" name="椭圆 655"/>
              <p:cNvSpPr/>
              <p:nvPr/>
            </p:nvSpPr>
            <p:spPr>
              <a:xfrm>
                <a:off x="48166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7" name="椭圆 656"/>
              <p:cNvSpPr/>
              <p:nvPr/>
            </p:nvSpPr>
            <p:spPr>
              <a:xfrm>
                <a:off x="49690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8" name="椭圆 657"/>
              <p:cNvSpPr/>
              <p:nvPr/>
            </p:nvSpPr>
            <p:spPr>
              <a:xfrm>
                <a:off x="513474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59" name="椭圆 658"/>
              <p:cNvSpPr/>
              <p:nvPr/>
            </p:nvSpPr>
            <p:spPr>
              <a:xfrm>
                <a:off x="52787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0" name="椭圆 659"/>
              <p:cNvSpPr/>
              <p:nvPr/>
            </p:nvSpPr>
            <p:spPr>
              <a:xfrm>
                <a:off x="54311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1" name="椭圆 660"/>
              <p:cNvSpPr/>
              <p:nvPr/>
            </p:nvSpPr>
            <p:spPr>
              <a:xfrm>
                <a:off x="55835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2" name="椭圆 661"/>
              <p:cNvSpPr/>
              <p:nvPr/>
            </p:nvSpPr>
            <p:spPr>
              <a:xfrm>
                <a:off x="436780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3" name="椭圆 662"/>
              <p:cNvSpPr/>
              <p:nvPr/>
            </p:nvSpPr>
            <p:spPr>
              <a:xfrm>
                <a:off x="451182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4" name="椭圆 663"/>
              <p:cNvSpPr/>
              <p:nvPr/>
            </p:nvSpPr>
            <p:spPr>
              <a:xfrm>
                <a:off x="436780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5" name="椭圆 664"/>
              <p:cNvSpPr/>
              <p:nvPr/>
            </p:nvSpPr>
            <p:spPr>
              <a:xfrm>
                <a:off x="451182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6" name="椭圆 665"/>
              <p:cNvSpPr/>
              <p:nvPr/>
            </p:nvSpPr>
            <p:spPr>
              <a:xfrm>
                <a:off x="544792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7" name="椭圆 666"/>
              <p:cNvSpPr/>
              <p:nvPr/>
            </p:nvSpPr>
            <p:spPr>
              <a:xfrm>
                <a:off x="559194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8" name="椭圆 667"/>
              <p:cNvSpPr/>
              <p:nvPr/>
            </p:nvSpPr>
            <p:spPr>
              <a:xfrm>
                <a:off x="544792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9" name="椭圆 668"/>
              <p:cNvSpPr/>
              <p:nvPr/>
            </p:nvSpPr>
            <p:spPr>
              <a:xfrm>
                <a:off x="559194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670" name="组合 669"/>
            <p:cNvGrpSpPr>
              <a:grpSpLocks noChangeAspect="1"/>
            </p:cNvGrpSpPr>
            <p:nvPr/>
          </p:nvGrpSpPr>
          <p:grpSpPr>
            <a:xfrm>
              <a:off x="4471143" y="1804598"/>
              <a:ext cx="540000" cy="540000"/>
              <a:chOff x="4295800" y="1628800"/>
              <a:chExt cx="1440000" cy="1440000"/>
            </a:xfrm>
          </p:grpSpPr>
          <p:sp>
            <p:nvSpPr>
              <p:cNvPr id="671" name="圆角矩形 670"/>
              <p:cNvSpPr/>
              <p:nvPr/>
            </p:nvSpPr>
            <p:spPr>
              <a:xfrm>
                <a:off x="4295800" y="1628800"/>
                <a:ext cx="1440000" cy="1440000"/>
              </a:xfrm>
              <a:prstGeom prst="roundRect">
                <a:avLst>
                  <a:gd name="adj" fmla="val 896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rPr>
                  <a:t>C</a:t>
                </a:r>
                <a:endParaRPr lang="en-US" altLang="zh-CN" sz="1600" b="1" dirty="0">
                  <a:latin typeface="Huawei Sans" panose="020C0503030203020204" pitchFamily="34" charset="0"/>
                </a:endParaRPr>
              </a:p>
            </p:txBody>
          </p:sp>
          <p:sp>
            <p:nvSpPr>
              <p:cNvPr id="672" name="椭圆 671"/>
              <p:cNvSpPr/>
              <p:nvPr/>
            </p:nvSpPr>
            <p:spPr>
              <a:xfrm>
                <a:off x="4367808"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3" name="椭圆 672"/>
              <p:cNvSpPr/>
              <p:nvPr/>
            </p:nvSpPr>
            <p:spPr>
              <a:xfrm>
                <a:off x="45118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4" name="椭圆 673"/>
              <p:cNvSpPr/>
              <p:nvPr/>
            </p:nvSpPr>
            <p:spPr>
              <a:xfrm>
                <a:off x="46642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5" name="椭圆 674"/>
              <p:cNvSpPr/>
              <p:nvPr/>
            </p:nvSpPr>
            <p:spPr>
              <a:xfrm>
                <a:off x="48166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6" name="椭圆 675"/>
              <p:cNvSpPr/>
              <p:nvPr/>
            </p:nvSpPr>
            <p:spPr>
              <a:xfrm>
                <a:off x="496902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7" name="椭圆 676"/>
              <p:cNvSpPr/>
              <p:nvPr/>
            </p:nvSpPr>
            <p:spPr>
              <a:xfrm>
                <a:off x="5134744"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8" name="椭圆 677"/>
              <p:cNvSpPr/>
              <p:nvPr/>
            </p:nvSpPr>
            <p:spPr>
              <a:xfrm>
                <a:off x="52787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79" name="椭圆 678"/>
              <p:cNvSpPr/>
              <p:nvPr/>
            </p:nvSpPr>
            <p:spPr>
              <a:xfrm>
                <a:off x="54311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0" name="椭圆 679"/>
              <p:cNvSpPr/>
              <p:nvPr/>
            </p:nvSpPr>
            <p:spPr>
              <a:xfrm>
                <a:off x="5583560" y="170080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1" name="椭圆 680"/>
              <p:cNvSpPr/>
              <p:nvPr/>
            </p:nvSpPr>
            <p:spPr>
              <a:xfrm>
                <a:off x="4367808"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2" name="椭圆 681"/>
              <p:cNvSpPr/>
              <p:nvPr/>
            </p:nvSpPr>
            <p:spPr>
              <a:xfrm>
                <a:off x="45118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3" name="椭圆 682"/>
              <p:cNvSpPr/>
              <p:nvPr/>
            </p:nvSpPr>
            <p:spPr>
              <a:xfrm>
                <a:off x="46642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4" name="椭圆 683"/>
              <p:cNvSpPr/>
              <p:nvPr/>
            </p:nvSpPr>
            <p:spPr>
              <a:xfrm>
                <a:off x="48166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5" name="椭圆 684"/>
              <p:cNvSpPr/>
              <p:nvPr/>
            </p:nvSpPr>
            <p:spPr>
              <a:xfrm>
                <a:off x="496902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6" name="椭圆 685"/>
              <p:cNvSpPr/>
              <p:nvPr/>
            </p:nvSpPr>
            <p:spPr>
              <a:xfrm>
                <a:off x="5134744"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7" name="椭圆 686"/>
              <p:cNvSpPr/>
              <p:nvPr/>
            </p:nvSpPr>
            <p:spPr>
              <a:xfrm>
                <a:off x="52787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8" name="椭圆 687"/>
              <p:cNvSpPr/>
              <p:nvPr/>
            </p:nvSpPr>
            <p:spPr>
              <a:xfrm>
                <a:off x="54311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89" name="椭圆 688"/>
              <p:cNvSpPr/>
              <p:nvPr/>
            </p:nvSpPr>
            <p:spPr>
              <a:xfrm>
                <a:off x="5583560" y="184481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0" name="椭圆 689"/>
              <p:cNvSpPr/>
              <p:nvPr/>
            </p:nvSpPr>
            <p:spPr>
              <a:xfrm>
                <a:off x="4367808"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1" name="椭圆 690"/>
              <p:cNvSpPr/>
              <p:nvPr/>
            </p:nvSpPr>
            <p:spPr>
              <a:xfrm>
                <a:off x="45118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2" name="椭圆 691"/>
              <p:cNvSpPr/>
              <p:nvPr/>
            </p:nvSpPr>
            <p:spPr>
              <a:xfrm>
                <a:off x="46642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3" name="椭圆 692"/>
              <p:cNvSpPr/>
              <p:nvPr/>
            </p:nvSpPr>
            <p:spPr>
              <a:xfrm>
                <a:off x="48166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4" name="椭圆 693"/>
              <p:cNvSpPr/>
              <p:nvPr/>
            </p:nvSpPr>
            <p:spPr>
              <a:xfrm>
                <a:off x="496902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5" name="椭圆 694"/>
              <p:cNvSpPr/>
              <p:nvPr/>
            </p:nvSpPr>
            <p:spPr>
              <a:xfrm>
                <a:off x="5134744"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6" name="椭圆 695"/>
              <p:cNvSpPr/>
              <p:nvPr/>
            </p:nvSpPr>
            <p:spPr>
              <a:xfrm>
                <a:off x="52787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7" name="椭圆 696"/>
              <p:cNvSpPr/>
              <p:nvPr/>
            </p:nvSpPr>
            <p:spPr>
              <a:xfrm>
                <a:off x="54311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8" name="椭圆 697"/>
              <p:cNvSpPr/>
              <p:nvPr/>
            </p:nvSpPr>
            <p:spPr>
              <a:xfrm>
                <a:off x="5583560" y="198884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99" name="椭圆 698"/>
              <p:cNvSpPr/>
              <p:nvPr/>
            </p:nvSpPr>
            <p:spPr>
              <a:xfrm>
                <a:off x="4367808"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0" name="椭圆 699"/>
              <p:cNvSpPr/>
              <p:nvPr/>
            </p:nvSpPr>
            <p:spPr>
              <a:xfrm>
                <a:off x="45118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1" name="椭圆 700"/>
              <p:cNvSpPr/>
              <p:nvPr/>
            </p:nvSpPr>
            <p:spPr>
              <a:xfrm>
                <a:off x="46642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2" name="椭圆 701"/>
              <p:cNvSpPr/>
              <p:nvPr/>
            </p:nvSpPr>
            <p:spPr>
              <a:xfrm>
                <a:off x="48166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3" name="椭圆 702"/>
              <p:cNvSpPr/>
              <p:nvPr/>
            </p:nvSpPr>
            <p:spPr>
              <a:xfrm>
                <a:off x="496902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4" name="椭圆 703"/>
              <p:cNvSpPr/>
              <p:nvPr/>
            </p:nvSpPr>
            <p:spPr>
              <a:xfrm>
                <a:off x="5134744"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5" name="椭圆 704"/>
              <p:cNvSpPr/>
              <p:nvPr/>
            </p:nvSpPr>
            <p:spPr>
              <a:xfrm>
                <a:off x="52787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6" name="椭圆 705"/>
              <p:cNvSpPr/>
              <p:nvPr/>
            </p:nvSpPr>
            <p:spPr>
              <a:xfrm>
                <a:off x="54311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7" name="椭圆 706"/>
              <p:cNvSpPr/>
              <p:nvPr/>
            </p:nvSpPr>
            <p:spPr>
              <a:xfrm>
                <a:off x="5583560" y="2636920"/>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8" name="椭圆 707"/>
              <p:cNvSpPr/>
              <p:nvPr/>
            </p:nvSpPr>
            <p:spPr>
              <a:xfrm>
                <a:off x="4367808"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09" name="椭圆 708"/>
              <p:cNvSpPr/>
              <p:nvPr/>
            </p:nvSpPr>
            <p:spPr>
              <a:xfrm>
                <a:off x="45118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0" name="椭圆 709"/>
              <p:cNvSpPr/>
              <p:nvPr/>
            </p:nvSpPr>
            <p:spPr>
              <a:xfrm>
                <a:off x="46642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1" name="椭圆 710"/>
              <p:cNvSpPr/>
              <p:nvPr/>
            </p:nvSpPr>
            <p:spPr>
              <a:xfrm>
                <a:off x="48166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2" name="椭圆 711"/>
              <p:cNvSpPr/>
              <p:nvPr/>
            </p:nvSpPr>
            <p:spPr>
              <a:xfrm>
                <a:off x="496902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3" name="椭圆 712"/>
              <p:cNvSpPr/>
              <p:nvPr/>
            </p:nvSpPr>
            <p:spPr>
              <a:xfrm>
                <a:off x="5134744"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4" name="椭圆 713"/>
              <p:cNvSpPr/>
              <p:nvPr/>
            </p:nvSpPr>
            <p:spPr>
              <a:xfrm>
                <a:off x="52787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5" name="椭圆 714"/>
              <p:cNvSpPr/>
              <p:nvPr/>
            </p:nvSpPr>
            <p:spPr>
              <a:xfrm>
                <a:off x="54311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6" name="椭圆 715"/>
              <p:cNvSpPr/>
              <p:nvPr/>
            </p:nvSpPr>
            <p:spPr>
              <a:xfrm>
                <a:off x="5583560" y="2780936"/>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7" name="椭圆 716"/>
              <p:cNvSpPr/>
              <p:nvPr/>
            </p:nvSpPr>
            <p:spPr>
              <a:xfrm>
                <a:off x="4367808"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8" name="椭圆 717"/>
              <p:cNvSpPr/>
              <p:nvPr/>
            </p:nvSpPr>
            <p:spPr>
              <a:xfrm>
                <a:off x="45118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19" name="椭圆 718"/>
              <p:cNvSpPr/>
              <p:nvPr/>
            </p:nvSpPr>
            <p:spPr>
              <a:xfrm>
                <a:off x="46642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0" name="椭圆 719"/>
              <p:cNvSpPr/>
              <p:nvPr/>
            </p:nvSpPr>
            <p:spPr>
              <a:xfrm>
                <a:off x="48166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1" name="椭圆 720"/>
              <p:cNvSpPr/>
              <p:nvPr/>
            </p:nvSpPr>
            <p:spPr>
              <a:xfrm>
                <a:off x="496902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2" name="椭圆 721"/>
              <p:cNvSpPr/>
              <p:nvPr/>
            </p:nvSpPr>
            <p:spPr>
              <a:xfrm>
                <a:off x="5134744"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3" name="椭圆 722"/>
              <p:cNvSpPr/>
              <p:nvPr/>
            </p:nvSpPr>
            <p:spPr>
              <a:xfrm>
                <a:off x="52787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4" name="椭圆 723"/>
              <p:cNvSpPr/>
              <p:nvPr/>
            </p:nvSpPr>
            <p:spPr>
              <a:xfrm>
                <a:off x="54311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5" name="椭圆 724"/>
              <p:cNvSpPr/>
              <p:nvPr/>
            </p:nvSpPr>
            <p:spPr>
              <a:xfrm>
                <a:off x="5583560" y="2924952"/>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6" name="椭圆 725"/>
              <p:cNvSpPr/>
              <p:nvPr/>
            </p:nvSpPr>
            <p:spPr>
              <a:xfrm>
                <a:off x="436780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7" name="椭圆 726"/>
              <p:cNvSpPr/>
              <p:nvPr/>
            </p:nvSpPr>
            <p:spPr>
              <a:xfrm>
                <a:off x="451182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8" name="椭圆 727"/>
              <p:cNvSpPr/>
              <p:nvPr/>
            </p:nvSpPr>
            <p:spPr>
              <a:xfrm>
                <a:off x="436780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9" name="椭圆 728"/>
              <p:cNvSpPr/>
              <p:nvPr/>
            </p:nvSpPr>
            <p:spPr>
              <a:xfrm>
                <a:off x="451182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0" name="椭圆 729"/>
              <p:cNvSpPr/>
              <p:nvPr/>
            </p:nvSpPr>
            <p:spPr>
              <a:xfrm>
                <a:off x="5447928"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1" name="椭圆 730"/>
              <p:cNvSpPr/>
              <p:nvPr/>
            </p:nvSpPr>
            <p:spPr>
              <a:xfrm>
                <a:off x="5591944" y="2204864"/>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2" name="椭圆 731"/>
              <p:cNvSpPr/>
              <p:nvPr/>
            </p:nvSpPr>
            <p:spPr>
              <a:xfrm>
                <a:off x="5447928"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33" name="椭圆 732"/>
              <p:cNvSpPr/>
              <p:nvPr/>
            </p:nvSpPr>
            <p:spPr>
              <a:xfrm>
                <a:off x="5591944" y="2348888"/>
                <a:ext cx="72008" cy="72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734" name="组合 733"/>
            <p:cNvGrpSpPr>
              <a:grpSpLocks noChangeAspect="1"/>
            </p:cNvGrpSpPr>
            <p:nvPr/>
          </p:nvGrpSpPr>
          <p:grpSpPr>
            <a:xfrm>
              <a:off x="915942" y="1735009"/>
              <a:ext cx="726305" cy="720000"/>
              <a:chOff x="7668754" y="1425755"/>
              <a:chExt cx="2832865" cy="2808272"/>
            </a:xfrm>
          </p:grpSpPr>
          <p:cxnSp>
            <p:nvCxnSpPr>
              <p:cNvPr id="735" name="直接连接符 734"/>
              <p:cNvCxnSpPr/>
              <p:nvPr/>
            </p:nvCxnSpPr>
            <p:spPr>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6" name="直接连接符 735"/>
              <p:cNvCxnSpPr/>
              <p:nvPr/>
            </p:nvCxnSpPr>
            <p:spPr>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7" name="直接连接符 736"/>
              <p:cNvCxnSpPr/>
              <p:nvPr/>
            </p:nvCxnSpPr>
            <p:spPr>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8" name="直接连接符 737"/>
              <p:cNvCxnSpPr/>
              <p:nvPr/>
            </p:nvCxnSpPr>
            <p:spPr>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9" name="直接连接符 738"/>
              <p:cNvCxnSpPr/>
              <p:nvPr/>
            </p:nvCxnSpPr>
            <p:spPr>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0" name="直接连接符 739"/>
              <p:cNvCxnSpPr/>
              <p:nvPr/>
            </p:nvCxnSpPr>
            <p:spPr>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1" name="直接连接符 740"/>
              <p:cNvCxnSpPr/>
              <p:nvPr/>
            </p:nvCxnSpPr>
            <p:spPr>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2" name="直接连接符 741"/>
              <p:cNvCxnSpPr/>
              <p:nvPr/>
            </p:nvCxnSpPr>
            <p:spPr>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3" name="直接连接符 742"/>
              <p:cNvCxnSpPr/>
              <p:nvPr/>
            </p:nvCxnSpPr>
            <p:spPr>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4" name="直接连接符 743"/>
              <p:cNvCxnSpPr/>
              <p:nvPr/>
            </p:nvCxnSpPr>
            <p:spPr>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5" name="直接连接符 744"/>
              <p:cNvCxnSpPr/>
              <p:nvPr/>
            </p:nvCxnSpPr>
            <p:spPr>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6" name="直接连接符 745"/>
              <p:cNvCxnSpPr/>
              <p:nvPr/>
            </p:nvCxnSpPr>
            <p:spPr>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7" name="直接连接符 746"/>
              <p:cNvCxnSpPr/>
              <p:nvPr/>
            </p:nvCxnSpPr>
            <p:spPr>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8" name="直接连接符 747"/>
              <p:cNvCxnSpPr/>
              <p:nvPr/>
            </p:nvCxnSpPr>
            <p:spPr>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9" name="直接连接符 748"/>
              <p:cNvCxnSpPr/>
              <p:nvPr/>
            </p:nvCxnSpPr>
            <p:spPr>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0" name="直接连接符 749"/>
              <p:cNvCxnSpPr/>
              <p:nvPr/>
            </p:nvCxnSpPr>
            <p:spPr>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1" name="直接连接符 750"/>
              <p:cNvCxnSpPr/>
              <p:nvPr/>
            </p:nvCxnSpPr>
            <p:spPr>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2" name="直接连接符 751"/>
              <p:cNvCxnSpPr/>
              <p:nvPr/>
            </p:nvCxnSpPr>
            <p:spPr>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3" name="直接连接符 752"/>
              <p:cNvCxnSpPr/>
              <p:nvPr/>
            </p:nvCxnSpPr>
            <p:spPr>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4" name="直接连接符 753"/>
              <p:cNvCxnSpPr/>
              <p:nvPr/>
            </p:nvCxnSpPr>
            <p:spPr>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5" name="直接连接符 754"/>
              <p:cNvCxnSpPr/>
              <p:nvPr/>
            </p:nvCxnSpPr>
            <p:spPr>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6" name="直接连接符 755"/>
              <p:cNvCxnSpPr/>
              <p:nvPr/>
            </p:nvCxnSpPr>
            <p:spPr>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7" name="直接连接符 756"/>
              <p:cNvCxnSpPr/>
              <p:nvPr/>
            </p:nvCxnSpPr>
            <p:spPr>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8" name="直接连接符 757"/>
              <p:cNvCxnSpPr/>
              <p:nvPr/>
            </p:nvCxnSpPr>
            <p:spPr>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9" name="直接连接符 758"/>
              <p:cNvCxnSpPr/>
              <p:nvPr/>
            </p:nvCxnSpPr>
            <p:spPr>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0" name="直接连接符 759"/>
              <p:cNvCxnSpPr/>
              <p:nvPr/>
            </p:nvCxnSpPr>
            <p:spPr>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1" name="直接连接符 760"/>
              <p:cNvCxnSpPr/>
              <p:nvPr/>
            </p:nvCxnSpPr>
            <p:spPr>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2" name="直接连接符 761"/>
              <p:cNvCxnSpPr/>
              <p:nvPr/>
            </p:nvCxnSpPr>
            <p:spPr>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3" name="直接连接符 762"/>
              <p:cNvCxnSpPr/>
              <p:nvPr/>
            </p:nvCxnSpPr>
            <p:spPr>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4" name="直接连接符 763"/>
              <p:cNvCxnSpPr/>
              <p:nvPr/>
            </p:nvCxnSpPr>
            <p:spPr>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5" name="直接连接符 764"/>
              <p:cNvCxnSpPr/>
              <p:nvPr/>
            </p:nvCxnSpPr>
            <p:spPr>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6" name="直接连接符 765"/>
              <p:cNvCxnSpPr/>
              <p:nvPr/>
            </p:nvCxnSpPr>
            <p:spPr>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7" name="直接连接符 766"/>
              <p:cNvCxnSpPr/>
              <p:nvPr/>
            </p:nvCxnSpPr>
            <p:spPr>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8" name="直接连接符 767"/>
              <p:cNvCxnSpPr/>
              <p:nvPr/>
            </p:nvCxnSpPr>
            <p:spPr>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9" name="直接连接符 768"/>
              <p:cNvCxnSpPr/>
              <p:nvPr/>
            </p:nvCxnSpPr>
            <p:spPr>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0" name="直接连接符 769"/>
              <p:cNvCxnSpPr/>
              <p:nvPr/>
            </p:nvCxnSpPr>
            <p:spPr>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1" name="直接连接符 770"/>
              <p:cNvCxnSpPr/>
              <p:nvPr/>
            </p:nvCxnSpPr>
            <p:spPr>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2" name="直接连接符 771"/>
              <p:cNvCxnSpPr/>
              <p:nvPr/>
            </p:nvCxnSpPr>
            <p:spPr>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3" name="直接连接符 772"/>
              <p:cNvCxnSpPr/>
              <p:nvPr/>
            </p:nvCxnSpPr>
            <p:spPr>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4" name="直接连接符 773"/>
              <p:cNvCxnSpPr/>
              <p:nvPr/>
            </p:nvCxnSpPr>
            <p:spPr>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5" name="直接连接符 774"/>
              <p:cNvCxnSpPr/>
              <p:nvPr/>
            </p:nvCxnSpPr>
            <p:spPr>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6" name="直接连接符 775"/>
              <p:cNvCxnSpPr/>
              <p:nvPr/>
            </p:nvCxnSpPr>
            <p:spPr>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7" name="直接连接符 776"/>
              <p:cNvCxnSpPr/>
              <p:nvPr/>
            </p:nvCxnSpPr>
            <p:spPr>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8" name="直接连接符 777"/>
              <p:cNvCxnSpPr/>
              <p:nvPr/>
            </p:nvCxnSpPr>
            <p:spPr>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9" name="直接连接符 778"/>
              <p:cNvCxnSpPr/>
              <p:nvPr/>
            </p:nvCxnSpPr>
            <p:spPr>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0" name="直接连接符 779"/>
              <p:cNvCxnSpPr/>
              <p:nvPr/>
            </p:nvCxnSpPr>
            <p:spPr>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1" name="直接连接符 780"/>
              <p:cNvCxnSpPr/>
              <p:nvPr/>
            </p:nvCxnSpPr>
            <p:spPr>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2" name="直接连接符 781"/>
              <p:cNvCxnSpPr/>
              <p:nvPr/>
            </p:nvCxnSpPr>
            <p:spPr>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3" name="直接连接符 782"/>
              <p:cNvCxnSpPr/>
              <p:nvPr/>
            </p:nvCxnSpPr>
            <p:spPr>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4" name="直接连接符 783"/>
              <p:cNvCxnSpPr/>
              <p:nvPr/>
            </p:nvCxnSpPr>
            <p:spPr>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85" name="组合 784"/>
              <p:cNvGrpSpPr/>
              <p:nvPr/>
            </p:nvGrpSpPr>
            <p:grpSpPr>
              <a:xfrm rot="5400000">
                <a:off x="6768702" y="2757831"/>
                <a:ext cx="1944216" cy="144112"/>
                <a:chOff x="6798078" y="2996952"/>
                <a:chExt cx="1944216" cy="144112"/>
              </a:xfrm>
            </p:grpSpPr>
            <p:cxnSp>
              <p:nvCxnSpPr>
                <p:cNvPr id="813" name="直接连接符 812"/>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4" name="直接连接符 813"/>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5" name="直接连接符 814"/>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6" name="直接连接符 815"/>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7" name="直接连接符 816"/>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8" name="直接连接符 817"/>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9" name="直接连接符 818"/>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0" name="直接连接符 819"/>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1" name="直接连接符 820"/>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2" name="直接连接符 821"/>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3" name="直接连接符 822"/>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4" name="直接连接符 823"/>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5" name="直接连接符 824"/>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6" name="直接连接符 825"/>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7" name="直接连接符 826"/>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8" name="直接连接符 827"/>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9" name="直接连接符 828"/>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0" name="直接连接符 829"/>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1" name="直接连接符 830"/>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2" name="直接连接符 831"/>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3" name="直接连接符 832"/>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4" name="直接连接符 833"/>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5" name="直接连接符 834"/>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6" name="直接连接符 835"/>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7" name="直接连接符 836"/>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86" name="组合 785"/>
              <p:cNvGrpSpPr/>
              <p:nvPr/>
            </p:nvGrpSpPr>
            <p:grpSpPr>
              <a:xfrm rot="5400000">
                <a:off x="9457455" y="2757238"/>
                <a:ext cx="1944216" cy="144112"/>
                <a:chOff x="6798078" y="2996952"/>
                <a:chExt cx="1944216" cy="144112"/>
              </a:xfrm>
            </p:grpSpPr>
            <p:cxnSp>
              <p:nvCxnSpPr>
                <p:cNvPr id="788" name="直接连接符 787"/>
                <p:cNvCxnSpPr/>
                <p:nvPr/>
              </p:nvCxnSpPr>
              <p:spPr>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9" name="直接连接符 788"/>
                <p:cNvCxnSpPr/>
                <p:nvPr/>
              </p:nvCxnSpPr>
              <p:spPr>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0" name="直接连接符 789"/>
                <p:cNvCxnSpPr/>
                <p:nvPr/>
              </p:nvCxnSpPr>
              <p:spPr>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1" name="直接连接符 790"/>
                <p:cNvCxnSpPr/>
                <p:nvPr/>
              </p:nvCxnSpPr>
              <p:spPr>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2" name="直接连接符 791"/>
                <p:cNvCxnSpPr/>
                <p:nvPr/>
              </p:nvCxnSpPr>
              <p:spPr>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3" name="直接连接符 792"/>
                <p:cNvCxnSpPr/>
                <p:nvPr/>
              </p:nvCxnSpPr>
              <p:spPr>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4" name="直接连接符 793"/>
                <p:cNvCxnSpPr/>
                <p:nvPr/>
              </p:nvCxnSpPr>
              <p:spPr>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5" name="直接连接符 794"/>
                <p:cNvCxnSpPr/>
                <p:nvPr/>
              </p:nvCxnSpPr>
              <p:spPr>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6" name="直接连接符 795"/>
                <p:cNvCxnSpPr/>
                <p:nvPr/>
              </p:nvCxnSpPr>
              <p:spPr>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7" name="直接连接符 796"/>
                <p:cNvCxnSpPr/>
                <p:nvPr/>
              </p:nvCxnSpPr>
              <p:spPr>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8" name="直接连接符 797"/>
                <p:cNvCxnSpPr/>
                <p:nvPr/>
              </p:nvCxnSpPr>
              <p:spPr>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9" name="直接连接符 798"/>
                <p:cNvCxnSpPr/>
                <p:nvPr/>
              </p:nvCxnSpPr>
              <p:spPr>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0" name="直接连接符 799"/>
                <p:cNvCxnSpPr/>
                <p:nvPr/>
              </p:nvCxnSpPr>
              <p:spPr>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1" name="直接连接符 800"/>
                <p:cNvCxnSpPr/>
                <p:nvPr/>
              </p:nvCxnSpPr>
              <p:spPr>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2" name="直接连接符 801"/>
                <p:cNvCxnSpPr/>
                <p:nvPr/>
              </p:nvCxnSpPr>
              <p:spPr>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3" name="直接连接符 802"/>
                <p:cNvCxnSpPr/>
                <p:nvPr/>
              </p:nvCxnSpPr>
              <p:spPr>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4" name="直接连接符 803"/>
                <p:cNvCxnSpPr/>
                <p:nvPr/>
              </p:nvCxnSpPr>
              <p:spPr>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5" name="直接连接符 804"/>
                <p:cNvCxnSpPr/>
                <p:nvPr/>
              </p:nvCxnSpPr>
              <p:spPr>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6" name="直接连接符 805"/>
                <p:cNvCxnSpPr/>
                <p:nvPr/>
              </p:nvCxnSpPr>
              <p:spPr>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7" name="直接连接符 806"/>
                <p:cNvCxnSpPr/>
                <p:nvPr/>
              </p:nvCxnSpPr>
              <p:spPr>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8" name="直接连接符 807"/>
                <p:cNvCxnSpPr/>
                <p:nvPr/>
              </p:nvCxnSpPr>
              <p:spPr>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9" name="直接连接符 808"/>
                <p:cNvCxnSpPr/>
                <p:nvPr/>
              </p:nvCxnSpPr>
              <p:spPr>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0" name="直接连接符 809"/>
                <p:cNvCxnSpPr/>
                <p:nvPr/>
              </p:nvCxnSpPr>
              <p:spPr>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1" name="直接连接符 810"/>
                <p:cNvCxnSpPr/>
                <p:nvPr/>
              </p:nvCxnSpPr>
              <p:spPr>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2" name="直接连接符 811"/>
                <p:cNvCxnSpPr/>
                <p:nvPr/>
              </p:nvCxnSpPr>
              <p:spPr>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87" name="圆角矩形 786"/>
              <p:cNvSpPr/>
              <p:nvPr/>
            </p:nvSpPr>
            <p:spPr>
              <a:xfrm>
                <a:off x="7824190" y="1569748"/>
                <a:ext cx="2677429" cy="2520281"/>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accent1"/>
                    </a:solidFill>
                    <a:latin typeface="Huawei Sans" panose="020C0503030203020204" pitchFamily="34" charset="0"/>
                  </a:rPr>
                  <a:t>NP</a:t>
                </a:r>
              </a:p>
            </p:txBody>
          </p:sp>
        </p:grpSp>
        <p:sp>
          <p:nvSpPr>
            <p:cNvPr id="841" name="椭圆 840"/>
            <p:cNvSpPr/>
            <p:nvPr/>
          </p:nvSpPr>
          <p:spPr>
            <a:xfrm>
              <a:off x="4688653" y="4027055"/>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2" name="椭圆 841"/>
            <p:cNvSpPr/>
            <p:nvPr/>
          </p:nvSpPr>
          <p:spPr>
            <a:xfrm>
              <a:off x="4688653" y="424307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43" name="椭圆 842"/>
            <p:cNvSpPr/>
            <p:nvPr/>
          </p:nvSpPr>
          <p:spPr>
            <a:xfrm>
              <a:off x="4688653" y="4459103"/>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50" name="文本框 849"/>
            <p:cNvSpPr txBox="1"/>
            <p:nvPr/>
          </p:nvSpPr>
          <p:spPr>
            <a:xfrm rot="300000">
              <a:off x="5023473" y="3892252"/>
              <a:ext cx="2889984" cy="336410"/>
            </a:xfrm>
            <a:prstGeom prst="rect">
              <a:avLst/>
            </a:prstGeom>
            <a:noFill/>
          </p:spPr>
          <p:txBody>
            <a:bodyPr wrap="square" rtlCol="0">
              <a:spAutoFit/>
            </a:bodyPr>
            <a:lstStyle/>
            <a:p>
              <a:pPr algn="ctr" fontAlgn="ctr"/>
              <a:r>
                <a:rPr lang="en-US" sz="1200" dirty="0">
                  <a:latin typeface="Huawei Sans" panose="020C0503030203020204" pitchFamily="34" charset="0"/>
                </a:rPr>
                <a:t>Reply B (over the UDP tunnel)</a:t>
              </a:r>
              <a:endParaRPr lang="en-US" altLang="zh-CN" sz="1200" dirty="0">
                <a:latin typeface="Huawei Sans" panose="020C0503030203020204" pitchFamily="34" charset="0"/>
              </a:endParaRPr>
            </a:p>
          </p:txBody>
        </p:sp>
        <p:sp>
          <p:nvSpPr>
            <p:cNvPr id="851" name="文本框 850"/>
            <p:cNvSpPr txBox="1"/>
            <p:nvPr/>
          </p:nvSpPr>
          <p:spPr>
            <a:xfrm rot="300000">
              <a:off x="5065067" y="4862188"/>
              <a:ext cx="2871342" cy="336410"/>
            </a:xfrm>
            <a:prstGeom prst="rect">
              <a:avLst/>
            </a:prstGeom>
            <a:noFill/>
          </p:spPr>
          <p:txBody>
            <a:bodyPr wrap="square" rtlCol="0">
              <a:spAutoFit/>
            </a:bodyPr>
            <a:lstStyle/>
            <a:p>
              <a:pPr algn="ctr" fontAlgn="ctr"/>
              <a:r>
                <a:rPr lang="en-US" sz="1200" dirty="0">
                  <a:latin typeface="Huawei Sans" panose="020C0503030203020204" pitchFamily="34" charset="0"/>
                </a:rPr>
                <a:t>Reply C (over the UDP tunnel)</a:t>
              </a:r>
              <a:endParaRPr lang="en-US" altLang="zh-CN" sz="1200" dirty="0">
                <a:latin typeface="Huawei Sans" panose="020C0503030203020204" pitchFamily="34" charset="0"/>
              </a:endParaRPr>
            </a:p>
          </p:txBody>
        </p:sp>
        <p:sp>
          <p:nvSpPr>
            <p:cNvPr id="855" name="圆角矩形 854"/>
            <p:cNvSpPr/>
            <p:nvPr/>
          </p:nvSpPr>
          <p:spPr>
            <a:xfrm>
              <a:off x="405654" y="1186739"/>
              <a:ext cx="1912456" cy="48093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LPU's packet forwarding engine</a:t>
              </a:r>
            </a:p>
          </p:txBody>
        </p:sp>
        <p:sp>
          <p:nvSpPr>
            <p:cNvPr id="856" name="圆角矩形 855"/>
            <p:cNvSpPr/>
            <p:nvPr/>
          </p:nvSpPr>
          <p:spPr>
            <a:xfrm>
              <a:off x="4093598" y="1186739"/>
              <a:ext cx="1268498" cy="48093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LPU's CPU</a:t>
              </a:r>
              <a:endParaRPr lang="en-US" altLang="zh-CN" sz="1200" b="1" dirty="0">
                <a:solidFill>
                  <a:schemeClr val="bg1"/>
                </a:solidFill>
                <a:latin typeface="Huawei Sans" panose="020C0503030203020204" pitchFamily="34" charset="0"/>
              </a:endParaRPr>
            </a:p>
          </p:txBody>
        </p:sp>
        <p:sp>
          <p:nvSpPr>
            <p:cNvPr id="857" name="圆角矩形 856"/>
            <p:cNvSpPr/>
            <p:nvPr/>
          </p:nvSpPr>
          <p:spPr>
            <a:xfrm>
              <a:off x="7490978" y="1186739"/>
              <a:ext cx="1260850" cy="48093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MPU's CPU</a:t>
              </a:r>
              <a:endParaRPr lang="en-US" altLang="zh-CN" sz="1200" b="1" dirty="0">
                <a:solidFill>
                  <a:schemeClr val="bg1"/>
                </a:solidFill>
                <a:latin typeface="Huawei Sans" panose="020C0503030203020204" pitchFamily="34" charset="0"/>
              </a:endParaRPr>
            </a:p>
          </p:txBody>
        </p:sp>
        <p:grpSp>
          <p:nvGrpSpPr>
            <p:cNvPr id="322" name="组合 321"/>
            <p:cNvGrpSpPr/>
            <p:nvPr/>
          </p:nvGrpSpPr>
          <p:grpSpPr>
            <a:xfrm>
              <a:off x="4805730" y="5100973"/>
              <a:ext cx="6650375" cy="718368"/>
              <a:chOff x="4795940" y="4099063"/>
              <a:chExt cx="6650375" cy="718368"/>
            </a:xfrm>
          </p:grpSpPr>
          <p:cxnSp>
            <p:nvCxnSpPr>
              <p:cNvPr id="323" name="直接箭头连接符 322"/>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24" name="组合 323"/>
              <p:cNvGrpSpPr/>
              <p:nvPr/>
            </p:nvGrpSpPr>
            <p:grpSpPr>
              <a:xfrm>
                <a:off x="7962045" y="4389446"/>
                <a:ext cx="256557" cy="217632"/>
                <a:chOff x="7962045" y="4389446"/>
                <a:chExt cx="256557" cy="217632"/>
              </a:xfrm>
            </p:grpSpPr>
            <p:sp>
              <p:nvSpPr>
                <p:cNvPr id="325" name="椭圆 324"/>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26" name="矩形 325"/>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grpSp>
          <p:nvGrpSpPr>
            <p:cNvPr id="327" name="组合 326"/>
            <p:cNvGrpSpPr/>
            <p:nvPr/>
          </p:nvGrpSpPr>
          <p:grpSpPr>
            <a:xfrm>
              <a:off x="4804446" y="5312778"/>
              <a:ext cx="6650375" cy="718368"/>
              <a:chOff x="4795940" y="4099063"/>
              <a:chExt cx="6650375" cy="718368"/>
            </a:xfrm>
          </p:grpSpPr>
          <p:cxnSp>
            <p:nvCxnSpPr>
              <p:cNvPr id="328" name="直接箭头连接符 327"/>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29" name="组合 328"/>
              <p:cNvGrpSpPr/>
              <p:nvPr/>
            </p:nvGrpSpPr>
            <p:grpSpPr>
              <a:xfrm>
                <a:off x="7962045" y="4389446"/>
                <a:ext cx="256557" cy="217632"/>
                <a:chOff x="7962045" y="4389446"/>
                <a:chExt cx="256557" cy="217632"/>
              </a:xfrm>
            </p:grpSpPr>
            <p:sp>
              <p:nvSpPr>
                <p:cNvPr id="330" name="椭圆 329"/>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31" name="矩形 330"/>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grpSp>
          <p:nvGrpSpPr>
            <p:cNvPr id="332" name="组合 331"/>
            <p:cNvGrpSpPr/>
            <p:nvPr/>
          </p:nvGrpSpPr>
          <p:grpSpPr>
            <a:xfrm>
              <a:off x="4796217" y="5536316"/>
              <a:ext cx="6650375" cy="718368"/>
              <a:chOff x="4795940" y="4099063"/>
              <a:chExt cx="6650375" cy="718368"/>
            </a:xfrm>
          </p:grpSpPr>
          <p:cxnSp>
            <p:nvCxnSpPr>
              <p:cNvPr id="333" name="直接箭头连接符 332"/>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34" name="组合 333"/>
              <p:cNvGrpSpPr/>
              <p:nvPr/>
            </p:nvGrpSpPr>
            <p:grpSpPr>
              <a:xfrm>
                <a:off x="7962045" y="4389446"/>
                <a:ext cx="256557" cy="217632"/>
                <a:chOff x="7962045" y="4389446"/>
                <a:chExt cx="256557" cy="217632"/>
              </a:xfrm>
            </p:grpSpPr>
            <p:sp>
              <p:nvSpPr>
                <p:cNvPr id="335" name="椭圆 334"/>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36" name="矩形 335"/>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grpSp>
          <p:nvGrpSpPr>
            <p:cNvPr id="346" name="组合 345"/>
            <p:cNvGrpSpPr/>
            <p:nvPr/>
          </p:nvGrpSpPr>
          <p:grpSpPr>
            <a:xfrm>
              <a:off x="4804446" y="4076225"/>
              <a:ext cx="6650375" cy="718368"/>
              <a:chOff x="4795940" y="4099063"/>
              <a:chExt cx="6650375" cy="718368"/>
            </a:xfrm>
          </p:grpSpPr>
          <p:cxnSp>
            <p:nvCxnSpPr>
              <p:cNvPr id="347" name="直接箭头连接符 346"/>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48" name="组合 347"/>
              <p:cNvGrpSpPr/>
              <p:nvPr/>
            </p:nvGrpSpPr>
            <p:grpSpPr>
              <a:xfrm>
                <a:off x="7962045" y="4389446"/>
                <a:ext cx="256557" cy="217632"/>
                <a:chOff x="7962045" y="4389446"/>
                <a:chExt cx="256557" cy="217632"/>
              </a:xfrm>
            </p:grpSpPr>
            <p:sp>
              <p:nvSpPr>
                <p:cNvPr id="349" name="椭圆 348"/>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50" name="矩形 349"/>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grpSp>
          <p:nvGrpSpPr>
            <p:cNvPr id="361" name="组合 360"/>
            <p:cNvGrpSpPr/>
            <p:nvPr/>
          </p:nvGrpSpPr>
          <p:grpSpPr>
            <a:xfrm>
              <a:off x="4794286" y="4309905"/>
              <a:ext cx="6650375" cy="718368"/>
              <a:chOff x="4795940" y="4099063"/>
              <a:chExt cx="6650375" cy="718368"/>
            </a:xfrm>
          </p:grpSpPr>
          <p:cxnSp>
            <p:nvCxnSpPr>
              <p:cNvPr id="362" name="直接箭头连接符 361"/>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63" name="组合 362"/>
              <p:cNvGrpSpPr/>
              <p:nvPr/>
            </p:nvGrpSpPr>
            <p:grpSpPr>
              <a:xfrm>
                <a:off x="7962045" y="4389446"/>
                <a:ext cx="256557" cy="217632"/>
                <a:chOff x="7962045" y="4389446"/>
                <a:chExt cx="256557" cy="217632"/>
              </a:xfrm>
            </p:grpSpPr>
            <p:sp>
              <p:nvSpPr>
                <p:cNvPr id="364" name="椭圆 363"/>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65" name="矩形 364"/>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grpSp>
          <p:nvGrpSpPr>
            <p:cNvPr id="366" name="组合 365"/>
            <p:cNvGrpSpPr/>
            <p:nvPr/>
          </p:nvGrpSpPr>
          <p:grpSpPr>
            <a:xfrm>
              <a:off x="4794286" y="4553745"/>
              <a:ext cx="6650375" cy="718368"/>
              <a:chOff x="4795940" y="4099063"/>
              <a:chExt cx="6650375" cy="718368"/>
            </a:xfrm>
          </p:grpSpPr>
          <p:cxnSp>
            <p:nvCxnSpPr>
              <p:cNvPr id="367" name="直接箭头连接符 366"/>
              <p:cNvCxnSpPr/>
              <p:nvPr/>
            </p:nvCxnSpPr>
            <p:spPr>
              <a:xfrm>
                <a:off x="4795940" y="4099063"/>
                <a:ext cx="6650375" cy="718368"/>
              </a:xfrm>
              <a:prstGeom prst="straightConnector1">
                <a:avLst/>
              </a:prstGeom>
              <a:ln w="19050">
                <a:solidFill>
                  <a:srgbClr val="1AABE2"/>
                </a:solidFill>
                <a:tailEnd type="triangle"/>
              </a:ln>
            </p:spPr>
            <p:style>
              <a:lnRef idx="1">
                <a:schemeClr val="accent1"/>
              </a:lnRef>
              <a:fillRef idx="0">
                <a:schemeClr val="accent1"/>
              </a:fillRef>
              <a:effectRef idx="0">
                <a:schemeClr val="accent1"/>
              </a:effectRef>
              <a:fontRef idx="minor">
                <a:schemeClr val="tx1"/>
              </a:fontRef>
            </p:style>
          </p:cxnSp>
          <p:grpSp>
            <p:nvGrpSpPr>
              <p:cNvPr id="368" name="组合 367"/>
              <p:cNvGrpSpPr/>
              <p:nvPr/>
            </p:nvGrpSpPr>
            <p:grpSpPr>
              <a:xfrm>
                <a:off x="7962045" y="4389446"/>
                <a:ext cx="256557" cy="217632"/>
                <a:chOff x="7962045" y="4389446"/>
                <a:chExt cx="256557" cy="217632"/>
              </a:xfrm>
            </p:grpSpPr>
            <p:sp>
              <p:nvSpPr>
                <p:cNvPr id="369" name="椭圆 368"/>
                <p:cNvSpPr/>
                <p:nvPr/>
              </p:nvSpPr>
              <p:spPr>
                <a:xfrm>
                  <a:off x="8019840" y="4389446"/>
                  <a:ext cx="142400" cy="142400"/>
                </a:xfrm>
                <a:prstGeom prst="ellipse">
                  <a:avLst/>
                </a:prstGeom>
                <a:solidFill>
                  <a:schemeClr val="bg1"/>
                </a:solidFill>
                <a:ln w="44450">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70" name="矩形 369"/>
                <p:cNvSpPr/>
                <p:nvPr/>
              </p:nvSpPr>
              <p:spPr>
                <a:xfrm rot="392359">
                  <a:off x="7962045" y="4481334"/>
                  <a:ext cx="256557" cy="125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cxnSp>
          <p:nvCxnSpPr>
            <p:cNvPr id="594" name="直接连接符 593"/>
            <p:cNvCxnSpPr/>
            <p:nvPr/>
          </p:nvCxnSpPr>
          <p:spPr>
            <a:xfrm>
              <a:off x="8101649" y="2322912"/>
              <a:ext cx="0" cy="3963574"/>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08" name="图片 307" descr="PC.png"/>
            <p:cNvPicPr>
              <a:picLocks noChangeAspect="1"/>
            </p:cNvPicPr>
            <p:nvPr/>
          </p:nvPicPr>
          <p:blipFill>
            <a:blip r:embed="rId3" cstate="print"/>
            <a:stretch>
              <a:fillRect/>
            </a:stretch>
          </p:blipFill>
          <p:spPr>
            <a:xfrm>
              <a:off x="11140291" y="1805814"/>
              <a:ext cx="539063" cy="414000"/>
            </a:xfrm>
            <a:prstGeom prst="rect">
              <a:avLst/>
            </a:prstGeom>
          </p:spPr>
        </p:pic>
        <p:sp>
          <p:nvSpPr>
            <p:cNvPr id="306" name="圆角矩形 305"/>
            <p:cNvSpPr/>
            <p:nvPr/>
          </p:nvSpPr>
          <p:spPr>
            <a:xfrm>
              <a:off x="10992545" y="1186739"/>
              <a:ext cx="903037" cy="48093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Collector</a:t>
              </a:r>
              <a:endParaRPr lang="en-US" altLang="zh-CN" sz="1200" b="1" dirty="0">
                <a:solidFill>
                  <a:schemeClr val="bg1"/>
                </a:solidFill>
                <a:latin typeface="Huawei Sans" panose="020C0503030203020204" pitchFamily="34" charset="0"/>
              </a:endParaRPr>
            </a:p>
          </p:txBody>
        </p:sp>
      </p:grpSp>
      <p:sp>
        <p:nvSpPr>
          <p:cNvPr id="320" name="文本占位符 3"/>
          <p:cNvSpPr txBox="1">
            <a:spLocks/>
          </p:cNvSpPr>
          <p:nvPr/>
        </p:nvSpPr>
        <p:spPr>
          <a:xfrm>
            <a:off x="468317" y="1245063"/>
            <a:ext cx="11276183" cy="78006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lvl="0" fontAlgn="ctr"/>
            <a:r>
              <a:rPr lang="en-US" sz="1400" dirty="0">
                <a:latin typeface="Huawei Sans" panose="020C0503030203020204" pitchFamily="34" charset="0"/>
              </a:rPr>
              <a:t>Compared with </a:t>
            </a:r>
            <a:r>
              <a:rPr lang="en-US" sz="1400" dirty="0" err="1">
                <a:latin typeface="Huawei Sans" panose="020C0503030203020204" pitchFamily="34" charset="0"/>
              </a:rPr>
              <a:t>gRPC</a:t>
            </a:r>
            <a:r>
              <a:rPr lang="en-US" sz="1400" dirty="0">
                <a:latin typeface="Huawei Sans" panose="020C0503030203020204" pitchFamily="34" charset="0"/>
              </a:rPr>
              <a:t>, data push based on UDP is optimized. In addition to the UDP tunnel with the MPU's CPU, the collector establishes a UDP tunnel with the LPU's CPU. This reduces the pressure on the MPU's CPU and improves efficiency.</a:t>
            </a:r>
            <a:endParaRPr lang="en-US" altLang="zh-CN" sz="1400" dirty="0">
              <a:latin typeface="Huawei Sans" panose="020C0503030203020204" pitchFamily="34" charset="0"/>
            </a:endParaRPr>
          </a:p>
        </p:txBody>
      </p:sp>
      <p:sp>
        <p:nvSpPr>
          <p:cNvPr id="309"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Push</a:t>
            </a:r>
            <a:endParaRPr lang="en-US" altLang="zh-CN" sz="1000" b="1" kern="0" dirty="0">
              <a:solidFill>
                <a:schemeClr val="bg1"/>
              </a:solidFill>
              <a:latin typeface="Huawei Sans" panose="020C0503030203020204" pitchFamily="34" charset="0"/>
            </a:endParaRPr>
          </a:p>
        </p:txBody>
      </p:sp>
      <p:sp>
        <p:nvSpPr>
          <p:cNvPr id="310"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311"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312"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16181770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Format of Pushed Data (Based on gRPC)</a:t>
            </a:r>
            <a:endParaRPr lang="en-US" altLang="zh-CN" dirty="0"/>
          </a:p>
        </p:txBody>
      </p:sp>
      <p:graphicFrame>
        <p:nvGraphicFramePr>
          <p:cNvPr id="156" name="表格 155">
            <a:extLst>
              <a:ext uri="{FF2B5EF4-FFF2-40B4-BE49-F238E27FC236}">
                <a16:creationId xmlns:a16="http://schemas.microsoft.com/office/drawing/2014/main" xmlns="" id="{ED169032-4C0C-4FD0-8AE0-A264C9B3C125}"/>
              </a:ext>
            </a:extLst>
          </p:cNvPr>
          <p:cNvGraphicFramePr>
            <a:graphicFrameLocks noGrp="1"/>
          </p:cNvGraphicFramePr>
          <p:nvPr/>
        </p:nvGraphicFramePr>
        <p:xfrm>
          <a:off x="877077" y="2147086"/>
          <a:ext cx="10636900" cy="4139414"/>
        </p:xfrm>
        <a:graphic>
          <a:graphicData uri="http://schemas.openxmlformats.org/drawingml/2006/table">
            <a:tbl>
              <a:tblPr firstRow="1" firstCol="1" bandRow="1"/>
              <a:tblGrid>
                <a:gridCol w="1295808">
                  <a:extLst>
                    <a:ext uri="{9D8B030D-6E8A-4147-A177-3AD203B41FA5}">
                      <a16:colId xmlns:a16="http://schemas.microsoft.com/office/drawing/2014/main" xmlns="" val="20000"/>
                    </a:ext>
                  </a:extLst>
                </a:gridCol>
                <a:gridCol w="1433629">
                  <a:extLst>
                    <a:ext uri="{9D8B030D-6E8A-4147-A177-3AD203B41FA5}">
                      <a16:colId xmlns:a16="http://schemas.microsoft.com/office/drawing/2014/main" xmlns="" val="20001"/>
                    </a:ext>
                  </a:extLst>
                </a:gridCol>
                <a:gridCol w="7907463">
                  <a:extLst>
                    <a:ext uri="{9D8B030D-6E8A-4147-A177-3AD203B41FA5}">
                      <a16:colId xmlns:a16="http://schemas.microsoft.com/office/drawing/2014/main" xmlns="" val="20002"/>
                    </a:ext>
                  </a:extLst>
                </a:gridCol>
              </a:tblGrid>
              <a:tr h="317119">
                <a:tc gridSpan="2">
                  <a:txBody>
                    <a:bodyPr/>
                    <a:lstStyle/>
                    <a:p>
                      <a:pPr algn="ctr" fontAlgn="ctr">
                        <a:lnSpc>
                          <a:spcPct val="100000"/>
                        </a:lnSpc>
                        <a:spcAft>
                          <a:spcPts val="0"/>
                        </a:spcAft>
                      </a:pPr>
                      <a:r>
                        <a:rPr lang="en-US" sz="1400" b="1" dirty="0">
                          <a:solidFill>
                            <a:schemeClr val="bg1"/>
                          </a:solidFill>
                          <a:latin typeface="Huawei Sans" panose="020C0503030203020204" pitchFamily="34" charset="0"/>
                        </a:rPr>
                        <a:t>Hierarchy</a:t>
                      </a:r>
                      <a:endParaRPr lang="en-US" altLang="zh-CN" sz="1400" b="1" kern="100"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hMerge="1">
                  <a:txBody>
                    <a:bodyPr/>
                    <a:lstStyle/>
                    <a:p>
                      <a:endParaRPr lang="zh-CN" altLang="en-US"/>
                    </a:p>
                  </a:txBody>
                  <a:tcPr/>
                </a:tc>
                <a:tc>
                  <a:txBody>
                    <a:bodyPr/>
                    <a:lstStyle/>
                    <a:p>
                      <a:pPr algn="ctr" fontAlgn="ctr">
                        <a:lnSpc>
                          <a:spcPct val="100000"/>
                        </a:lnSpc>
                        <a:spcAft>
                          <a:spcPts val="0"/>
                        </a:spcAft>
                      </a:pPr>
                      <a:r>
                        <a:rPr lang="en-US" sz="1400" b="1" dirty="0">
                          <a:solidFill>
                            <a:schemeClr val="bg1"/>
                          </a:solidFill>
                          <a:latin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283247">
                <a:tc gridSpan="2">
                  <a:txBody>
                    <a:bodyPr/>
                    <a:lstStyle/>
                    <a:p>
                      <a:pPr algn="l" fontAlgn="ctr">
                        <a:lnSpc>
                          <a:spcPct val="100000"/>
                        </a:lnSpc>
                        <a:spcAft>
                          <a:spcPts val="0"/>
                        </a:spcAft>
                      </a:pPr>
                      <a:r>
                        <a:rPr lang="en-US" sz="1200" dirty="0">
                          <a:latin typeface="Huawei Sans" panose="020C0503030203020204" pitchFamily="34" charset="0"/>
                        </a:rPr>
                        <a:t>TCP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Underlying communication protocol, which is based on TCP connections.</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474769">
                <a:tc gridSpan="2">
                  <a:txBody>
                    <a:bodyPr/>
                    <a:lstStyle/>
                    <a:p>
                      <a:pPr algn="l" fontAlgn="ctr">
                        <a:lnSpc>
                          <a:spcPct val="100000"/>
                        </a:lnSpc>
                        <a:spcAft>
                          <a:spcPts val="0"/>
                        </a:spcAft>
                      </a:pPr>
                      <a:r>
                        <a:rPr lang="en-US" sz="1200" dirty="0">
                          <a:latin typeface="Huawei Sans" panose="020C0503030203020204" pitchFamily="34" charset="0"/>
                        </a:rPr>
                        <a:t>TLS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This layer is optional. It is based on the TLS 1.2–encrypted channel and bidirectional certificate authentication.</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502460">
                <a:tc gridSpan="2">
                  <a:txBody>
                    <a:bodyPr/>
                    <a:lstStyle/>
                    <a:p>
                      <a:pPr algn="l" fontAlgn="ctr">
                        <a:lnSpc>
                          <a:spcPct val="100000"/>
                        </a:lnSpc>
                        <a:spcAft>
                          <a:spcPts val="0"/>
                        </a:spcAft>
                      </a:pPr>
                      <a:r>
                        <a:rPr lang="en-US" sz="1200" dirty="0">
                          <a:latin typeface="Huawei Sans" panose="020C0503030203020204" pitchFamily="34" charset="0"/>
                        </a:rPr>
                        <a:t>HTTP/2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fontAlgn="ctr">
                        <a:buClr>
                          <a:schemeClr val="tx1"/>
                        </a:buClr>
                        <a:buSzPct val="100000"/>
                      </a:pPr>
                      <a:r>
                        <a:rPr lang="en-US" altLang="zh-CN" sz="1200" dirty="0" err="1">
                          <a:latin typeface="Huawei Sans" panose="020C0503030203020204" pitchFamily="34" charset="0"/>
                        </a:rPr>
                        <a:t>gRPC</a:t>
                      </a:r>
                      <a:r>
                        <a:rPr lang="en-US" altLang="zh-CN" sz="1200" dirty="0">
                          <a:latin typeface="Huawei Sans" panose="020C0503030203020204" pitchFamily="34" charset="0"/>
                        </a:rPr>
                        <a:t> is based on HTTP/2, which is better than HTTP/1 in performance. HTTP/2 features include bidirectional streaming, flow control, header compression, and multiplexing request of a single connection.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83247">
                <a:tc gridSpan="2">
                  <a:txBody>
                    <a:bodyPr/>
                    <a:lstStyle/>
                    <a:p>
                      <a:pPr algn="l" fontAlgn="ctr">
                        <a:lnSpc>
                          <a:spcPct val="100000"/>
                        </a:lnSpc>
                        <a:spcAft>
                          <a:spcPts val="0"/>
                        </a:spcAft>
                      </a:pPr>
                      <a:r>
                        <a:rPr lang="en-US" sz="1200" dirty="0" err="1">
                          <a:latin typeface="Huawei Sans" panose="020C0503030203020204" pitchFamily="34" charset="0"/>
                        </a:rPr>
                        <a:t>gRPC</a:t>
                      </a:r>
                      <a:r>
                        <a:rPr lang="en-US" sz="1200" dirty="0">
                          <a:latin typeface="Huawei Sans" panose="020C0503030203020204" pitchFamily="34" charset="0"/>
                        </a:rPr>
                        <a:t>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Defines the protocol interaction format for RPCs.</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892947">
                <a:tc rowSpan="3">
                  <a:txBody>
                    <a:bodyPr/>
                    <a:lstStyle/>
                    <a:p>
                      <a:pPr algn="ctr" fontAlgn="ctr">
                        <a:lnSpc>
                          <a:spcPct val="100000"/>
                        </a:lnSpc>
                        <a:spcAft>
                          <a:spcPts val="0"/>
                        </a:spcAft>
                      </a:pPr>
                      <a:endParaRPr lang="en-US" altLang="zh-CN" sz="1200" kern="0" dirty="0">
                        <a:effectLst/>
                        <a:latin typeface="Huawei Sans" panose="020C0503030203020204" pitchFamily="34" charset="0"/>
                      </a:endParaRPr>
                    </a:p>
                    <a:p>
                      <a:pPr algn="ctr" fontAlgn="ctr">
                        <a:lnSpc>
                          <a:spcPct val="100000"/>
                        </a:lnSpc>
                        <a:spcAft>
                          <a:spcPts val="0"/>
                        </a:spcAft>
                      </a:pPr>
                      <a:endParaRPr lang="en-US" altLang="zh-CN" sz="1200" kern="0" dirty="0">
                        <a:effectLst/>
                        <a:latin typeface="Huawei Sans" panose="020C0503030203020204" pitchFamily="34" charset="0"/>
                      </a:endParaRPr>
                    </a:p>
                    <a:p>
                      <a:pPr algn="ctr" fontAlgn="ctr">
                        <a:lnSpc>
                          <a:spcPct val="100000"/>
                        </a:lnSpc>
                        <a:spcAft>
                          <a:spcPts val="0"/>
                        </a:spcAft>
                      </a:pPr>
                      <a:r>
                        <a:rPr lang="en-US" sz="1200" dirty="0">
                          <a:latin typeface="Huawei Sans" panose="020C0503030203020204" pitchFamily="34" charset="0"/>
                        </a:rPr>
                        <a:t>Data model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200" dirty="0">
                          <a:latin typeface="Huawei Sans" panose="020C0503030203020204" pitchFamily="34" charset="0"/>
                        </a:rPr>
                        <a:t>RPC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The device proactively initiates an RPC request to the collector, which is defined in the </a:t>
                      </a:r>
                      <a:r>
                        <a:rPr lang="en-US" sz="1200" b="1" dirty="0" err="1">
                          <a:latin typeface="Huawei Sans" panose="020C0503030203020204" pitchFamily="34" charset="0"/>
                        </a:rPr>
                        <a:t>huawei-grpc-dialout.proto</a:t>
                      </a:r>
                      <a:r>
                        <a:rPr lang="en-US" sz="1200" dirty="0">
                          <a:latin typeface="Huawei Sans" panose="020C0503030203020204" pitchFamily="34" charset="0"/>
                        </a:rPr>
                        <a:t> file.</a:t>
                      </a:r>
                      <a:endParaRPr lang="en-US" altLang="zh-CN" sz="1200" kern="100" dirty="0">
                        <a:effectLst/>
                        <a:latin typeface="Huawei Sans" panose="020C0503030203020204" pitchFamily="34" charset="0"/>
                      </a:endParaRPr>
                    </a:p>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A collector proactively initiates an RPC request for dynamic subscription to a device, which is defined in the </a:t>
                      </a:r>
                      <a:r>
                        <a:rPr lang="en-US" sz="1200" b="1" dirty="0" err="1">
                          <a:latin typeface="Huawei Sans" panose="020C0503030203020204" pitchFamily="34" charset="0"/>
                        </a:rPr>
                        <a:t>huawei-grpc-dialin.proto</a:t>
                      </a:r>
                      <a:r>
                        <a:rPr lang="en-US" sz="1200" dirty="0">
                          <a:latin typeface="Huawei Sans" panose="020C0503030203020204" pitchFamily="34" charset="0"/>
                        </a:rPr>
                        <a:t> file.</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371621">
                <a:tc v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Telemetry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defTabSz="914400" rtl="0" eaLnBrk="1" fontAlgn="ctr" latinLnBrk="0" hangingPunct="1">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This is defined in the </a:t>
                      </a:r>
                      <a:r>
                        <a:rPr lang="en-US" sz="1200" b="1" dirty="0" err="1">
                          <a:latin typeface="Huawei Sans" panose="020C0503030203020204" pitchFamily="34" charset="0"/>
                        </a:rPr>
                        <a:t>huawei-telemetry.proto</a:t>
                      </a:r>
                      <a:r>
                        <a:rPr lang="en-US" sz="1200" dirty="0">
                          <a:latin typeface="Huawei Sans" panose="020C0503030203020204" pitchFamily="34" charset="0"/>
                        </a:rPr>
                        <a:t> file.</a:t>
                      </a:r>
                      <a:endParaRPr lang="en-US" altLang="zh-CN" sz="1200" kern="0" dirty="0">
                        <a:solidFill>
                          <a:schemeClr val="tx1"/>
                        </a:solidFill>
                        <a:effectLst/>
                        <a:latin typeface="Huawei Sans" panose="020C0503030203020204" pitchFamily="34" charset="0"/>
                        <a:ea typeface="+mn-ea"/>
                        <a:cs typeface="+mn-cs"/>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1014004">
                <a:tc vMerge="1">
                  <a:txBody>
                    <a:bodyPr/>
                    <a:lstStyle/>
                    <a:p>
                      <a:endParaRPr lang="zh-CN" altLang="en-US"/>
                    </a:p>
                  </a:txBody>
                  <a:tcPr/>
                </a:tc>
                <a:tc>
                  <a:txBody>
                    <a:bodyPr/>
                    <a:lstStyle/>
                    <a:p>
                      <a:pPr algn="l" fontAlgn="ctr">
                        <a:lnSpc>
                          <a:spcPct val="100000"/>
                        </a:lnSpc>
                        <a:spcAft>
                          <a:spcPts val="0"/>
                        </a:spcAft>
                      </a:pPr>
                      <a:endParaRPr lang="en-US" altLang="zh-CN" sz="1200" kern="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Service data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Service data at this layer needs to be encoded by the .proto file of the corresponding service, and the NMS needs to decode the data using the .proto file of the corresponding service as well. For example, if the sampling path is </a:t>
                      </a:r>
                      <a:r>
                        <a:rPr lang="en-US" sz="1200" b="1" dirty="0" err="1">
                          <a:latin typeface="Huawei Sans" panose="020C0503030203020204" pitchFamily="34" charset="0"/>
                        </a:rPr>
                        <a:t>huawei-debug:debug</a:t>
                      </a:r>
                      <a:r>
                        <a:rPr lang="en-US" sz="1200" b="1" dirty="0">
                          <a:latin typeface="Huawei Sans" panose="020C0503030203020204" pitchFamily="34" charset="0"/>
                        </a:rPr>
                        <a:t>/</a:t>
                      </a:r>
                      <a:r>
                        <a:rPr lang="en-US" sz="1200" b="1" dirty="0" err="1">
                          <a:latin typeface="Huawei Sans" panose="020C0503030203020204" pitchFamily="34" charset="0"/>
                        </a:rPr>
                        <a:t>cpu-infos</a:t>
                      </a:r>
                      <a:r>
                        <a:rPr lang="en-US" sz="1200" b="1" dirty="0">
                          <a:latin typeface="Huawei Sans" panose="020C0503030203020204" pitchFamily="34" charset="0"/>
                        </a:rPr>
                        <a:t>/</a:t>
                      </a:r>
                      <a:r>
                        <a:rPr lang="en-US" sz="1200" b="1" dirty="0" err="1">
                          <a:latin typeface="Huawei Sans" panose="020C0503030203020204" pitchFamily="34" charset="0"/>
                        </a:rPr>
                        <a:t>cpu</a:t>
                      </a:r>
                      <a:r>
                        <a:rPr lang="en-US" sz="1200" b="1" dirty="0">
                          <a:latin typeface="Huawei Sans" panose="020C0503030203020204" pitchFamily="34" charset="0"/>
                        </a:rPr>
                        <a:t>-info</a:t>
                      </a:r>
                      <a:r>
                        <a:rPr lang="en-US" sz="1200" dirty="0">
                          <a:latin typeface="Huawei Sans" panose="020C0503030203020204" pitchFamily="34" charset="0"/>
                        </a:rPr>
                        <a:t>, the </a:t>
                      </a:r>
                      <a:r>
                        <a:rPr lang="en-US" sz="1200" b="1" dirty="0" err="1">
                          <a:latin typeface="Huawei Sans" panose="020C0503030203020204" pitchFamily="34" charset="0"/>
                        </a:rPr>
                        <a:t>huawei-debug.proto</a:t>
                      </a:r>
                      <a:r>
                        <a:rPr lang="en-US" sz="1200" dirty="0">
                          <a:latin typeface="Huawei Sans" panose="020C0503030203020204" pitchFamily="34" charset="0"/>
                        </a:rPr>
                        <a:t> file needs to be used for data encoding and decoding.</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bl>
          </a:graphicData>
        </a:graphic>
      </p:graphicFrame>
      <p:sp>
        <p:nvSpPr>
          <p:cNvPr id="11"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The </a:t>
            </a:r>
            <a:r>
              <a:rPr lang="en-US" sz="1600" dirty="0" err="1">
                <a:latin typeface="Huawei Sans" panose="020C0503030203020204" pitchFamily="34" charset="0"/>
              </a:rPr>
              <a:t>gRPC</a:t>
            </a:r>
            <a:r>
              <a:rPr lang="en-US" sz="1600" dirty="0">
                <a:latin typeface="Huawei Sans" panose="020C0503030203020204" pitchFamily="34" charset="0"/>
              </a:rPr>
              <a:t> encapsulation layer is provided by the </a:t>
            </a:r>
            <a:r>
              <a:rPr lang="en-US" sz="1600" dirty="0" err="1">
                <a:latin typeface="Huawei Sans" panose="020C0503030203020204" pitchFamily="34" charset="0"/>
              </a:rPr>
              <a:t>gRPC</a:t>
            </a:r>
            <a:r>
              <a:rPr lang="en-US" sz="1600" dirty="0">
                <a:latin typeface="Huawei Sans" panose="020C0503030203020204" pitchFamily="34" charset="0"/>
              </a:rPr>
              <a:t> open-source software. The following figure shows the protocol stack for pushing data based on </a:t>
            </a:r>
            <a:r>
              <a:rPr lang="en-US" sz="1600" dirty="0" err="1">
                <a:latin typeface="Huawei Sans" panose="020C0503030203020204" pitchFamily="34" charset="0"/>
              </a:rPr>
              <a:t>gRPC</a:t>
            </a: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10"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Push</a:t>
            </a:r>
            <a:endParaRPr lang="en-US" altLang="zh-CN" sz="1000" b="1" kern="0" dirty="0">
              <a:solidFill>
                <a:schemeClr val="bg1"/>
              </a:solidFill>
              <a:latin typeface="Huawei Sans" panose="020C0503030203020204" pitchFamily="34" charset="0"/>
            </a:endParaRPr>
          </a:p>
        </p:txBody>
      </p:sp>
      <p:sp>
        <p:nvSpPr>
          <p:cNvPr id="12"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13"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14"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179501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E05F50-F8E5-4F4D-AF16-B9F9150C329F}"/>
              </a:ext>
            </a:extLst>
          </p:cNvPr>
          <p:cNvSpPr>
            <a:spLocks noGrp="1"/>
          </p:cNvSpPr>
          <p:nvPr>
            <p:ph type="title"/>
          </p:nvPr>
        </p:nvSpPr>
        <p:spPr/>
        <p:txBody>
          <a:bodyPr/>
          <a:lstStyle/>
          <a:p>
            <a:r>
              <a:rPr lang="en-US"/>
              <a:t>Format of Pushed Data (Based on UDP)</a:t>
            </a:r>
            <a:endParaRPr lang="en-US" altLang="zh-CN" dirty="0"/>
          </a:p>
        </p:txBody>
      </p:sp>
      <p:graphicFrame>
        <p:nvGraphicFramePr>
          <p:cNvPr id="11" name="表格 10">
            <a:extLst>
              <a:ext uri="{FF2B5EF4-FFF2-40B4-BE49-F238E27FC236}">
                <a16:creationId xmlns:a16="http://schemas.microsoft.com/office/drawing/2014/main" xmlns="" id="{6DDD7374-865A-41ED-B557-4CF415F33641}"/>
              </a:ext>
            </a:extLst>
          </p:cNvPr>
          <p:cNvGraphicFramePr>
            <a:graphicFrameLocks noGrp="1"/>
          </p:cNvGraphicFramePr>
          <p:nvPr/>
        </p:nvGraphicFramePr>
        <p:xfrm>
          <a:off x="783771" y="1719154"/>
          <a:ext cx="10934846" cy="4616263"/>
        </p:xfrm>
        <a:graphic>
          <a:graphicData uri="http://schemas.openxmlformats.org/drawingml/2006/table">
            <a:tbl>
              <a:tblPr firstRow="1" firstCol="1" bandRow="1"/>
              <a:tblGrid>
                <a:gridCol w="1082351">
                  <a:extLst>
                    <a:ext uri="{9D8B030D-6E8A-4147-A177-3AD203B41FA5}">
                      <a16:colId xmlns:a16="http://schemas.microsoft.com/office/drawing/2014/main" xmlns="" val="20000"/>
                    </a:ext>
                  </a:extLst>
                </a:gridCol>
                <a:gridCol w="1222311">
                  <a:extLst>
                    <a:ext uri="{9D8B030D-6E8A-4147-A177-3AD203B41FA5}">
                      <a16:colId xmlns:a16="http://schemas.microsoft.com/office/drawing/2014/main" xmlns="" val="20001"/>
                    </a:ext>
                  </a:extLst>
                </a:gridCol>
                <a:gridCol w="8630184">
                  <a:extLst>
                    <a:ext uri="{9D8B030D-6E8A-4147-A177-3AD203B41FA5}">
                      <a16:colId xmlns:a16="http://schemas.microsoft.com/office/drawing/2014/main" xmlns="" val="20002"/>
                    </a:ext>
                  </a:extLst>
                </a:gridCol>
              </a:tblGrid>
              <a:tr h="286468">
                <a:tc gridSpan="2">
                  <a:txBody>
                    <a:bodyPr/>
                    <a:lstStyle/>
                    <a:p>
                      <a:pPr algn="ctr" fontAlgn="ctr">
                        <a:lnSpc>
                          <a:spcPct val="100000"/>
                        </a:lnSpc>
                        <a:spcAft>
                          <a:spcPts val="0"/>
                        </a:spcAft>
                      </a:pPr>
                      <a:r>
                        <a:rPr lang="en-US" sz="1400" b="1" dirty="0">
                          <a:solidFill>
                            <a:schemeClr val="bg1"/>
                          </a:solidFill>
                          <a:latin typeface="Huawei Sans" panose="020C0503030203020204" pitchFamily="34" charset="0"/>
                        </a:rPr>
                        <a:t>Hierarchy</a:t>
                      </a:r>
                      <a:endParaRPr lang="en-US" altLang="zh-CN" sz="1400" b="1" kern="100"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hMerge="1">
                  <a:txBody>
                    <a:bodyPr/>
                    <a:lstStyle/>
                    <a:p>
                      <a:endParaRPr lang="zh-CN" altLang="en-US"/>
                    </a:p>
                  </a:txBody>
                  <a:tcPr/>
                </a:tc>
                <a:tc>
                  <a:txBody>
                    <a:bodyPr/>
                    <a:lstStyle/>
                    <a:p>
                      <a:pPr algn="ctr" fontAlgn="ctr">
                        <a:lnSpc>
                          <a:spcPct val="100000"/>
                        </a:lnSpc>
                        <a:spcAft>
                          <a:spcPts val="0"/>
                        </a:spcAft>
                      </a:pPr>
                      <a:r>
                        <a:rPr lang="en-US" sz="1400" b="1" dirty="0">
                          <a:solidFill>
                            <a:schemeClr val="bg1"/>
                          </a:solidFill>
                          <a:latin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260559">
                <a:tc gridSpan="2">
                  <a:txBody>
                    <a:bodyPr/>
                    <a:lstStyle/>
                    <a:p>
                      <a:pPr algn="l" fontAlgn="ctr">
                        <a:lnSpc>
                          <a:spcPct val="100000"/>
                        </a:lnSpc>
                        <a:spcAft>
                          <a:spcPts val="0"/>
                        </a:spcAft>
                      </a:pPr>
                      <a:r>
                        <a:rPr lang="en-US" sz="1200" dirty="0">
                          <a:latin typeface="Huawei Sans" panose="020C0503030203020204" pitchFamily="34" charset="0"/>
                        </a:rPr>
                        <a:t>UDP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Underlying communication protocol, which is connectionless based on UDP.</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260559">
                <a:tc gridSpan="2">
                  <a:txBody>
                    <a:bodyPr/>
                    <a:lstStyle/>
                    <a:p>
                      <a:pPr algn="l" fontAlgn="ctr">
                        <a:lnSpc>
                          <a:spcPct val="100000"/>
                        </a:lnSpc>
                        <a:spcAft>
                          <a:spcPts val="0"/>
                        </a:spcAft>
                      </a:pPr>
                      <a:r>
                        <a:rPr lang="en-US" sz="1200" dirty="0">
                          <a:latin typeface="Huawei Sans" panose="020C0503030203020204" pitchFamily="34" charset="0"/>
                        </a:rPr>
                        <a:t>DTLS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This layer is optional. It is based on the TLS 1.2–encrypted channel and bidirectional certificate authentication.</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621917">
                <a:tc gridSpan="2">
                  <a:txBody>
                    <a:bodyPr/>
                    <a:lstStyle/>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Message header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This layer describes the message header format of pushed</a:t>
                      </a:r>
                      <a:r>
                        <a:rPr lang="en-US" sz="1200" baseline="0" dirty="0">
                          <a:latin typeface="Huawei Sans" panose="020C0503030203020204" pitchFamily="34" charset="0"/>
                        </a:rPr>
                        <a:t> telemetry </a:t>
                      </a:r>
                      <a:r>
                        <a:rPr lang="en-US" sz="1200" dirty="0">
                          <a:latin typeface="Huawei Sans" panose="020C0503030203020204" pitchFamily="34" charset="0"/>
                        </a:rPr>
                        <a:t>data. The IETF definition is available at</a:t>
                      </a:r>
                      <a:endParaRPr lang="en-US" altLang="zh-CN" sz="1200" kern="10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https://datatracker.ietf.org/doc/draft-ietf-netconf-udp-pub-channel/01/?include_text=1</a:t>
                      </a:r>
                      <a:endParaRPr lang="en-US" altLang="zh-CN" sz="1200" dirty="0">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The draft has six versions ranging from 00 to 05. Currently, telemetry is implemented based on the 01 version, as shown in the following figure.</a:t>
                      </a: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endParaRPr lang="en-US" altLang="zh-CN" sz="1200" kern="100" dirty="0">
                        <a:solidFill>
                          <a:schemeClr val="tx1"/>
                        </a:solidFill>
                        <a:effectLst/>
                        <a:latin typeface="Huawei Sans" panose="020C0503030203020204" pitchFamily="34" charset="0"/>
                        <a:ea typeface="+mn-ea"/>
                      </a:endParaRPr>
                    </a:p>
                  </a:txBody>
                  <a:tcPr marL="72000" marR="72000" marT="36000" marB="3600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05691">
                <a:tc rowSpan="2">
                  <a:txBody>
                    <a:bodyPr/>
                    <a:lstStyle/>
                    <a:p>
                      <a:pPr algn="l" fontAlgn="ctr">
                        <a:lnSpc>
                          <a:spcPct val="100000"/>
                        </a:lnSpc>
                        <a:spcAft>
                          <a:spcPts val="0"/>
                        </a:spcAft>
                      </a:pPr>
                      <a:endParaRPr lang="en-US" altLang="zh-CN" sz="1200" kern="10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Notification message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200" dirty="0">
                          <a:latin typeface="Huawei Sans" panose="020C0503030203020204" pitchFamily="34" charset="0"/>
                        </a:rPr>
                        <a:t>Telemetry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200" dirty="0">
                          <a:latin typeface="Huawei Sans" panose="020C0503030203020204" pitchFamily="34" charset="0"/>
                        </a:rPr>
                        <a:t>This is defined in the </a:t>
                      </a:r>
                      <a:r>
                        <a:rPr lang="en-US" sz="1200" b="1" dirty="0" err="1">
                          <a:latin typeface="Huawei Sans" panose="020C0503030203020204" pitchFamily="34" charset="0"/>
                        </a:rPr>
                        <a:t>huawei-telemetry.proto</a:t>
                      </a:r>
                      <a:r>
                        <a:rPr lang="en-US" sz="1200" dirty="0">
                          <a:latin typeface="Huawei Sans" panose="020C0503030203020204" pitchFamily="34" charset="0"/>
                        </a:rPr>
                        <a:t> file.</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749000">
                <a:tc vMerge="1">
                  <a:txBody>
                    <a:bodyPr/>
                    <a:lstStyle/>
                    <a:p>
                      <a:endParaRPr lang="zh-CN" altLang="en-US"/>
                    </a:p>
                  </a:txBody>
                  <a:tcPr/>
                </a:tc>
                <a:tc>
                  <a:txBody>
                    <a:bodyPr/>
                    <a:lstStyle/>
                    <a:p>
                      <a:pPr algn="l" fontAlgn="ctr">
                        <a:lnSpc>
                          <a:spcPct val="100000"/>
                        </a:lnSpc>
                        <a:spcAft>
                          <a:spcPts val="0"/>
                        </a:spcAft>
                      </a:pPr>
                      <a:endParaRPr lang="en-US" altLang="zh-CN" sz="1200" kern="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Service data layer</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Service data at this layer needs to be encoded by the .proto file of the corresponding service, and the NMS needs to decode the data using the .proto file of the corresponding service as well. For example, if the sampling path is </a:t>
                      </a:r>
                      <a:r>
                        <a:rPr lang="en-US" sz="1200" b="1" dirty="0" err="1">
                          <a:latin typeface="Huawei Sans" panose="020C0503030203020204" pitchFamily="34" charset="0"/>
                        </a:rPr>
                        <a:t>huawei-debug:debug</a:t>
                      </a:r>
                      <a:r>
                        <a:rPr lang="en-US" sz="1200" b="1" dirty="0">
                          <a:latin typeface="Huawei Sans" panose="020C0503030203020204" pitchFamily="34" charset="0"/>
                        </a:rPr>
                        <a:t>/</a:t>
                      </a:r>
                      <a:r>
                        <a:rPr lang="en-US" sz="1200" b="1" dirty="0" err="1">
                          <a:latin typeface="Huawei Sans" panose="020C0503030203020204" pitchFamily="34" charset="0"/>
                        </a:rPr>
                        <a:t>cpu-infos</a:t>
                      </a:r>
                      <a:r>
                        <a:rPr lang="en-US" sz="1200" b="1" dirty="0">
                          <a:latin typeface="Huawei Sans" panose="020C0503030203020204" pitchFamily="34" charset="0"/>
                        </a:rPr>
                        <a:t>/</a:t>
                      </a:r>
                      <a:r>
                        <a:rPr lang="en-US" sz="1200" b="1" dirty="0" err="1">
                          <a:latin typeface="Huawei Sans" panose="020C0503030203020204" pitchFamily="34" charset="0"/>
                        </a:rPr>
                        <a:t>cpu</a:t>
                      </a:r>
                      <a:r>
                        <a:rPr lang="en-US" sz="1200" b="1" dirty="0">
                          <a:latin typeface="Huawei Sans" panose="020C0503030203020204" pitchFamily="34" charset="0"/>
                        </a:rPr>
                        <a:t>-info</a:t>
                      </a:r>
                      <a:r>
                        <a:rPr lang="en-US" sz="1200" dirty="0">
                          <a:latin typeface="Huawei Sans" panose="020C0503030203020204" pitchFamily="34" charset="0"/>
                        </a:rPr>
                        <a:t>, the </a:t>
                      </a:r>
                      <a:r>
                        <a:rPr lang="en-US" sz="1200" b="1" dirty="0" err="1">
                          <a:latin typeface="Huawei Sans" panose="020C0503030203020204" pitchFamily="34" charset="0"/>
                        </a:rPr>
                        <a:t>huawei-debug.proto</a:t>
                      </a:r>
                      <a:r>
                        <a:rPr lang="en-US" sz="1200" dirty="0">
                          <a:latin typeface="Huawei Sans" panose="020C0503030203020204" pitchFamily="34" charset="0"/>
                        </a:rPr>
                        <a:t> file needs to be used for data encoding and decoding.</a:t>
                      </a:r>
                      <a:endParaRPr lang="en-US" altLang="zh-CN" sz="1200" kern="100" dirty="0">
                        <a:solidFill>
                          <a:schemeClr val="tx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pic>
        <p:nvPicPr>
          <p:cNvPr id="12" name="图片 2">
            <a:extLst>
              <a:ext uri="{FF2B5EF4-FFF2-40B4-BE49-F238E27FC236}">
                <a16:creationId xmlns:a16="http://schemas.microsoft.com/office/drawing/2014/main" xmlns="" id="{1AEFE340-C54F-4885-9FF1-681495EDE5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54549" y="3384800"/>
            <a:ext cx="53244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占位符 3"/>
          <p:cNvSpPr txBox="1">
            <a:spLocks/>
          </p:cNvSpPr>
          <p:nvPr/>
        </p:nvSpPr>
        <p:spPr>
          <a:xfrm>
            <a:off x="468317" y="1245063"/>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The format of the data pushed based on UDP is as follows.</a:t>
            </a:r>
          </a:p>
        </p:txBody>
      </p:sp>
      <p:sp>
        <p:nvSpPr>
          <p:cNvPr id="10" name="燕尾形 27">
            <a:extLst>
              <a:ext uri="{FF2B5EF4-FFF2-40B4-BE49-F238E27FC236}">
                <a16:creationId xmlns:a16="http://schemas.microsoft.com/office/drawing/2014/main" xmlns="" id="{178DA290-551B-48C7-AD29-D92C57541F4D}"/>
              </a:ext>
            </a:extLst>
          </p:cNvPr>
          <p:cNvSpPr/>
          <p:nvPr/>
        </p:nvSpPr>
        <p:spPr bwMode="auto">
          <a:xfrm>
            <a:off x="11139055" y="124239"/>
            <a:ext cx="91219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Data Push</a:t>
            </a:r>
            <a:endParaRPr lang="en-US" altLang="zh-CN" sz="1000" b="1" kern="0" dirty="0">
              <a:solidFill>
                <a:schemeClr val="bg1"/>
              </a:solidFill>
              <a:latin typeface="Huawei Sans" panose="020C0503030203020204" pitchFamily="34" charset="0"/>
            </a:endParaRPr>
          </a:p>
        </p:txBody>
      </p:sp>
      <p:sp>
        <p:nvSpPr>
          <p:cNvPr id="14" name="燕尾形 27">
            <a:extLst>
              <a:ext uri="{FF2B5EF4-FFF2-40B4-BE49-F238E27FC236}">
                <a16:creationId xmlns:a16="http://schemas.microsoft.com/office/drawing/2014/main" xmlns="" id="{59E12A5D-2A60-4046-84E2-6E08AB5684E2}"/>
              </a:ext>
            </a:extLst>
          </p:cNvPr>
          <p:cNvSpPr/>
          <p:nvPr/>
        </p:nvSpPr>
        <p:spPr bwMode="auto">
          <a:xfrm>
            <a:off x="9978145" y="124239"/>
            <a:ext cx="123759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Generation</a:t>
            </a:r>
            <a:endParaRPr lang="en-US" altLang="zh-CN" sz="1000" kern="0" dirty="0">
              <a:latin typeface="Huawei Sans" panose="020C0503030203020204" pitchFamily="34" charset="0"/>
            </a:endParaRPr>
          </a:p>
        </p:txBody>
      </p:sp>
      <p:sp>
        <p:nvSpPr>
          <p:cNvPr id="15" name="燕尾形 27">
            <a:extLst>
              <a:ext uri="{FF2B5EF4-FFF2-40B4-BE49-F238E27FC236}">
                <a16:creationId xmlns:a16="http://schemas.microsoft.com/office/drawing/2014/main" xmlns="" id="{C05201DC-B48F-4CCE-B9CF-C5B5668A42D5}"/>
              </a:ext>
            </a:extLst>
          </p:cNvPr>
          <p:cNvSpPr/>
          <p:nvPr/>
        </p:nvSpPr>
        <p:spPr bwMode="auto">
          <a:xfrm>
            <a:off x="8741229" y="124239"/>
            <a:ext cx="131360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Subscription</a:t>
            </a:r>
            <a:endParaRPr lang="en-US" altLang="zh-CN" sz="1000" kern="0" dirty="0">
              <a:latin typeface="Huawei Sans" panose="020C0503030203020204" pitchFamily="34" charset="0"/>
            </a:endParaRPr>
          </a:p>
        </p:txBody>
      </p:sp>
      <p:sp>
        <p:nvSpPr>
          <p:cNvPr id="16" name="燕尾形 27">
            <a:extLst>
              <a:ext uri="{FF2B5EF4-FFF2-40B4-BE49-F238E27FC236}">
                <a16:creationId xmlns:a16="http://schemas.microsoft.com/office/drawing/2014/main" xmlns="" id="{01821B06-ECD5-4F48-8353-BB04132ED630}"/>
              </a:ext>
            </a:extLst>
          </p:cNvPr>
          <p:cNvSpPr/>
          <p:nvPr/>
        </p:nvSpPr>
        <p:spPr bwMode="auto">
          <a:xfrm>
            <a:off x="7586759" y="124239"/>
            <a:ext cx="123115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Data Source</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386087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dirty="0"/>
              <a:t>On completion of this course, you will be able to:</a:t>
            </a:r>
            <a:endParaRPr lang="en-US" altLang="zh-CN" dirty="0"/>
          </a:p>
          <a:p>
            <a:pPr lvl="1"/>
            <a:r>
              <a:rPr lang="en-US" dirty="0"/>
              <a:t>Describe the background of the telemetry technology.</a:t>
            </a:r>
            <a:endParaRPr lang="en-US" altLang="zh-CN" dirty="0"/>
          </a:p>
          <a:p>
            <a:pPr lvl="1"/>
            <a:r>
              <a:rPr lang="en-US" dirty="0"/>
              <a:t>Describe the telemetry</a:t>
            </a:r>
            <a:r>
              <a:rPr lang="en-US" altLang="zh-CN" dirty="0"/>
              <a:t> concepts and framework</a:t>
            </a:r>
            <a:r>
              <a:rPr lang="en-US" dirty="0"/>
              <a:t>.</a:t>
            </a:r>
            <a:endParaRPr lang="en-US" altLang="zh-CN" dirty="0"/>
          </a:p>
          <a:p>
            <a:pPr lvl="1"/>
            <a:r>
              <a:rPr lang="en-US" dirty="0"/>
              <a:t>Distinguish static and dynamic telemetry subscriptions.</a:t>
            </a:r>
            <a:endParaRPr lang="en-US" altLang="zh-CN" dirty="0"/>
          </a:p>
          <a:p>
            <a:pPr lvl="1"/>
            <a:r>
              <a:rPr lang="en-US" dirty="0"/>
              <a:t>Describe the concept</a:t>
            </a:r>
            <a:r>
              <a:rPr lang="en-US" altLang="zh-CN" dirty="0"/>
              <a:t>s</a:t>
            </a:r>
            <a:r>
              <a:rPr lang="en-US" dirty="0"/>
              <a:t> and functions of </a:t>
            </a:r>
            <a:r>
              <a:rPr lang="en-US" dirty="0" err="1"/>
              <a:t>gRPC</a:t>
            </a:r>
            <a:r>
              <a:rPr lang="en-US" dirty="0"/>
              <a:t>.</a:t>
            </a:r>
            <a:endParaRPr lang="en-US" altLang="zh-CN" dirty="0"/>
          </a:p>
          <a:p>
            <a:pPr lvl="1"/>
            <a:r>
              <a:rPr lang="en-US" dirty="0"/>
              <a:t>Configure telemetry data sampling.</a:t>
            </a:r>
            <a:endParaRPr lang="en-US" altLang="zh-CN" dirty="0"/>
          </a:p>
          <a:p>
            <a:pPr lvl="1"/>
            <a:endParaRPr lang="en-US" altLang="zh-CN" dirty="0"/>
          </a:p>
        </p:txBody>
      </p:sp>
    </p:spTree>
    <p:extLst>
      <p:ext uri="{BB962C8B-B14F-4D97-AF65-F5344CB8AC3E}">
        <p14:creationId xmlns:p14="http://schemas.microsoft.com/office/powerpoint/2010/main" val="14218903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Introduction to Telemetry</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Technical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Telemetry Configuration and Practice</a:t>
            </a:r>
          </a:p>
        </p:txBody>
      </p:sp>
    </p:spTree>
    <p:extLst>
      <p:ext uri="{BB962C8B-B14F-4D97-AF65-F5344CB8AC3E}">
        <p14:creationId xmlns:p14="http://schemas.microsoft.com/office/powerpoint/2010/main" val="8158787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8D19C945-FB7C-43B3-9617-D7EAE256D0BC}"/>
              </a:ext>
            </a:extLst>
          </p:cNvPr>
          <p:cNvSpPr>
            <a:spLocks noGrp="1"/>
          </p:cNvSpPr>
          <p:nvPr>
            <p:ph type="title"/>
          </p:nvPr>
        </p:nvSpPr>
        <p:spPr/>
        <p:txBody>
          <a:bodyPr/>
          <a:lstStyle/>
          <a:p>
            <a:r>
              <a:rPr lang="en-US" altLang="zh-CN" dirty="0"/>
              <a:t>Case</a:t>
            </a:r>
            <a:r>
              <a:rPr lang="en-US" dirty="0" smtClean="0"/>
              <a:t>: </a:t>
            </a:r>
            <a:r>
              <a:rPr lang="en-US" dirty="0"/>
              <a:t>Configuring Static Telemetry Subscription</a:t>
            </a:r>
            <a:endParaRPr lang="en-US" altLang="zh-CN" dirty="0"/>
          </a:p>
        </p:txBody>
      </p:sp>
      <p:sp>
        <p:nvSpPr>
          <p:cNvPr id="3" name="文本占位符 2"/>
          <p:cNvSpPr>
            <a:spLocks noGrp="1"/>
          </p:cNvSpPr>
          <p:nvPr>
            <p:ph type="body" sz="quarter" idx="4294967295"/>
          </p:nvPr>
        </p:nvSpPr>
        <p:spPr>
          <a:xfrm>
            <a:off x="446088" y="1236663"/>
            <a:ext cx="11306175" cy="4679950"/>
          </a:xfrm>
        </p:spPr>
        <p:txBody>
          <a:bodyPr/>
          <a:lstStyle/>
          <a:p>
            <a:pPr marL="0" indent="0" algn="l" fontAlgn="ctr">
              <a:buNone/>
            </a:pPr>
            <a:r>
              <a:rPr lang="en-US" altLang="zh-CN" sz="1800" dirty="0" smtClean="0">
                <a:latin typeface="Huawei Sans" panose="020C0503030203020204" pitchFamily="34" charset="0"/>
              </a:rPr>
              <a:t>Description:</a:t>
            </a:r>
            <a:endParaRPr lang="en-US" altLang="zh-CN" sz="1800" dirty="0">
              <a:latin typeface="Huawei Sans" panose="020C0503030203020204" pitchFamily="34" charset="0"/>
            </a:endParaRPr>
          </a:p>
          <a:p>
            <a:pPr algn="l" fontAlgn="ctr"/>
            <a:r>
              <a:rPr lang="en-US" sz="1800" dirty="0">
                <a:latin typeface="Huawei Sans" panose="020C0503030203020204" pitchFamily="34" charset="0"/>
              </a:rPr>
              <a:t>A company has deployed a CE12800 switch with the management IP address 192.168.56.100. To better collect device performance data, it is required that the device push CPU information to the collector in static telemetry subscription mode.</a:t>
            </a:r>
          </a:p>
          <a:p>
            <a:pPr algn="l" fontAlgn="ctr"/>
            <a:endParaRPr lang="en-US" altLang="zh-CN" sz="105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marL="0" indent="0" algn="l" fontAlgn="ctr">
              <a:buNone/>
            </a:pPr>
            <a:endParaRPr lang="en-US" altLang="zh-CN" sz="1800" dirty="0">
              <a:latin typeface="Huawei Sans" panose="020C0503030203020204" pitchFamily="34" charset="0"/>
            </a:endParaRPr>
          </a:p>
          <a:p>
            <a:pPr marL="0" indent="0" algn="l" fontAlgn="ctr">
              <a:buNone/>
            </a:pPr>
            <a:endParaRPr lang="en-US" altLang="zh-CN" sz="1800" dirty="0">
              <a:latin typeface="Huawei Sans" panose="020C0503030203020204" pitchFamily="34" charset="0"/>
            </a:endParaRPr>
          </a:p>
        </p:txBody>
      </p:sp>
      <p:grpSp>
        <p:nvGrpSpPr>
          <p:cNvPr id="78" name="组合 77">
            <a:extLst>
              <a:ext uri="{FF2B5EF4-FFF2-40B4-BE49-F238E27FC236}">
                <a16:creationId xmlns:a16="http://schemas.microsoft.com/office/drawing/2014/main" xmlns="" id="{1D3C8CF5-5A8D-4753-9D94-EEA573CC72CB}"/>
              </a:ext>
            </a:extLst>
          </p:cNvPr>
          <p:cNvGrpSpPr/>
          <p:nvPr/>
        </p:nvGrpSpPr>
        <p:grpSpPr>
          <a:xfrm>
            <a:off x="2032634" y="3823132"/>
            <a:ext cx="7929566" cy="1210928"/>
            <a:chOff x="1990164" y="1344713"/>
            <a:chExt cx="7929566" cy="1210928"/>
          </a:xfrm>
        </p:grpSpPr>
        <p:sp>
          <p:nvSpPr>
            <p:cNvPr id="90" name="矩形: 圆角 23">
              <a:extLst>
                <a:ext uri="{FF2B5EF4-FFF2-40B4-BE49-F238E27FC236}">
                  <a16:creationId xmlns:a16="http://schemas.microsoft.com/office/drawing/2014/main" xmlns="" id="{FCA78E05-2E38-43E2-B379-4EC2C561C5AA}"/>
                </a:ext>
              </a:extLst>
            </p:cNvPr>
            <p:cNvSpPr/>
            <p:nvPr/>
          </p:nvSpPr>
          <p:spPr>
            <a:xfrm>
              <a:off x="1990164" y="1344713"/>
              <a:ext cx="786714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91" name="图片 90">
              <a:extLst>
                <a:ext uri="{FF2B5EF4-FFF2-40B4-BE49-F238E27FC236}">
                  <a16:creationId xmlns:a16="http://schemas.microsoft.com/office/drawing/2014/main" xmlns=""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92" name="图片 91" descr="PC.png">
              <a:extLst>
                <a:ext uri="{FF2B5EF4-FFF2-40B4-BE49-F238E27FC236}">
                  <a16:creationId xmlns:a16="http://schemas.microsoft.com/office/drawing/2014/main" xmlns=""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93" name="直接连接符 92">
              <a:extLst>
                <a:ext uri="{FF2B5EF4-FFF2-40B4-BE49-F238E27FC236}">
                  <a16:creationId xmlns:a16="http://schemas.microsoft.com/office/drawing/2014/main" xmlns="" id="{4E6C53B9-8234-4E7F-B6A4-301B84C20E21}"/>
                </a:ext>
              </a:extLst>
            </p:cNvPr>
            <p:cNvCxnSpPr>
              <a:cxnSpLocks/>
              <a:stCxn id="92" idx="1"/>
              <a:endCxn id="91"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文本框 93">
              <a:extLst>
                <a:ext uri="{FF2B5EF4-FFF2-40B4-BE49-F238E27FC236}">
                  <a16:creationId xmlns:a16="http://schemas.microsoft.com/office/drawing/2014/main" xmlns=""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95" name="文本框 94">
              <a:extLst>
                <a:ext uri="{FF2B5EF4-FFF2-40B4-BE49-F238E27FC236}">
                  <a16:creationId xmlns:a16="http://schemas.microsoft.com/office/drawing/2014/main" xmlns=""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96" name="文本框 95">
              <a:extLst>
                <a:ext uri="{FF2B5EF4-FFF2-40B4-BE49-F238E27FC236}">
                  <a16:creationId xmlns:a16="http://schemas.microsoft.com/office/drawing/2014/main" xmlns=""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97" name="文本框 96">
              <a:extLst>
                <a:ext uri="{FF2B5EF4-FFF2-40B4-BE49-F238E27FC236}">
                  <a16:creationId xmlns:a16="http://schemas.microsoft.com/office/drawing/2014/main" xmlns="" id="{77A4502C-F66C-4C6A-81AF-DBD4FF816CA0}"/>
                </a:ext>
              </a:extLst>
            </p:cNvPr>
            <p:cNvSpPr txBox="1"/>
            <p:nvPr/>
          </p:nvSpPr>
          <p:spPr>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98" name="文本框 97">
              <a:extLst>
                <a:ext uri="{FF2B5EF4-FFF2-40B4-BE49-F238E27FC236}">
                  <a16:creationId xmlns:a16="http://schemas.microsoft.com/office/drawing/2014/main" xmlns="" id="{B885BED1-0EC0-435F-AECC-01CB43FD768C}"/>
                </a:ext>
              </a:extLst>
            </p:cNvPr>
            <p:cNvSpPr txBox="1"/>
            <p:nvPr/>
          </p:nvSpPr>
          <p:spPr>
            <a:xfrm>
              <a:off x="759185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p>
          </p:txBody>
        </p:sp>
      </p:grpSp>
    </p:spTree>
    <p:extLst>
      <p:ext uri="{BB962C8B-B14F-4D97-AF65-F5344CB8AC3E}">
        <p14:creationId xmlns:p14="http://schemas.microsoft.com/office/powerpoint/2010/main" val="20300690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8D19C945-FB7C-43B3-9617-D7EAE256D0BC}"/>
              </a:ext>
            </a:extLst>
          </p:cNvPr>
          <p:cNvSpPr>
            <a:spLocks noGrp="1"/>
          </p:cNvSpPr>
          <p:nvPr>
            <p:ph type="title"/>
          </p:nvPr>
        </p:nvSpPr>
        <p:spPr/>
        <p:txBody>
          <a:bodyPr/>
          <a:lstStyle/>
          <a:p>
            <a:r>
              <a:rPr lang="en-US"/>
              <a:t>Configuration Roadmap</a:t>
            </a:r>
            <a:endParaRPr lang="en-US" altLang="zh-CN" dirty="0"/>
          </a:p>
        </p:txBody>
      </p:sp>
      <p:sp>
        <p:nvSpPr>
          <p:cNvPr id="3" name="文本占位符 2"/>
          <p:cNvSpPr>
            <a:spLocks noGrp="1"/>
          </p:cNvSpPr>
          <p:nvPr>
            <p:ph type="body" sz="quarter" idx="4294967295"/>
          </p:nvPr>
        </p:nvSpPr>
        <p:spPr>
          <a:xfrm>
            <a:off x="446088" y="3301917"/>
            <a:ext cx="5649913" cy="3154363"/>
          </a:xfrm>
        </p:spPr>
        <p:txBody>
          <a:bodyPr/>
          <a:lstStyle/>
          <a:p>
            <a:pPr fontAlgn="ctr"/>
            <a:r>
              <a:rPr lang="en-US" sz="1600" dirty="0">
                <a:latin typeface="Huawei Sans" panose="020C0503030203020204" pitchFamily="34" charset="0"/>
              </a:rPr>
              <a:t>Device configuration:</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Enter the telemetry view.</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a destination collector for receiving sampled data.</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data sampling.</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static telemetry subscription.</a:t>
            </a:r>
          </a:p>
        </p:txBody>
      </p:sp>
      <p:sp>
        <p:nvSpPr>
          <p:cNvPr id="100" name="文本占位符 2"/>
          <p:cNvSpPr txBox="1">
            <a:spLocks/>
          </p:cNvSpPr>
          <p:nvPr/>
        </p:nvSpPr>
        <p:spPr bwMode="auto">
          <a:xfrm>
            <a:off x="6093880" y="3243398"/>
            <a:ext cx="5649912" cy="31545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Collector configuration:</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Prepare and compile .proto files.</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Compile Python code: Import modules, create a </a:t>
            </a:r>
            <a:r>
              <a:rPr lang="en-US" sz="1600" dirty="0" err="1">
                <a:latin typeface="Huawei Sans" panose="020C0503030203020204" pitchFamily="34" charset="0"/>
              </a:rPr>
              <a:t>gRPC</a:t>
            </a:r>
            <a:r>
              <a:rPr lang="en-US" sz="1600" dirty="0">
                <a:latin typeface="Huawei Sans" panose="020C0503030203020204" pitchFamily="34" charset="0"/>
              </a:rPr>
              <a:t> server, obtain telemetry data, and decode telemetry data.</a:t>
            </a:r>
            <a:endParaRPr lang="en-US" altLang="zh-CN" sz="1600" dirty="0">
              <a:latin typeface="Huawei Sans" panose="020C0503030203020204" pitchFamily="34" charset="0"/>
            </a:endParaRPr>
          </a:p>
          <a:p>
            <a:pPr lvl="1" fontAlgn="ctr"/>
            <a:endParaRPr lang="en-US" altLang="zh-CN" sz="1600" dirty="0">
              <a:latin typeface="Huawei Sans" panose="020C0503030203020204" pitchFamily="34" charset="0"/>
            </a:endParaRPr>
          </a:p>
        </p:txBody>
      </p:sp>
      <p:grpSp>
        <p:nvGrpSpPr>
          <p:cNvPr id="27" name="组合 26">
            <a:extLst>
              <a:ext uri="{FF2B5EF4-FFF2-40B4-BE49-F238E27FC236}">
                <a16:creationId xmlns:a16="http://schemas.microsoft.com/office/drawing/2014/main" xmlns="" id="{1D3C8CF5-5A8D-4753-9D94-EEA573CC72CB}"/>
              </a:ext>
            </a:extLst>
          </p:cNvPr>
          <p:cNvGrpSpPr/>
          <p:nvPr/>
        </p:nvGrpSpPr>
        <p:grpSpPr>
          <a:xfrm>
            <a:off x="2336300" y="1993652"/>
            <a:ext cx="7899256" cy="1210928"/>
            <a:chOff x="1990164" y="1344713"/>
            <a:chExt cx="7899256" cy="1210928"/>
          </a:xfrm>
        </p:grpSpPr>
        <p:sp>
          <p:nvSpPr>
            <p:cNvPr id="28" name="矩形: 圆角 23">
              <a:extLst>
                <a:ext uri="{FF2B5EF4-FFF2-40B4-BE49-F238E27FC236}">
                  <a16:creationId xmlns:a16="http://schemas.microsoft.com/office/drawing/2014/main" xmlns="" id="{FCA78E05-2E38-43E2-B379-4EC2C561C5AA}"/>
                </a:ext>
              </a:extLst>
            </p:cNvPr>
            <p:cNvSpPr/>
            <p:nvPr/>
          </p:nvSpPr>
          <p:spPr>
            <a:xfrm>
              <a:off x="1990164" y="1344713"/>
              <a:ext cx="781540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29" name="图片 28">
              <a:extLst>
                <a:ext uri="{FF2B5EF4-FFF2-40B4-BE49-F238E27FC236}">
                  <a16:creationId xmlns:a16="http://schemas.microsoft.com/office/drawing/2014/main" xmlns=""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30" name="图片 29" descr="PC.png">
              <a:extLst>
                <a:ext uri="{FF2B5EF4-FFF2-40B4-BE49-F238E27FC236}">
                  <a16:creationId xmlns:a16="http://schemas.microsoft.com/office/drawing/2014/main" xmlns=""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31" name="直接连接符 30">
              <a:extLst>
                <a:ext uri="{FF2B5EF4-FFF2-40B4-BE49-F238E27FC236}">
                  <a16:creationId xmlns:a16="http://schemas.microsoft.com/office/drawing/2014/main" xmlns="" id="{4E6C53B9-8234-4E7F-B6A4-301B84C20E21}"/>
                </a:ext>
              </a:extLst>
            </p:cNvPr>
            <p:cNvCxnSpPr>
              <a:cxnSpLocks/>
              <a:stCxn id="30" idx="1"/>
              <a:endCxn id="29"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33" name="文本框 32">
              <a:extLst>
                <a:ext uri="{FF2B5EF4-FFF2-40B4-BE49-F238E27FC236}">
                  <a16:creationId xmlns:a16="http://schemas.microsoft.com/office/drawing/2014/main" xmlns=""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34" name="文本框 33">
              <a:extLst>
                <a:ext uri="{FF2B5EF4-FFF2-40B4-BE49-F238E27FC236}">
                  <a16:creationId xmlns:a16="http://schemas.microsoft.com/office/drawing/2014/main" xmlns=""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35" name="文本框 34">
              <a:extLst>
                <a:ext uri="{FF2B5EF4-FFF2-40B4-BE49-F238E27FC236}">
                  <a16:creationId xmlns:a16="http://schemas.microsoft.com/office/drawing/2014/main" xmlns="" id="{77A4502C-F66C-4C6A-81AF-DBD4FF816CA0}"/>
                </a:ext>
              </a:extLst>
            </p:cNvPr>
            <p:cNvSpPr txBox="1"/>
            <p:nvPr/>
          </p:nvSpPr>
          <p:spPr>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36" name="文本框 35">
              <a:extLst>
                <a:ext uri="{FF2B5EF4-FFF2-40B4-BE49-F238E27FC236}">
                  <a16:creationId xmlns:a16="http://schemas.microsoft.com/office/drawing/2014/main" xmlns="" id="{B885BED1-0EC0-435F-AECC-01CB43FD768C}"/>
                </a:ext>
              </a:extLst>
            </p:cNvPr>
            <p:cNvSpPr txBox="1"/>
            <p:nvPr/>
          </p:nvSpPr>
          <p:spPr>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grpSp>
        <p:nvGrpSpPr>
          <p:cNvPr id="7" name="组合 6"/>
          <p:cNvGrpSpPr/>
          <p:nvPr/>
        </p:nvGrpSpPr>
        <p:grpSpPr>
          <a:xfrm>
            <a:off x="1231641" y="1422365"/>
            <a:ext cx="9411977" cy="432000"/>
            <a:chOff x="2307420" y="1330457"/>
            <a:chExt cx="9411977" cy="432000"/>
          </a:xfrm>
        </p:grpSpPr>
        <p:sp>
          <p:nvSpPr>
            <p:cNvPr id="41" name="圆角矩形 11">
              <a:extLst>
                <a:ext uri="{FF2B5EF4-FFF2-40B4-BE49-F238E27FC236}">
                  <a16:creationId xmlns:a16="http://schemas.microsoft.com/office/drawing/2014/main" xmlns="" id="{701E0E72-A8AF-4A06-B6EF-16D484D4FF4A}"/>
                </a:ext>
              </a:extLst>
            </p:cNvPr>
            <p:cNvSpPr/>
            <p:nvPr/>
          </p:nvSpPr>
          <p:spPr>
            <a:xfrm>
              <a:off x="2307420" y="1330457"/>
              <a:ext cx="1511107"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43"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44" name="圆角矩形 11">
              <a:extLst>
                <a:ext uri="{FF2B5EF4-FFF2-40B4-BE49-F238E27FC236}">
                  <a16:creationId xmlns:a16="http://schemas.microsoft.com/office/drawing/2014/main" xmlns="" id="{701E0E72-A8AF-4A06-B6EF-16D484D4FF4A}"/>
                </a:ext>
              </a:extLst>
            </p:cNvPr>
            <p:cNvSpPr/>
            <p:nvPr/>
          </p:nvSpPr>
          <p:spPr>
            <a:xfrm>
              <a:off x="4239512" y="1330457"/>
              <a:ext cx="1178716"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45"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.proto files.</a:t>
              </a:r>
              <a:endParaRPr lang="en-US" altLang="zh-CN" sz="1200" dirty="0">
                <a:solidFill>
                  <a:schemeClr val="tx1"/>
                </a:solidFill>
                <a:latin typeface="Huawei Sans" panose="020C0503030203020204" pitchFamily="34" charset="0"/>
              </a:endParaRPr>
            </a:p>
          </p:txBody>
        </p:sp>
        <p:cxnSp>
          <p:nvCxnSpPr>
            <p:cNvPr id="46" name="直接箭头连接符 45">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47" name="直接箭头连接符 46">
              <a:extLst>
                <a:ext uri="{FF2B5EF4-FFF2-40B4-BE49-F238E27FC236}">
                  <a16:creationId xmlns:a16="http://schemas.microsoft.com/office/drawing/2014/main" xmlns="" id="{123AA511-BE26-485F-AC84-C8225487E8EA}"/>
                </a:ext>
              </a:extLst>
            </p:cNvPr>
            <p:cNvCxnSpPr>
              <a:cxnSpLocks/>
            </p:cNvCxnSpPr>
            <p:nvPr/>
          </p:nvCxnSpPr>
          <p:spPr bwMode="auto">
            <a:xfrm flipV="1">
              <a:off x="5435689" y="1544274"/>
              <a:ext cx="273753" cy="6549"/>
            </a:xfrm>
            <a:prstGeom prst="straightConnector1">
              <a:avLst/>
            </a:prstGeom>
            <a:noFill/>
            <a:ln w="19050" cap="flat" cmpd="sng" algn="ctr">
              <a:solidFill>
                <a:schemeClr val="tx1"/>
              </a:solidFill>
              <a:prstDash val="solid"/>
              <a:round/>
              <a:headEnd type="none" w="med" len="med"/>
              <a:tailEnd type="triangle"/>
            </a:ln>
            <a:effectLst/>
          </p:spPr>
        </p:cxnSp>
        <p:cxnSp>
          <p:nvCxnSpPr>
            <p:cNvPr id="48" name="直接箭头连接符 47">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49" name="直接箭头连接符 48">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50" name="圆角矩形 12">
              <a:extLst>
                <a:ext uri="{FF2B5EF4-FFF2-40B4-BE49-F238E27FC236}">
                  <a16:creationId xmlns:a16="http://schemas.microsoft.com/office/drawing/2014/main" xmlns="" id="{605A06C5-BF3A-417C-B6E3-668468C81F0A}"/>
                </a:ext>
              </a:extLst>
            </p:cNvPr>
            <p:cNvSpPr/>
            <p:nvPr/>
          </p:nvSpPr>
          <p:spPr>
            <a:xfrm>
              <a:off x="9339147" y="1330457"/>
              <a:ext cx="91526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Python code.</a:t>
              </a:r>
              <a:endParaRPr lang="en-US" altLang="zh-CN" sz="1200" dirty="0">
                <a:solidFill>
                  <a:schemeClr val="tx1"/>
                </a:solidFill>
                <a:latin typeface="Huawei Sans" panose="020C0503030203020204" pitchFamily="34" charset="0"/>
              </a:endParaRPr>
            </a:p>
          </p:txBody>
        </p:sp>
        <p:cxnSp>
          <p:nvCxnSpPr>
            <p:cNvPr id="37" name="直接箭头连接符 36">
              <a:extLst>
                <a:ext uri="{FF2B5EF4-FFF2-40B4-BE49-F238E27FC236}">
                  <a16:creationId xmlns:a16="http://schemas.microsoft.com/office/drawing/2014/main" xmlns="" id="{123AA511-BE26-485F-AC84-C8225487E8EA}"/>
                </a:ext>
              </a:extLst>
            </p:cNvPr>
            <p:cNvCxnSpPr>
              <a:cxnSpLocks/>
            </p:cNvCxnSpPr>
            <p:nvPr/>
          </p:nvCxnSpPr>
          <p:spPr bwMode="auto">
            <a:xfrm>
              <a:off x="10271871" y="1546457"/>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8"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869256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Configuring a Destination Collector</a:t>
            </a:r>
            <a:endParaRPr lang="en-US" dirty="0"/>
          </a:p>
        </p:txBody>
      </p:sp>
      <p:sp>
        <p:nvSpPr>
          <p:cNvPr id="3" name="文本占位符 2"/>
          <p:cNvSpPr>
            <a:spLocks noGrp="1"/>
          </p:cNvSpPr>
          <p:nvPr>
            <p:ph type="body" sz="quarter" idx="4294967295"/>
          </p:nvPr>
        </p:nvSpPr>
        <p:spPr>
          <a:xfrm>
            <a:off x="470011" y="3311163"/>
            <a:ext cx="5627688" cy="2482850"/>
          </a:xfrm>
          <a:solidFill>
            <a:schemeClr val="bg1"/>
          </a:solidFill>
        </p:spPr>
        <p:txBody>
          <a:bodyPr/>
          <a:lstStyle/>
          <a:p>
            <a:pPr marL="342900" indent="-342900" fontAlgn="ctr">
              <a:buFont typeface="+mj-lt"/>
              <a:buAutoNum type="arabicPeriod"/>
            </a:pPr>
            <a:r>
              <a:rPr lang="en-US" sz="1600" dirty="0">
                <a:latin typeface="Huawei Sans" panose="020C0503030203020204" pitchFamily="34" charset="0"/>
              </a:rPr>
              <a:t>Enter the telemetry view.</a:t>
            </a:r>
            <a:endParaRPr lang="en-US" altLang="zh-CN" sz="2000" dirty="0">
              <a:latin typeface="Huawei Sans" panose="020C0503030203020204" pitchFamily="34" charset="0"/>
            </a:endParaRPr>
          </a:p>
          <a:p>
            <a:pPr fontAlgn="ct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sp>
        <p:nvSpPr>
          <p:cNvPr id="5" name="文本框 4">
            <a:extLst>
              <a:ext uri="{FF2B5EF4-FFF2-40B4-BE49-F238E27FC236}">
                <a16:creationId xmlns:a16="http://schemas.microsoft.com/office/drawing/2014/main" xmlns="" id="{773D837C-8D89-4B32-AD1E-4199EF71F59D}"/>
              </a:ext>
            </a:extLst>
          </p:cNvPr>
          <p:cNvSpPr txBox="1"/>
          <p:nvPr/>
        </p:nvSpPr>
        <p:spPr>
          <a:xfrm>
            <a:off x="615827" y="3833750"/>
            <a:ext cx="4864180" cy="867930"/>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&lt;CE1&gt; </a:t>
            </a:r>
            <a:r>
              <a:rPr lang="en-US" sz="1400" b="1" dirty="0">
                <a:latin typeface="Huawei Sans" panose="020C0503030203020204" pitchFamily="34" charset="0"/>
              </a:rPr>
              <a:t>system-view immediately </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 </a:t>
            </a:r>
            <a:r>
              <a:rPr lang="en-US" sz="1400" b="1" dirty="0">
                <a:latin typeface="Huawei Sans" panose="020C0503030203020204" pitchFamily="34" charset="0"/>
              </a:rPr>
              <a:t>telemetry</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[CE1-telemetry]</a:t>
            </a:r>
            <a:endParaRPr lang="en-US" altLang="zh-CN" sz="1400" dirty="0">
              <a:latin typeface="Huawei Sans" panose="020C0503030203020204" pitchFamily="34" charset="0"/>
            </a:endParaRPr>
          </a:p>
        </p:txBody>
      </p:sp>
      <p:sp>
        <p:nvSpPr>
          <p:cNvPr id="24" name="文本占位符 2"/>
          <p:cNvSpPr txBox="1">
            <a:spLocks/>
          </p:cNvSpPr>
          <p:nvPr/>
        </p:nvSpPr>
        <p:spPr bwMode="auto">
          <a:xfrm>
            <a:off x="6056427" y="3352789"/>
            <a:ext cx="5532194" cy="2482850"/>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Font typeface="+mj-lt"/>
              <a:buAutoNum type="arabicPeriod" startAt="2"/>
            </a:pPr>
            <a:r>
              <a:rPr lang="en-US" sz="1600" dirty="0">
                <a:latin typeface="Huawei Sans" panose="020C0503030203020204" pitchFamily="34" charset="0"/>
              </a:rPr>
              <a:t>Configure a destination collector for receiving sampled data.</a:t>
            </a:r>
            <a:endParaRPr lang="en-US" altLang="zh-CN" sz="1600" dirty="0">
              <a:latin typeface="Huawei Sans" panose="020C0503030203020204" pitchFamily="34" charset="0"/>
            </a:endParaRPr>
          </a:p>
          <a:p>
            <a:pPr marL="354013" indent="0" algn="l" fontAlgn="ctr">
              <a:lnSpc>
                <a:spcPct val="100000"/>
              </a:lnSpc>
              <a:buNone/>
            </a:pPr>
            <a:r>
              <a:rPr lang="en-US" sz="1400" dirty="0">
                <a:latin typeface="Huawei Sans" panose="020C0503030203020204" pitchFamily="34" charset="0"/>
              </a:rPr>
              <a:t>Create a destination group where a destination collector belongs. In this example, create a destination group named </a:t>
            </a:r>
            <a:r>
              <a:rPr lang="en-US" sz="1400" b="1" dirty="0">
                <a:latin typeface="Huawei Sans" panose="020C0503030203020204" pitchFamily="34" charset="0"/>
              </a:rPr>
              <a:t>Dest1</a:t>
            </a:r>
            <a:r>
              <a:rPr lang="en-US" sz="1400" dirty="0">
                <a:latin typeface="Huawei Sans" panose="020C0503030203020204" pitchFamily="34" charset="0"/>
              </a:rPr>
              <a:t> and set the IP address and port number of the destination collector to 192.168.56.1 and 20000, respectively.</a:t>
            </a:r>
            <a:endParaRPr lang="en-US" altLang="zh-CN" sz="1400" dirty="0">
              <a:latin typeface="Huawei Sans" panose="020C0503030203020204" pitchFamily="34" charset="0"/>
            </a:endParaRPr>
          </a:p>
          <a:p>
            <a:pPr marL="0" indent="0" algn="l" fontAlgn="ctr">
              <a:buFont typeface="Arial" panose="020B0604020202020204" pitchFamily="34" charset="0"/>
              <a:buNone/>
            </a:pPr>
            <a:endParaRPr lang="en-US" altLang="zh-CN" sz="2000" dirty="0">
              <a:latin typeface="Huawei Sans" panose="020C0503030203020204" pitchFamily="34" charset="0"/>
            </a:endParaRPr>
          </a:p>
        </p:txBody>
      </p:sp>
      <p:sp>
        <p:nvSpPr>
          <p:cNvPr id="7" name="文本框 6">
            <a:extLst>
              <a:ext uri="{FF2B5EF4-FFF2-40B4-BE49-F238E27FC236}">
                <a16:creationId xmlns:a16="http://schemas.microsoft.com/office/drawing/2014/main" xmlns="" id="{773D837C-8D89-4B32-AD1E-4199EF71F59D}"/>
              </a:ext>
            </a:extLst>
          </p:cNvPr>
          <p:cNvSpPr txBox="1"/>
          <p:nvPr/>
        </p:nvSpPr>
        <p:spPr>
          <a:xfrm>
            <a:off x="6508057" y="4894352"/>
            <a:ext cx="4864180" cy="867930"/>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[CE1-telemetry] </a:t>
            </a:r>
            <a:r>
              <a:rPr lang="en-US" sz="1400" b="1" dirty="0">
                <a:latin typeface="Huawei Sans" panose="020C0503030203020204" pitchFamily="34" charset="0"/>
              </a:rPr>
              <a:t>destination-group Dest1</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[CE1-telemetry-destination-group-Dest1] </a:t>
            </a:r>
            <a:r>
              <a:rPr lang="en-US" sz="1400" b="1" dirty="0">
                <a:latin typeface="Huawei Sans" panose="020C0503030203020204" pitchFamily="34" charset="0"/>
              </a:rPr>
              <a:t>ipv4-address 192.168.56.1 port 20000 protocol </a:t>
            </a:r>
            <a:r>
              <a:rPr lang="en-US" sz="1400" b="1" dirty="0" err="1">
                <a:latin typeface="Huawei Sans" panose="020C0503030203020204" pitchFamily="34" charset="0"/>
              </a:rPr>
              <a:t>grpc</a:t>
            </a:r>
            <a:r>
              <a:rPr lang="en-US" sz="1400" b="1" dirty="0">
                <a:latin typeface="Huawei Sans" panose="020C0503030203020204" pitchFamily="34" charset="0"/>
              </a:rPr>
              <a:t> no-</a:t>
            </a:r>
            <a:r>
              <a:rPr lang="en-US" sz="1400" b="1" dirty="0" err="1">
                <a:latin typeface="Huawei Sans" panose="020C0503030203020204" pitchFamily="34" charset="0"/>
              </a:rPr>
              <a:t>tls</a:t>
            </a:r>
            <a:endParaRPr lang="en-US" altLang="zh-CN" sz="1400" b="1" dirty="0">
              <a:latin typeface="Huawei Sans" panose="020C0503030203020204" pitchFamily="34" charset="0"/>
            </a:endParaRPr>
          </a:p>
        </p:txBody>
      </p:sp>
      <p:grpSp>
        <p:nvGrpSpPr>
          <p:cNvPr id="29" name="组合 28">
            <a:extLst>
              <a:ext uri="{FF2B5EF4-FFF2-40B4-BE49-F238E27FC236}">
                <a16:creationId xmlns:a16="http://schemas.microsoft.com/office/drawing/2014/main" xmlns="" id="{1D3C8CF5-5A8D-4753-9D94-EEA573CC72CB}"/>
              </a:ext>
            </a:extLst>
          </p:cNvPr>
          <p:cNvGrpSpPr/>
          <p:nvPr/>
        </p:nvGrpSpPr>
        <p:grpSpPr>
          <a:xfrm>
            <a:off x="2336300" y="1993652"/>
            <a:ext cx="7899256" cy="1210928"/>
            <a:chOff x="1990164" y="1344713"/>
            <a:chExt cx="7899256" cy="1210928"/>
          </a:xfrm>
        </p:grpSpPr>
        <p:sp>
          <p:nvSpPr>
            <p:cNvPr id="30" name="矩形: 圆角 23">
              <a:extLst>
                <a:ext uri="{FF2B5EF4-FFF2-40B4-BE49-F238E27FC236}">
                  <a16:creationId xmlns:a16="http://schemas.microsoft.com/office/drawing/2014/main" xmlns="" id="{FCA78E05-2E38-43E2-B379-4EC2C561C5AA}"/>
                </a:ext>
              </a:extLst>
            </p:cNvPr>
            <p:cNvSpPr/>
            <p:nvPr/>
          </p:nvSpPr>
          <p:spPr>
            <a:xfrm>
              <a:off x="1990164" y="1344713"/>
              <a:ext cx="781540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1" name="图片 30">
              <a:extLst>
                <a:ext uri="{FF2B5EF4-FFF2-40B4-BE49-F238E27FC236}">
                  <a16:creationId xmlns:a16="http://schemas.microsoft.com/office/drawing/2014/main" xmlns=""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41" name="图片 40" descr="PC.png">
              <a:extLst>
                <a:ext uri="{FF2B5EF4-FFF2-40B4-BE49-F238E27FC236}">
                  <a16:creationId xmlns:a16="http://schemas.microsoft.com/office/drawing/2014/main" xmlns=""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42" name="直接连接符 41">
              <a:extLst>
                <a:ext uri="{FF2B5EF4-FFF2-40B4-BE49-F238E27FC236}">
                  <a16:creationId xmlns:a16="http://schemas.microsoft.com/office/drawing/2014/main" xmlns="" id="{4E6C53B9-8234-4E7F-B6A4-301B84C20E21}"/>
                </a:ext>
              </a:extLst>
            </p:cNvPr>
            <p:cNvCxnSpPr>
              <a:cxnSpLocks/>
              <a:stCxn id="41" idx="1"/>
              <a:endCxn id="31"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44" name="文本框 43">
              <a:extLst>
                <a:ext uri="{FF2B5EF4-FFF2-40B4-BE49-F238E27FC236}">
                  <a16:creationId xmlns:a16="http://schemas.microsoft.com/office/drawing/2014/main" xmlns=""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45" name="文本框 44">
              <a:extLst>
                <a:ext uri="{FF2B5EF4-FFF2-40B4-BE49-F238E27FC236}">
                  <a16:creationId xmlns:a16="http://schemas.microsoft.com/office/drawing/2014/main" xmlns=""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46" name="文本框 45">
              <a:extLst>
                <a:ext uri="{FF2B5EF4-FFF2-40B4-BE49-F238E27FC236}">
                  <a16:creationId xmlns:a16="http://schemas.microsoft.com/office/drawing/2014/main" xmlns="" id="{77A4502C-F66C-4C6A-81AF-DBD4FF816CA0}"/>
                </a:ext>
              </a:extLst>
            </p:cNvPr>
            <p:cNvSpPr txBox="1"/>
            <p:nvPr/>
          </p:nvSpPr>
          <p:spPr>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47" name="文本框 46">
              <a:extLst>
                <a:ext uri="{FF2B5EF4-FFF2-40B4-BE49-F238E27FC236}">
                  <a16:creationId xmlns:a16="http://schemas.microsoft.com/office/drawing/2014/main" xmlns="" id="{B885BED1-0EC0-435F-AECC-01CB43FD768C}"/>
                </a:ext>
              </a:extLst>
            </p:cNvPr>
            <p:cNvSpPr txBox="1"/>
            <p:nvPr/>
          </p:nvSpPr>
          <p:spPr>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grpSp>
        <p:nvGrpSpPr>
          <p:cNvPr id="48" name="组合 47"/>
          <p:cNvGrpSpPr/>
          <p:nvPr/>
        </p:nvGrpSpPr>
        <p:grpSpPr>
          <a:xfrm>
            <a:off x="1106424" y="1422365"/>
            <a:ext cx="9537194" cy="432000"/>
            <a:chOff x="2182203" y="1330457"/>
            <a:chExt cx="9537194" cy="432000"/>
          </a:xfrm>
        </p:grpSpPr>
        <p:sp>
          <p:nvSpPr>
            <p:cNvPr id="49" name="圆角矩形 11">
              <a:extLst>
                <a:ext uri="{FF2B5EF4-FFF2-40B4-BE49-F238E27FC236}">
                  <a16:creationId xmlns:a16="http://schemas.microsoft.com/office/drawing/2014/main" xmlns="" id="{701E0E72-A8AF-4A06-B6EF-16D484D4FF4A}"/>
                </a:ext>
              </a:extLst>
            </p:cNvPr>
            <p:cNvSpPr/>
            <p:nvPr/>
          </p:nvSpPr>
          <p:spPr>
            <a:xfrm>
              <a:off x="2182203" y="1330457"/>
              <a:ext cx="1636324"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Configu</a:t>
              </a:r>
              <a:r>
                <a:rPr lang="en-US" altLang="zh-CN" sz="1200" b="1" dirty="0">
                  <a:solidFill>
                    <a:schemeClr val="bg1"/>
                  </a:solidFill>
                  <a:latin typeface="Huawei Sans" panose="020C0503030203020204" pitchFamily="34" charset="0"/>
                </a:rPr>
                <a:t>re a destination collector.</a:t>
              </a:r>
            </a:p>
          </p:txBody>
        </p:sp>
        <p:sp>
          <p:nvSpPr>
            <p:cNvPr id="50"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51" name="圆角矩形 11">
              <a:extLst>
                <a:ext uri="{FF2B5EF4-FFF2-40B4-BE49-F238E27FC236}">
                  <a16:creationId xmlns:a16="http://schemas.microsoft.com/office/drawing/2014/main" xmlns="" id="{701E0E72-A8AF-4A06-B6EF-16D484D4FF4A}"/>
                </a:ext>
              </a:extLst>
            </p:cNvPr>
            <p:cNvSpPr/>
            <p:nvPr/>
          </p:nvSpPr>
          <p:spPr>
            <a:xfrm>
              <a:off x="4239512" y="1330457"/>
              <a:ext cx="1146664" cy="432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65"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.proto files.</a:t>
              </a:r>
              <a:endParaRPr lang="en-US" altLang="zh-CN" sz="1200" dirty="0">
                <a:solidFill>
                  <a:schemeClr val="tx1"/>
                </a:solidFill>
                <a:latin typeface="Huawei Sans" panose="020C0503030203020204" pitchFamily="34" charset="0"/>
              </a:endParaRPr>
            </a:p>
          </p:txBody>
        </p:sp>
        <p:cxnSp>
          <p:nvCxnSpPr>
            <p:cNvPr id="66" name="直接箭头连接符 65">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a16="http://schemas.microsoft.com/office/drawing/2014/main" xmlns="" id="{123AA511-BE26-485F-AC84-C8225487E8EA}"/>
                </a:ext>
              </a:extLst>
            </p:cNvPr>
            <p:cNvCxnSpPr>
              <a:cxnSpLocks/>
              <a:stCxn id="51" idx="3"/>
            </p:cNvCxnSpPr>
            <p:nvPr/>
          </p:nvCxnSpPr>
          <p:spPr bwMode="auto">
            <a:xfrm flipV="1">
              <a:off x="5386176" y="1544274"/>
              <a:ext cx="323266" cy="2183"/>
            </a:xfrm>
            <a:prstGeom prst="straightConnector1">
              <a:avLst/>
            </a:prstGeom>
            <a:noFill/>
            <a:ln w="19050" cap="flat" cmpd="sng" algn="ctr">
              <a:solidFill>
                <a:schemeClr val="tx1"/>
              </a:solidFill>
              <a:prstDash val="solid"/>
              <a:round/>
              <a:headEnd type="none" w="med" len="med"/>
              <a:tailEnd type="triangle"/>
            </a:ln>
            <a:effectLst/>
          </p:spPr>
        </p:cxnSp>
        <p:cxnSp>
          <p:nvCxnSpPr>
            <p:cNvPr id="68" name="直接箭头连接符 67">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70" name="圆角矩形 12">
              <a:extLst>
                <a:ext uri="{FF2B5EF4-FFF2-40B4-BE49-F238E27FC236}">
                  <a16:creationId xmlns:a16="http://schemas.microsoft.com/office/drawing/2014/main" xmlns="" id="{605A06C5-BF3A-417C-B6E3-668468C81F0A}"/>
                </a:ext>
              </a:extLst>
            </p:cNvPr>
            <p:cNvSpPr/>
            <p:nvPr/>
          </p:nvSpPr>
          <p:spPr>
            <a:xfrm>
              <a:off x="9339147" y="1330457"/>
              <a:ext cx="1012984" cy="432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71" name="直接箭头连接符 70">
              <a:extLst>
                <a:ext uri="{FF2B5EF4-FFF2-40B4-BE49-F238E27FC236}">
                  <a16:creationId xmlns:a16="http://schemas.microsoft.com/office/drawing/2014/main" xmlns="" id="{123AA511-BE26-485F-AC84-C8225487E8EA}"/>
                </a:ext>
              </a:extLst>
            </p:cNvPr>
            <p:cNvCxnSpPr>
              <a:cxnSpLocks/>
              <a:stCxn id="70" idx="3"/>
            </p:cNvCxnSpPr>
            <p:nvPr/>
          </p:nvCxnSpPr>
          <p:spPr bwMode="auto">
            <a:xfrm>
              <a:off x="10352131" y="1546457"/>
              <a:ext cx="319648" cy="0"/>
            </a:xfrm>
            <a:prstGeom prst="straightConnector1">
              <a:avLst/>
            </a:prstGeom>
            <a:noFill/>
            <a:ln w="19050" cap="flat" cmpd="sng" algn="ctr">
              <a:solidFill>
                <a:schemeClr val="tx1"/>
              </a:solidFill>
              <a:prstDash val="solid"/>
              <a:round/>
              <a:headEnd type="none" w="med" len="med"/>
              <a:tailEnd type="triangle"/>
            </a:ln>
            <a:effectLst/>
          </p:spPr>
        </p:cxnSp>
        <p:sp>
          <p:nvSpPr>
            <p:cNvPr id="72"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40449868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Configuring Data Sampling and Static Subscription</a:t>
            </a:r>
            <a:endParaRPr lang="en-US" dirty="0"/>
          </a:p>
        </p:txBody>
      </p:sp>
      <p:sp>
        <p:nvSpPr>
          <p:cNvPr id="3" name="文本占位符 2"/>
          <p:cNvSpPr>
            <a:spLocks noGrp="1"/>
          </p:cNvSpPr>
          <p:nvPr>
            <p:ph type="body" sz="quarter" idx="4294967295"/>
          </p:nvPr>
        </p:nvSpPr>
        <p:spPr>
          <a:xfrm>
            <a:off x="446088" y="3366508"/>
            <a:ext cx="5351463" cy="1390650"/>
          </a:xfrm>
          <a:solidFill>
            <a:schemeClr val="bg1"/>
          </a:solidFill>
        </p:spPr>
        <p:txBody>
          <a:bodyPr/>
          <a:lstStyle/>
          <a:p>
            <a:pPr marL="342900" indent="-342900" fontAlgn="ctr">
              <a:lnSpc>
                <a:spcPct val="100000"/>
              </a:lnSpc>
              <a:buFont typeface="+mj-lt"/>
              <a:buAutoNum type="arabicPeriod" startAt="3"/>
            </a:pPr>
            <a:r>
              <a:rPr lang="en-US" sz="1600" dirty="0">
                <a:latin typeface="Huawei Sans" panose="020C0503030203020204" pitchFamily="34" charset="0"/>
              </a:rPr>
              <a:t>Configure data sampling.</a:t>
            </a:r>
            <a:endParaRPr lang="en-US" altLang="zh-CN" sz="1600" dirty="0">
              <a:latin typeface="Huawei Sans" panose="020C0503030203020204" pitchFamily="34" charset="0"/>
            </a:endParaRPr>
          </a:p>
          <a:p>
            <a:pPr marL="354013" indent="0" fontAlgn="ctr">
              <a:lnSpc>
                <a:spcPct val="100000"/>
              </a:lnSpc>
              <a:buNone/>
            </a:pPr>
            <a:r>
              <a:rPr lang="en-US" sz="1400" dirty="0">
                <a:latin typeface="Huawei Sans" panose="020C0503030203020204" pitchFamily="34" charset="0"/>
              </a:rPr>
              <a:t>When configuring static subscription to collect sampled data, create a sampling sensor group and specify a sampling path. In this example, create a sampling group named </a:t>
            </a:r>
            <a:r>
              <a:rPr lang="en-US" sz="1400" b="1" dirty="0">
                <a:latin typeface="Huawei Sans" panose="020C0503030203020204" pitchFamily="34" charset="0"/>
              </a:rPr>
              <a:t>Sensor1</a:t>
            </a:r>
            <a:r>
              <a:rPr lang="en-US" sz="1400" dirty="0">
                <a:latin typeface="Huawei Sans" panose="020C0503030203020204" pitchFamily="34" charset="0"/>
              </a:rPr>
              <a:t> and configure a sampling path of CPU information.</a:t>
            </a:r>
          </a:p>
          <a:p>
            <a:pPr marL="0" indent="0" fontAlgn="ctr">
              <a:buNone/>
            </a:pPr>
            <a:endParaRPr lang="en-US" altLang="zh-CN" sz="16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fontAlgn="ct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sp>
        <p:nvSpPr>
          <p:cNvPr id="5" name="文本框 4">
            <a:extLst>
              <a:ext uri="{FF2B5EF4-FFF2-40B4-BE49-F238E27FC236}">
                <a16:creationId xmlns:a16="http://schemas.microsoft.com/office/drawing/2014/main" xmlns="" id="{773D837C-8D89-4B32-AD1E-4199EF71F59D}"/>
              </a:ext>
            </a:extLst>
          </p:cNvPr>
          <p:cNvSpPr txBox="1"/>
          <p:nvPr/>
        </p:nvSpPr>
        <p:spPr>
          <a:xfrm>
            <a:off x="786826" y="5014476"/>
            <a:ext cx="4864180" cy="1126462"/>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[CE1-telemetry] </a:t>
            </a:r>
            <a:r>
              <a:rPr lang="en-US" sz="1400" b="1" dirty="0">
                <a:latin typeface="Huawei Sans" panose="020C0503030203020204" pitchFamily="34" charset="0"/>
              </a:rPr>
              <a:t>sensor-group Sensor1</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[CE1-telemetry-sensor-group-Sensor1] </a:t>
            </a:r>
            <a:r>
              <a:rPr lang="en-US" sz="1400" b="1" dirty="0">
                <a:latin typeface="Huawei Sans" panose="020C0503030203020204" pitchFamily="34" charset="0"/>
              </a:rPr>
              <a:t>sensor-path </a:t>
            </a:r>
            <a:r>
              <a:rPr lang="en-US" sz="1400" b="1" dirty="0" err="1">
                <a:latin typeface="Huawei Sans" panose="020C0503030203020204" pitchFamily="34" charset="0"/>
              </a:rPr>
              <a:t>huawei-devm:devm</a:t>
            </a:r>
            <a:r>
              <a:rPr lang="en-US" sz="1400" b="1" dirty="0">
                <a:latin typeface="Huawei Sans" panose="020C0503030203020204" pitchFamily="34" charset="0"/>
              </a:rPr>
              <a:t>/</a:t>
            </a:r>
            <a:r>
              <a:rPr lang="en-US" sz="1400" b="1" dirty="0" err="1">
                <a:latin typeface="Huawei Sans" panose="020C0503030203020204" pitchFamily="34" charset="0"/>
              </a:rPr>
              <a:t>cpuInfos</a:t>
            </a:r>
            <a:r>
              <a:rPr lang="en-US" sz="1400" b="1" dirty="0">
                <a:latin typeface="Huawei Sans" panose="020C0503030203020204" pitchFamily="34" charset="0"/>
              </a:rPr>
              <a:t>/</a:t>
            </a:r>
            <a:r>
              <a:rPr lang="en-US" sz="1400" b="1" dirty="0" err="1">
                <a:latin typeface="Huawei Sans" panose="020C0503030203020204" pitchFamily="34" charset="0"/>
              </a:rPr>
              <a:t>cpuInfo</a:t>
            </a:r>
            <a:endParaRPr lang="en-US" sz="1400" b="1" dirty="0">
              <a:latin typeface="Huawei Sans" panose="020C0503030203020204" pitchFamily="34" charset="0"/>
            </a:endParaRPr>
          </a:p>
          <a:p>
            <a:pPr fontAlgn="ctr">
              <a:lnSpc>
                <a:spcPct val="120000"/>
              </a:lnSpc>
            </a:pPr>
            <a:endParaRPr lang="en-US" altLang="zh-CN" sz="1400" b="1" dirty="0">
              <a:latin typeface="Huawei Sans" panose="020C0503030203020204" pitchFamily="34" charset="0"/>
            </a:endParaRPr>
          </a:p>
        </p:txBody>
      </p:sp>
      <p:sp>
        <p:nvSpPr>
          <p:cNvPr id="24" name="文本占位符 2"/>
          <p:cNvSpPr txBox="1">
            <a:spLocks/>
          </p:cNvSpPr>
          <p:nvPr/>
        </p:nvSpPr>
        <p:spPr bwMode="auto">
          <a:xfrm>
            <a:off x="6056426" y="3254564"/>
            <a:ext cx="5627683" cy="2482850"/>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Font typeface="+mj-lt"/>
              <a:buAutoNum type="arabicPeriod" startAt="4"/>
            </a:pPr>
            <a:r>
              <a:rPr lang="en-US" sz="1600" dirty="0">
                <a:latin typeface="Huawei Sans" panose="020C0503030203020204" pitchFamily="34" charset="0"/>
              </a:rPr>
              <a:t>Configure static subscription.</a:t>
            </a:r>
            <a:endParaRPr lang="en-US" altLang="zh-CN" sz="1600" dirty="0">
              <a:latin typeface="Huawei Sans" panose="020C0503030203020204" pitchFamily="34" charset="0"/>
            </a:endParaRPr>
          </a:p>
          <a:p>
            <a:pPr marL="354013" indent="0" algn="l" fontAlgn="ctr">
              <a:lnSpc>
                <a:spcPct val="100000"/>
              </a:lnSpc>
              <a:buNone/>
            </a:pPr>
            <a:r>
              <a:rPr lang="en-US" sz="1400" dirty="0">
                <a:latin typeface="Huawei Sans" panose="020C0503030203020204" pitchFamily="34" charset="0"/>
              </a:rPr>
              <a:t>Create a </a:t>
            </a:r>
            <a:r>
              <a:rPr lang="en-US" sz="1400">
                <a:latin typeface="Huawei Sans" panose="020C0503030203020204" pitchFamily="34" charset="0"/>
              </a:rPr>
              <a:t>subscription by associating </a:t>
            </a:r>
            <a:r>
              <a:rPr lang="en-US" sz="1400" dirty="0">
                <a:latin typeface="Huawei Sans" panose="020C0503030203020204" pitchFamily="34" charset="0"/>
              </a:rPr>
              <a:t>the destination group and the sampling sensor group. In this example, the destination group </a:t>
            </a:r>
            <a:r>
              <a:rPr lang="en-US" sz="1400" b="1" dirty="0">
                <a:latin typeface="Huawei Sans" panose="020C0503030203020204" pitchFamily="34" charset="0"/>
              </a:rPr>
              <a:t>Dest1</a:t>
            </a:r>
            <a:r>
              <a:rPr lang="en-US" sz="1400" dirty="0">
                <a:latin typeface="Huawei Sans" panose="020C0503030203020204" pitchFamily="34" charset="0"/>
              </a:rPr>
              <a:t> is associated with the sampling sensor group </a:t>
            </a:r>
            <a:r>
              <a:rPr lang="en-US" sz="1400" b="1" dirty="0">
                <a:latin typeface="Huawei Sans" panose="020C0503030203020204" pitchFamily="34" charset="0"/>
              </a:rPr>
              <a:t>Sensor1</a:t>
            </a:r>
            <a:r>
              <a:rPr lang="en-US" sz="1400" dirty="0">
                <a:latin typeface="Huawei Sans" panose="020C0503030203020204" pitchFamily="34" charset="0"/>
              </a:rPr>
              <a:t>, and the sampling interval is set to 1000 </a:t>
            </a:r>
            <a:r>
              <a:rPr lang="en-US" sz="1400" dirty="0" err="1">
                <a:latin typeface="Huawei Sans" panose="020C0503030203020204" pitchFamily="34" charset="0"/>
              </a:rPr>
              <a:t>ms.</a:t>
            </a:r>
            <a:r>
              <a:rPr lang="en-US" sz="1400" dirty="0">
                <a:latin typeface="Huawei Sans" panose="020C0503030203020204" pitchFamily="34" charset="0"/>
              </a:rPr>
              <a:t> After the configuration is complete, the device continuously pushes data to the destination collector.</a:t>
            </a:r>
          </a:p>
          <a:p>
            <a:pPr marL="0" indent="0" algn="l" fontAlgn="ctr">
              <a:buNone/>
            </a:pPr>
            <a:endParaRPr lang="en-US" altLang="zh-CN" sz="2000" dirty="0">
              <a:latin typeface="Huawei Sans" panose="020C0503030203020204" pitchFamily="34" charset="0"/>
            </a:endParaRPr>
          </a:p>
        </p:txBody>
      </p:sp>
      <p:sp>
        <p:nvSpPr>
          <p:cNvPr id="7" name="文本框 6">
            <a:extLst>
              <a:ext uri="{FF2B5EF4-FFF2-40B4-BE49-F238E27FC236}">
                <a16:creationId xmlns:a16="http://schemas.microsoft.com/office/drawing/2014/main" xmlns="" id="{773D837C-8D89-4B32-AD1E-4199EF71F59D}"/>
              </a:ext>
            </a:extLst>
          </p:cNvPr>
          <p:cNvSpPr txBox="1"/>
          <p:nvPr/>
        </p:nvSpPr>
        <p:spPr>
          <a:xfrm>
            <a:off x="6475445" y="5014476"/>
            <a:ext cx="5106956" cy="1126462"/>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400" dirty="0">
                <a:latin typeface="Huawei Sans" panose="020C0503030203020204" pitchFamily="34" charset="0"/>
              </a:rPr>
              <a:t>[CE1-telemetry]</a:t>
            </a:r>
            <a:r>
              <a:rPr lang="en-US" sz="1400" b="1" dirty="0">
                <a:latin typeface="Huawei Sans" panose="020C0503030203020204" pitchFamily="34" charset="0"/>
              </a:rPr>
              <a:t>subscription Sub1</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[CE1-telemetry-subscription-Sub1]</a:t>
            </a:r>
            <a:r>
              <a:rPr lang="en-US" sz="1400" b="1" dirty="0">
                <a:latin typeface="Huawei Sans" panose="020C0503030203020204" pitchFamily="34" charset="0"/>
              </a:rPr>
              <a:t>destination-group Dest1 </a:t>
            </a:r>
            <a:endParaRPr lang="en-US" altLang="zh-CN" sz="1400" b="1" dirty="0">
              <a:latin typeface="Huawei Sans" panose="020C0503030203020204" pitchFamily="34" charset="0"/>
            </a:endParaRPr>
          </a:p>
          <a:p>
            <a:pPr fontAlgn="ctr">
              <a:lnSpc>
                <a:spcPct val="120000"/>
              </a:lnSpc>
            </a:pPr>
            <a:r>
              <a:rPr lang="en-US" sz="1400" dirty="0">
                <a:latin typeface="Huawei Sans" panose="020C0503030203020204" pitchFamily="34" charset="0"/>
              </a:rPr>
              <a:t>[CE1-telemetry-subscription-Sub1]</a:t>
            </a:r>
            <a:r>
              <a:rPr lang="en-US" sz="1400" b="1" dirty="0">
                <a:latin typeface="Huawei Sans" panose="020C0503030203020204" pitchFamily="34" charset="0"/>
              </a:rPr>
              <a:t>sensor-group Sensor1 sample-interval 1000</a:t>
            </a:r>
            <a:endParaRPr lang="en-US" altLang="zh-CN" sz="1400" b="1" dirty="0">
              <a:latin typeface="Huawei Sans" panose="020C0503030203020204" pitchFamily="34" charset="0"/>
            </a:endParaRPr>
          </a:p>
        </p:txBody>
      </p:sp>
      <p:grpSp>
        <p:nvGrpSpPr>
          <p:cNvPr id="29" name="组合 28">
            <a:extLst>
              <a:ext uri="{FF2B5EF4-FFF2-40B4-BE49-F238E27FC236}">
                <a16:creationId xmlns:a16="http://schemas.microsoft.com/office/drawing/2014/main" xmlns="" id="{1D3C8CF5-5A8D-4753-9D94-EEA573CC72CB}"/>
              </a:ext>
            </a:extLst>
          </p:cNvPr>
          <p:cNvGrpSpPr/>
          <p:nvPr/>
        </p:nvGrpSpPr>
        <p:grpSpPr>
          <a:xfrm>
            <a:off x="2336300" y="1993652"/>
            <a:ext cx="7899256" cy="1210928"/>
            <a:chOff x="1990164" y="1344713"/>
            <a:chExt cx="7899256" cy="1210928"/>
          </a:xfrm>
        </p:grpSpPr>
        <p:sp>
          <p:nvSpPr>
            <p:cNvPr id="30" name="矩形: 圆角 23">
              <a:extLst>
                <a:ext uri="{FF2B5EF4-FFF2-40B4-BE49-F238E27FC236}">
                  <a16:creationId xmlns:a16="http://schemas.microsoft.com/office/drawing/2014/main" xmlns="" id="{FCA78E05-2E38-43E2-B379-4EC2C561C5AA}"/>
                </a:ext>
              </a:extLst>
            </p:cNvPr>
            <p:cNvSpPr/>
            <p:nvPr/>
          </p:nvSpPr>
          <p:spPr>
            <a:xfrm>
              <a:off x="1990164" y="1344713"/>
              <a:ext cx="781540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1" name="图片 30">
              <a:extLst>
                <a:ext uri="{FF2B5EF4-FFF2-40B4-BE49-F238E27FC236}">
                  <a16:creationId xmlns:a16="http://schemas.microsoft.com/office/drawing/2014/main" xmlns=""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41" name="图片 40" descr="PC.png">
              <a:extLst>
                <a:ext uri="{FF2B5EF4-FFF2-40B4-BE49-F238E27FC236}">
                  <a16:creationId xmlns:a16="http://schemas.microsoft.com/office/drawing/2014/main" xmlns=""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42" name="直接连接符 41">
              <a:extLst>
                <a:ext uri="{FF2B5EF4-FFF2-40B4-BE49-F238E27FC236}">
                  <a16:creationId xmlns:a16="http://schemas.microsoft.com/office/drawing/2014/main" xmlns="" id="{4E6C53B9-8234-4E7F-B6A4-301B84C20E21}"/>
                </a:ext>
              </a:extLst>
            </p:cNvPr>
            <p:cNvCxnSpPr>
              <a:cxnSpLocks/>
              <a:stCxn id="41" idx="1"/>
              <a:endCxn id="31"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44" name="文本框 43">
              <a:extLst>
                <a:ext uri="{FF2B5EF4-FFF2-40B4-BE49-F238E27FC236}">
                  <a16:creationId xmlns:a16="http://schemas.microsoft.com/office/drawing/2014/main" xmlns=""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45" name="文本框 44">
              <a:extLst>
                <a:ext uri="{FF2B5EF4-FFF2-40B4-BE49-F238E27FC236}">
                  <a16:creationId xmlns:a16="http://schemas.microsoft.com/office/drawing/2014/main" xmlns=""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46" name="文本框 45">
              <a:extLst>
                <a:ext uri="{FF2B5EF4-FFF2-40B4-BE49-F238E27FC236}">
                  <a16:creationId xmlns:a16="http://schemas.microsoft.com/office/drawing/2014/main" xmlns="" id="{77A4502C-F66C-4C6A-81AF-DBD4FF816CA0}"/>
                </a:ext>
              </a:extLst>
            </p:cNvPr>
            <p:cNvSpPr txBox="1"/>
            <p:nvPr/>
          </p:nvSpPr>
          <p:spPr>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47" name="文本框 46">
              <a:extLst>
                <a:ext uri="{FF2B5EF4-FFF2-40B4-BE49-F238E27FC236}">
                  <a16:creationId xmlns:a16="http://schemas.microsoft.com/office/drawing/2014/main" xmlns="" id="{B885BED1-0EC0-435F-AECC-01CB43FD768C}"/>
                </a:ext>
              </a:extLst>
            </p:cNvPr>
            <p:cNvSpPr txBox="1"/>
            <p:nvPr/>
          </p:nvSpPr>
          <p:spPr>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grpSp>
        <p:nvGrpSpPr>
          <p:cNvPr id="48" name="组合 47"/>
          <p:cNvGrpSpPr/>
          <p:nvPr/>
        </p:nvGrpSpPr>
        <p:grpSpPr>
          <a:xfrm>
            <a:off x="1231642" y="1422365"/>
            <a:ext cx="9411976" cy="432000"/>
            <a:chOff x="2307421" y="1330457"/>
            <a:chExt cx="9411976" cy="432000"/>
          </a:xfrm>
        </p:grpSpPr>
        <p:sp>
          <p:nvSpPr>
            <p:cNvPr id="49"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50"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Configure static subscription.</a:t>
              </a:r>
              <a:endParaRPr lang="en-US" altLang="zh-CN" sz="1200" b="1" dirty="0">
                <a:solidFill>
                  <a:schemeClr val="bg1"/>
                </a:solidFill>
                <a:latin typeface="Huawei Sans" panose="020C0503030203020204" pitchFamily="34" charset="0"/>
              </a:endParaRPr>
            </a:p>
          </p:txBody>
        </p:sp>
        <p:sp>
          <p:nvSpPr>
            <p:cNvPr id="51" name="圆角矩形 11">
              <a:extLst>
                <a:ext uri="{FF2B5EF4-FFF2-40B4-BE49-F238E27FC236}">
                  <a16:creationId xmlns:a16="http://schemas.microsoft.com/office/drawing/2014/main" xmlns="" id="{701E0E72-A8AF-4A06-B6EF-16D484D4FF4A}"/>
                </a:ext>
              </a:extLst>
            </p:cNvPr>
            <p:cNvSpPr/>
            <p:nvPr/>
          </p:nvSpPr>
          <p:spPr>
            <a:xfrm>
              <a:off x="4239512" y="1330457"/>
              <a:ext cx="1178716"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Configure data sampling.</a:t>
              </a:r>
              <a:endParaRPr lang="en-US" altLang="zh-CN" sz="1200" b="1" dirty="0">
                <a:solidFill>
                  <a:schemeClr val="bg1"/>
                </a:solidFill>
                <a:latin typeface="Huawei Sans" panose="020C0503030203020204" pitchFamily="34" charset="0"/>
              </a:endParaRPr>
            </a:p>
          </p:txBody>
        </p:sp>
        <p:sp>
          <p:nvSpPr>
            <p:cNvPr id="65"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.proto files.</a:t>
              </a:r>
              <a:endParaRPr lang="en-US" altLang="zh-CN" sz="1200" dirty="0">
                <a:solidFill>
                  <a:schemeClr val="tx1"/>
                </a:solidFill>
                <a:latin typeface="Huawei Sans" panose="020C0503030203020204" pitchFamily="34" charset="0"/>
              </a:endParaRPr>
            </a:p>
          </p:txBody>
        </p:sp>
        <p:cxnSp>
          <p:nvCxnSpPr>
            <p:cNvPr id="66" name="直接箭头连接符 65">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a16="http://schemas.microsoft.com/office/drawing/2014/main" xmlns="" id="{123AA511-BE26-485F-AC84-C8225487E8EA}"/>
                </a:ext>
              </a:extLst>
            </p:cNvPr>
            <p:cNvCxnSpPr>
              <a:cxnSpLocks/>
            </p:cNvCxnSpPr>
            <p:nvPr/>
          </p:nvCxnSpPr>
          <p:spPr bwMode="auto">
            <a:xfrm>
              <a:off x="5435689" y="1544274"/>
              <a:ext cx="273753" cy="0"/>
            </a:xfrm>
            <a:prstGeom prst="straightConnector1">
              <a:avLst/>
            </a:prstGeom>
            <a:noFill/>
            <a:ln w="19050" cap="flat" cmpd="sng" algn="ctr">
              <a:solidFill>
                <a:schemeClr val="tx1"/>
              </a:solidFill>
              <a:prstDash val="solid"/>
              <a:round/>
              <a:headEnd type="none" w="med" len="med"/>
              <a:tailEnd type="triangle"/>
            </a:ln>
            <a:effectLst/>
          </p:spPr>
        </p:cxnSp>
        <p:cxnSp>
          <p:nvCxnSpPr>
            <p:cNvPr id="68" name="直接箭头连接符 67">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70" name="圆角矩形 12">
              <a:extLst>
                <a:ext uri="{FF2B5EF4-FFF2-40B4-BE49-F238E27FC236}">
                  <a16:creationId xmlns:a16="http://schemas.microsoft.com/office/drawing/2014/main" xmlns="" id="{605A06C5-BF3A-417C-B6E3-668468C81F0A}"/>
                </a:ext>
              </a:extLst>
            </p:cNvPr>
            <p:cNvSpPr/>
            <p:nvPr/>
          </p:nvSpPr>
          <p:spPr>
            <a:xfrm>
              <a:off x="9339147" y="1330457"/>
              <a:ext cx="1054368"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71" name="直接箭头连接符 70">
              <a:extLst>
                <a:ext uri="{FF2B5EF4-FFF2-40B4-BE49-F238E27FC236}">
                  <a16:creationId xmlns:a16="http://schemas.microsoft.com/office/drawing/2014/main" xmlns="" id="{123AA511-BE26-485F-AC84-C8225487E8EA}"/>
                </a:ext>
              </a:extLst>
            </p:cNvPr>
            <p:cNvCxnSpPr>
              <a:cxnSpLocks/>
            </p:cNvCxnSpPr>
            <p:nvPr/>
          </p:nvCxnSpPr>
          <p:spPr bwMode="auto">
            <a:xfrm flipV="1">
              <a:off x="10393515" y="1546457"/>
              <a:ext cx="278264" cy="4366"/>
            </a:xfrm>
            <a:prstGeom prst="straightConnector1">
              <a:avLst/>
            </a:prstGeom>
            <a:noFill/>
            <a:ln w="19050" cap="flat" cmpd="sng" algn="ctr">
              <a:solidFill>
                <a:schemeClr val="tx1"/>
              </a:solidFill>
              <a:prstDash val="solid"/>
              <a:round/>
              <a:headEnd type="none" w="med" len="med"/>
              <a:tailEnd type="triangle"/>
            </a:ln>
            <a:effectLst/>
          </p:spPr>
        </p:cxnSp>
        <p:sp>
          <p:nvSpPr>
            <p:cNvPr id="72"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41378103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A0B8B18-12A5-4A8A-93D1-0300DAAE6B3D}"/>
              </a:ext>
            </a:extLst>
          </p:cNvPr>
          <p:cNvSpPr>
            <a:spLocks noGrp="1"/>
          </p:cNvSpPr>
          <p:nvPr>
            <p:ph type="title"/>
          </p:nvPr>
        </p:nvSpPr>
        <p:spPr/>
        <p:txBody>
          <a:bodyPr/>
          <a:lstStyle/>
          <a:p>
            <a:r>
              <a:rPr lang="en-US"/>
              <a:t>Compiling .proto Files for the Collector (1/3)</a:t>
            </a:r>
            <a:endParaRPr lang="en-US" altLang="zh-CN" dirty="0"/>
          </a:p>
        </p:txBody>
      </p:sp>
      <p:sp>
        <p:nvSpPr>
          <p:cNvPr id="4" name="文本占位符 3">
            <a:extLst>
              <a:ext uri="{FF2B5EF4-FFF2-40B4-BE49-F238E27FC236}">
                <a16:creationId xmlns:a16="http://schemas.microsoft.com/office/drawing/2014/main" xmlns="" id="{27C56799-BB48-4B43-992E-032D2B89661D}"/>
              </a:ext>
            </a:extLst>
          </p:cNvPr>
          <p:cNvSpPr>
            <a:spLocks noGrp="1"/>
          </p:cNvSpPr>
          <p:nvPr>
            <p:ph type="body" sz="quarter" idx="4294967295"/>
          </p:nvPr>
        </p:nvSpPr>
        <p:spPr>
          <a:xfrm>
            <a:off x="915988" y="2192338"/>
            <a:ext cx="11276012" cy="4679950"/>
          </a:xfrm>
        </p:spPr>
        <p:txBody>
          <a:bodyPr/>
          <a:lstStyle/>
          <a:p>
            <a:pPr marL="342900" indent="-342900" fontAlgn="ctr">
              <a:lnSpc>
                <a:spcPct val="100000"/>
              </a:lnSpc>
              <a:buFont typeface="+mj-lt"/>
              <a:buAutoNum type="arabicPeriod" startAt="5"/>
            </a:pPr>
            <a:r>
              <a:rPr lang="en-US" sz="1400" dirty="0">
                <a:latin typeface="Huawei Sans" panose="020C0503030203020204" pitchFamily="34" charset="0"/>
              </a:rPr>
              <a:t>Compile .proto files.</a:t>
            </a:r>
            <a:endParaRPr lang="en-US" altLang="zh-CN" sz="1400" dirty="0">
              <a:latin typeface="Huawei Sans" panose="020C0503030203020204" pitchFamily="34" charset="0"/>
            </a:endParaRPr>
          </a:p>
          <a:p>
            <a:pPr marL="625475" indent="-271463" fontAlgn="ctr">
              <a:lnSpc>
                <a:spcPct val="100000"/>
              </a:lnSpc>
            </a:pPr>
            <a:r>
              <a:rPr lang="en-US" sz="1400" dirty="0">
                <a:latin typeface="Huawei Sans" panose="020C0503030203020204" pitchFamily="34" charset="0"/>
              </a:rPr>
              <a:t>After the device pushes the sampled data to the collector using telemetry, the collector must connect to the device </a:t>
            </a:r>
            <a:r>
              <a:rPr lang="en-US" sz="1400" dirty="0"/>
              <a:t>to </a:t>
            </a:r>
            <a:r>
              <a:rPr lang="en-US" sz="1400" dirty="0">
                <a:latin typeface="Huawei Sans" panose="020C0503030203020204" pitchFamily="34" charset="0"/>
              </a:rPr>
              <a:t>obtain the sampled data. </a:t>
            </a:r>
            <a:r>
              <a:rPr lang="en-US" sz="1400" dirty="0" err="1">
                <a:latin typeface="Huawei Sans" panose="020C0503030203020204" pitchFamily="34" charset="0"/>
              </a:rPr>
              <a:t>gRPC</a:t>
            </a:r>
            <a:r>
              <a:rPr lang="en-US" sz="1400" dirty="0">
                <a:latin typeface="Huawei Sans" panose="020C0503030203020204" pitchFamily="34" charset="0"/>
              </a:rPr>
              <a:t> and GPB knowledge and development experience are required for interconnection.</a:t>
            </a:r>
          </a:p>
          <a:p>
            <a:pPr marL="625475" indent="-271463" fontAlgn="ctr">
              <a:lnSpc>
                <a:spcPct val="100000"/>
              </a:lnSpc>
            </a:pPr>
            <a:r>
              <a:rPr lang="en-US" sz="1400" dirty="0">
                <a:latin typeface="Huawei Sans" panose="020C0503030203020204" pitchFamily="34" charset="0"/>
              </a:rPr>
              <a:t>The .proto files corresponding to the device are released. The collector needs to perform secondary development based on these .proto files to connect to the device. You can download the Huawei device .proto files from the Huawei official website.</a:t>
            </a:r>
            <a:endParaRPr lang="en-US" altLang="zh-CN" sz="1400" dirty="0">
              <a:latin typeface="Huawei Sans" panose="020C0503030203020204" pitchFamily="34" charset="0"/>
            </a:endParaRPr>
          </a:p>
          <a:p>
            <a:pPr marL="895350" lvl="1" indent="-269875" fontAlgn="ctr">
              <a:lnSpc>
                <a:spcPct val="100000"/>
              </a:lnSpc>
            </a:pPr>
            <a:r>
              <a:rPr lang="en-US" sz="1400" dirty="0">
                <a:latin typeface="Huawei Sans" panose="020C0503030203020204" pitchFamily="34" charset="0"/>
              </a:rPr>
              <a:t>Common .proto file:</a:t>
            </a:r>
          </a:p>
          <a:p>
            <a:pPr marL="1162050" lvl="2" indent="-266700" fontAlgn="ctr">
              <a:lnSpc>
                <a:spcPct val="100000"/>
              </a:lnSpc>
            </a:pPr>
            <a:r>
              <a:rPr lang="en-US" sz="1400" b="1" dirty="0" err="1">
                <a:latin typeface="Huawei Sans" panose="020C0503030203020204" pitchFamily="34" charset="0"/>
              </a:rPr>
              <a:t>huawei-grpc-dialin.proto</a:t>
            </a:r>
            <a:r>
              <a:rPr lang="en-US" sz="1400" dirty="0">
                <a:latin typeface="Huawei Sans" panose="020C0503030203020204" pitchFamily="34" charset="0"/>
              </a:rPr>
              <a:t>: The collector functions as the client to send an RPC request to the device to subscribe to sampled data for dynamic telemetry subscription.</a:t>
            </a:r>
          </a:p>
          <a:p>
            <a:pPr marL="1162050" lvl="2" indent="-266700" fontAlgn="ctr">
              <a:lnSpc>
                <a:spcPct val="100000"/>
              </a:lnSpc>
            </a:pPr>
            <a:r>
              <a:rPr lang="en-US" sz="1400" b="1" dirty="0" err="1">
                <a:latin typeface="Huawei Sans" panose="020C0503030203020204" pitchFamily="34" charset="0"/>
              </a:rPr>
              <a:t>huawei-grpc-dialout.proto</a:t>
            </a:r>
            <a:r>
              <a:rPr lang="en-US" sz="1400" dirty="0">
                <a:latin typeface="Huawei Sans" panose="020C0503030203020204" pitchFamily="34" charset="0"/>
              </a:rPr>
              <a:t>: The device functions as the client to initiate an RPC request to the collector to push data for static telemetry subscription.</a:t>
            </a:r>
          </a:p>
          <a:p>
            <a:pPr marL="1162050" lvl="2" indent="-266700" fontAlgn="ctr">
              <a:lnSpc>
                <a:spcPct val="100000"/>
              </a:lnSpc>
            </a:pPr>
            <a:r>
              <a:rPr lang="en-US" sz="1400" b="1" dirty="0" err="1">
                <a:latin typeface="Huawei Sans" panose="020C0503030203020204" pitchFamily="34" charset="0"/>
              </a:rPr>
              <a:t>huawei-telemetry.proto</a:t>
            </a:r>
            <a:r>
              <a:rPr lang="en-US" sz="1400" dirty="0">
                <a:latin typeface="Huawei Sans" panose="020C0503030203020204" pitchFamily="34" charset="0"/>
              </a:rPr>
              <a:t>: After sampling service data, the device uses the telemetry header to encapsulate the data, facilitating interconnection with the collector.</a:t>
            </a:r>
          </a:p>
          <a:p>
            <a:pPr marL="895350" lvl="1" indent="-269875" fontAlgn="ctr">
              <a:lnSpc>
                <a:spcPct val="100000"/>
              </a:lnSpc>
            </a:pPr>
            <a:r>
              <a:rPr lang="en-US" sz="1400" dirty="0">
                <a:latin typeface="Huawei Sans" panose="020C0503030203020204" pitchFamily="34" charset="0"/>
              </a:rPr>
              <a:t>Service .proto files:</a:t>
            </a:r>
          </a:p>
          <a:p>
            <a:pPr marL="1162050" lvl="2" indent="-266700" fontAlgn="ctr">
              <a:lnSpc>
                <a:spcPct val="100000"/>
              </a:lnSpc>
            </a:pPr>
            <a:r>
              <a:rPr lang="en-US" sz="1400" b="1" dirty="0" err="1">
                <a:latin typeface="Huawei Sans" panose="020C0503030203020204" pitchFamily="34" charset="0"/>
              </a:rPr>
              <a:t>huawei-xxx.proto</a:t>
            </a:r>
            <a:r>
              <a:rPr lang="en-US" sz="1400" dirty="0">
                <a:latin typeface="Huawei Sans" panose="020C0503030203020204" pitchFamily="34" charset="0"/>
              </a:rPr>
              <a:t>: After sampling service data, the device encodes the sampled data in GPB method using this file, and the NMS decodes data using this file as well. Example: </a:t>
            </a:r>
            <a:r>
              <a:rPr lang="en-US" sz="1400" b="1" dirty="0" err="1">
                <a:latin typeface="Huawei Sans" panose="020C0503030203020204" pitchFamily="34" charset="0"/>
              </a:rPr>
              <a:t>huawei-mac.proto</a:t>
            </a:r>
            <a:r>
              <a:rPr lang="en-US" sz="1400" dirty="0">
                <a:latin typeface="Huawei Sans" panose="020C0503030203020204" pitchFamily="34" charset="0"/>
              </a:rPr>
              <a:t> and </a:t>
            </a:r>
            <a:r>
              <a:rPr lang="en-US" sz="1400" b="1" dirty="0" err="1">
                <a:latin typeface="Huawei Sans" panose="020C0503030203020204" pitchFamily="34" charset="0"/>
              </a:rPr>
              <a:t>huawei-mpls.proto</a:t>
            </a:r>
            <a:endParaRPr lang="en-US" altLang="zh-CN" sz="1400" dirty="0">
              <a:latin typeface="Huawei Sans" panose="020C0503030203020204" pitchFamily="34" charset="0"/>
            </a:endParaRPr>
          </a:p>
          <a:p>
            <a:pPr fontAlgn="ctr">
              <a:lnSpc>
                <a:spcPct val="100000"/>
              </a:lnSpc>
            </a:pPr>
            <a:endParaRPr lang="en-US" altLang="zh-CN" sz="1600" dirty="0">
              <a:latin typeface="Huawei Sans" panose="020C0503030203020204" pitchFamily="34" charset="0"/>
            </a:endParaRPr>
          </a:p>
        </p:txBody>
      </p:sp>
      <p:grpSp>
        <p:nvGrpSpPr>
          <p:cNvPr id="16" name="组合 15"/>
          <p:cNvGrpSpPr/>
          <p:nvPr/>
        </p:nvGrpSpPr>
        <p:grpSpPr>
          <a:xfrm>
            <a:off x="1231642" y="1422365"/>
            <a:ext cx="9411976" cy="432000"/>
            <a:chOff x="2307421" y="1330457"/>
            <a:chExt cx="9411976" cy="432000"/>
          </a:xfrm>
        </p:grpSpPr>
        <p:sp>
          <p:nvSpPr>
            <p:cNvPr id="17"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19"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20" name="圆角矩形 11">
              <a:extLst>
                <a:ext uri="{FF2B5EF4-FFF2-40B4-BE49-F238E27FC236}">
                  <a16:creationId xmlns:a16="http://schemas.microsoft.com/office/drawing/2014/main" xmlns="" id="{701E0E72-A8AF-4A06-B6EF-16D484D4FF4A}"/>
                </a:ext>
              </a:extLst>
            </p:cNvPr>
            <p:cNvSpPr/>
            <p:nvPr/>
          </p:nvSpPr>
          <p:spPr>
            <a:xfrm>
              <a:off x="4239511" y="1330457"/>
              <a:ext cx="1221769"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21"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Compile .proto files.</a:t>
              </a:r>
              <a:endParaRPr lang="en-US" altLang="zh-CN" sz="1200" b="1" dirty="0">
                <a:solidFill>
                  <a:schemeClr val="bg1"/>
                </a:solidFill>
                <a:latin typeface="Huawei Sans" panose="020C0503030203020204" pitchFamily="34" charset="0"/>
              </a:endParaRPr>
            </a:p>
          </p:txBody>
        </p:sp>
        <p:cxnSp>
          <p:nvCxnSpPr>
            <p:cNvPr id="22" name="直接箭头连接符 21">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23" name="直接箭头连接符 22">
              <a:extLst>
                <a:ext uri="{FF2B5EF4-FFF2-40B4-BE49-F238E27FC236}">
                  <a16:creationId xmlns:a16="http://schemas.microsoft.com/office/drawing/2014/main" xmlns="" id="{123AA511-BE26-485F-AC84-C8225487E8EA}"/>
                </a:ext>
              </a:extLst>
            </p:cNvPr>
            <p:cNvCxnSpPr>
              <a:cxnSpLocks/>
            </p:cNvCxnSpPr>
            <p:nvPr/>
          </p:nvCxnSpPr>
          <p:spPr bwMode="auto">
            <a:xfrm flipV="1">
              <a:off x="5464899" y="1544274"/>
              <a:ext cx="244543" cy="6549"/>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25" name="直接箭头连接符 24">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26" name="圆角矩形 12">
              <a:extLst>
                <a:ext uri="{FF2B5EF4-FFF2-40B4-BE49-F238E27FC236}">
                  <a16:creationId xmlns:a16="http://schemas.microsoft.com/office/drawing/2014/main" xmlns="" id="{605A06C5-BF3A-417C-B6E3-668468C81F0A}"/>
                </a:ext>
              </a:extLst>
            </p:cNvPr>
            <p:cNvSpPr/>
            <p:nvPr/>
          </p:nvSpPr>
          <p:spPr>
            <a:xfrm>
              <a:off x="9339147" y="1330457"/>
              <a:ext cx="1059894"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27" name="直接箭头连接符 26">
              <a:extLst>
                <a:ext uri="{FF2B5EF4-FFF2-40B4-BE49-F238E27FC236}">
                  <a16:creationId xmlns:a16="http://schemas.microsoft.com/office/drawing/2014/main" xmlns="" id="{123AA511-BE26-485F-AC84-C8225487E8EA}"/>
                </a:ext>
              </a:extLst>
            </p:cNvPr>
            <p:cNvCxnSpPr>
              <a:cxnSpLocks/>
            </p:cNvCxnSpPr>
            <p:nvPr/>
          </p:nvCxnSpPr>
          <p:spPr bwMode="auto">
            <a:xfrm flipV="1">
              <a:off x="10402659" y="1546457"/>
              <a:ext cx="269120" cy="4366"/>
            </a:xfrm>
            <a:prstGeom prst="straightConnector1">
              <a:avLst/>
            </a:prstGeom>
            <a:noFill/>
            <a:ln w="19050" cap="flat" cmpd="sng" algn="ctr">
              <a:solidFill>
                <a:schemeClr val="tx1"/>
              </a:solidFill>
              <a:prstDash val="solid"/>
              <a:round/>
              <a:headEnd type="none" w="med" len="med"/>
              <a:tailEnd type="triangle"/>
            </a:ln>
            <a:effectLst/>
          </p:spPr>
        </p:cxnSp>
        <p:sp>
          <p:nvSpPr>
            <p:cNvPr id="28"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22872283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.proto Files for the Collector (2/3)</a:t>
            </a:r>
            <a:endParaRPr lang="en-US" altLang="zh-CN" dirty="0"/>
          </a:p>
        </p:txBody>
      </p:sp>
      <p:sp>
        <p:nvSpPr>
          <p:cNvPr id="3" name="文本占位符 2"/>
          <p:cNvSpPr>
            <a:spLocks noGrp="1"/>
          </p:cNvSpPr>
          <p:nvPr>
            <p:ph type="body" sz="quarter" idx="4294967295"/>
          </p:nvPr>
        </p:nvSpPr>
        <p:spPr>
          <a:xfrm>
            <a:off x="446088" y="1973263"/>
            <a:ext cx="10404475" cy="668337"/>
          </a:xfrm>
          <a:solidFill>
            <a:schemeClr val="bg1"/>
          </a:solidFill>
        </p:spPr>
        <p:txBody>
          <a:bodyPr/>
          <a:lstStyle/>
          <a:p>
            <a:pPr>
              <a:lnSpc>
                <a:spcPct val="100000"/>
              </a:lnSpc>
            </a:pPr>
            <a:r>
              <a:rPr lang="en-US" sz="1600" dirty="0">
                <a:latin typeface="Huawei Sans" panose="020C0503030203020204" pitchFamily="34" charset="0"/>
              </a:rPr>
              <a:t>Compile .proto files to obtain the method invoked by the server. You can create a Python script, for example, </a:t>
            </a:r>
            <a:r>
              <a:rPr lang="en-US" sz="1600" b="1" dirty="0">
                <a:latin typeface="Huawei Sans" panose="020C0503030203020204" pitchFamily="34" charset="0"/>
              </a:rPr>
              <a:t>run_codegen.py</a:t>
            </a:r>
            <a:r>
              <a:rPr lang="en-US" sz="1600" dirty="0">
                <a:latin typeface="Huawei Sans" panose="020C0503030203020204" pitchFamily="34" charset="0"/>
              </a:rPr>
              <a:t>, and compile .proto files with the following codes:</a:t>
            </a: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sp>
        <p:nvSpPr>
          <p:cNvPr id="5" name="文本框 4">
            <a:extLst>
              <a:ext uri="{FF2B5EF4-FFF2-40B4-BE49-F238E27FC236}">
                <a16:creationId xmlns:a16="http://schemas.microsoft.com/office/drawing/2014/main" xmlns="" id="{773D837C-8D89-4B32-AD1E-4199EF71F59D}"/>
              </a:ext>
            </a:extLst>
          </p:cNvPr>
          <p:cNvSpPr txBox="1"/>
          <p:nvPr/>
        </p:nvSpPr>
        <p:spPr>
          <a:xfrm>
            <a:off x="1180182" y="2656816"/>
            <a:ext cx="4834177" cy="1938992"/>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from </a:t>
            </a:r>
            <a:r>
              <a:rPr lang="en-US" sz="1200" dirty="0" err="1">
                <a:latin typeface="Huawei Sans" panose="020C0503030203020204" pitchFamily="34" charset="0"/>
              </a:rPr>
              <a:t>grpc_tools</a:t>
            </a:r>
            <a:r>
              <a:rPr lang="en-US" sz="1200" dirty="0">
                <a:latin typeface="Huawei Sans" panose="020C0503030203020204" pitchFamily="34" charset="0"/>
              </a:rPr>
              <a:t> import </a:t>
            </a:r>
            <a:r>
              <a:rPr lang="en-US" sz="1200" dirty="0" err="1">
                <a:latin typeface="Huawei Sans" panose="020C0503030203020204" pitchFamily="34" charset="0"/>
              </a:rPr>
              <a:t>protoc</a:t>
            </a:r>
            <a:endParaRPr lang="en-US" altLang="zh-CN" sz="1200" dirty="0">
              <a:latin typeface="Huawei Sans" panose="020C0503030203020204" pitchFamily="34" charset="0"/>
            </a:endParaRPr>
          </a:p>
          <a:p>
            <a:pPr fontAlgn="ctr"/>
            <a:r>
              <a:rPr lang="en-US" sz="1200" dirty="0" err="1">
                <a:latin typeface="Huawei Sans" panose="020C0503030203020204" pitchFamily="34" charset="0"/>
              </a:rPr>
              <a:t>protoc.main</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'-I./</a:t>
            </a:r>
            <a:r>
              <a:rPr lang="en-US" sz="1200" dirty="0" err="1">
                <a:latin typeface="Huawei Sans" panose="020C0503030203020204" pitchFamily="34" charset="0"/>
              </a:rPr>
              <a:t>protos</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grpc_python_out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protos</a:t>
            </a:r>
            <a:r>
              <a:rPr lang="en-US" sz="1200" dirty="0">
                <a:latin typeface="Huawei Sans" panose="020C0503030203020204" pitchFamily="34" charset="0"/>
              </a:rPr>
              <a:t>/</a:t>
            </a:r>
            <a:r>
              <a:rPr lang="en-US" sz="1200" dirty="0" err="1">
                <a:latin typeface="Huawei Sans" panose="020C0503030203020204" pitchFamily="34" charset="0"/>
              </a:rPr>
              <a:t>huawei-grpc-dialout.proto</a:t>
            </a:r>
            <a:r>
              <a:rPr lang="en-US" sz="1200" dirty="0">
                <a:latin typeface="Huawei Sans" panose="020C0503030203020204" pitchFamily="34" charset="0"/>
              </a:rPr>
              <a:t>’, #</a:t>
            </a:r>
            <a:r>
              <a:rPr lang="en-US" sz="1200" dirty="0" err="1">
                <a:latin typeface="Huawei Sans" panose="020C0503030203020204" pitchFamily="34" charset="0"/>
              </a:rPr>
              <a:t>dialout</a:t>
            </a:r>
            <a:r>
              <a:rPr lang="en-US" sz="1200" dirty="0">
                <a:latin typeface="Huawei Sans" panose="020C0503030203020204" pitchFamily="34" charset="0"/>
              </a:rPr>
              <a:t> file path</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endParaRPr lang="en-US" altLang="zh-CN" sz="1200" dirty="0">
              <a:latin typeface="Huawei Sans" panose="020C0503030203020204" pitchFamily="34" charset="0"/>
            </a:endParaRPr>
          </a:p>
        </p:txBody>
      </p:sp>
      <p:sp>
        <p:nvSpPr>
          <p:cNvPr id="32" name="文本框 31">
            <a:extLst>
              <a:ext uri="{FF2B5EF4-FFF2-40B4-BE49-F238E27FC236}">
                <a16:creationId xmlns:a16="http://schemas.microsoft.com/office/drawing/2014/main" xmlns="" id="{773D837C-8D89-4B32-AD1E-4199EF71F59D}"/>
              </a:ext>
            </a:extLst>
          </p:cNvPr>
          <p:cNvSpPr txBox="1"/>
          <p:nvPr/>
        </p:nvSpPr>
        <p:spPr>
          <a:xfrm>
            <a:off x="1178436" y="4595808"/>
            <a:ext cx="4834177" cy="1754326"/>
          </a:xfrm>
          <a:prstGeom prst="rect">
            <a:avLst/>
          </a:prstGeom>
          <a:solidFill>
            <a:srgbClr val="F4FBFE"/>
          </a:solidFill>
          <a:ln>
            <a:solidFill>
              <a:srgbClr val="99DFF9"/>
            </a:solidFill>
          </a:ln>
        </p:spPr>
        <p:txBody>
          <a:bodyPr wrap="square" rtlCol="0">
            <a:spAutoFit/>
          </a:bodyPr>
          <a:lstStyle/>
          <a:p>
            <a:pPr fontAlgn="ctr"/>
            <a:r>
              <a:rPr lang="en-US" sz="1200" dirty="0" err="1">
                <a:latin typeface="Huawei Sans" panose="020C0503030203020204" pitchFamily="34" charset="0"/>
              </a:rPr>
              <a:t>protoc.main</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'-I./</a:t>
            </a:r>
            <a:r>
              <a:rPr lang="en-US" sz="1200" dirty="0" err="1">
                <a:latin typeface="Huawei Sans" panose="020C0503030203020204" pitchFamily="34" charset="0"/>
              </a:rPr>
              <a:t>protos</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grpc_python_out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protos</a:t>
            </a:r>
            <a:r>
              <a:rPr lang="en-US" sz="1200" dirty="0">
                <a:latin typeface="Huawei Sans" panose="020C0503030203020204" pitchFamily="34" charset="0"/>
              </a:rPr>
              <a:t>/</a:t>
            </a:r>
            <a:r>
              <a:rPr lang="en-US" sz="1200" dirty="0" err="1">
                <a:latin typeface="Huawei Sans" panose="020C0503030203020204" pitchFamily="34" charset="0"/>
              </a:rPr>
              <a:t>huawei-devm.proto</a:t>
            </a:r>
            <a:r>
              <a:rPr lang="en-US" sz="1200" dirty="0">
                <a:latin typeface="Huawei Sans" panose="020C0503030203020204" pitchFamily="34" charset="0"/>
              </a:rPr>
              <a:t>', # </a:t>
            </a:r>
            <a:r>
              <a:rPr lang="en-US" sz="1200" dirty="0" err="1">
                <a:latin typeface="Huawei Sans" panose="020C0503030203020204" pitchFamily="34" charset="0"/>
              </a:rPr>
              <a:t>devm</a:t>
            </a:r>
            <a:r>
              <a:rPr lang="en-US" sz="1200" dirty="0">
                <a:latin typeface="Huawei Sans" panose="020C0503030203020204" pitchFamily="34" charset="0"/>
              </a:rPr>
              <a:t> file path</a:t>
            </a: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endParaRPr lang="en-US" altLang="zh-CN" sz="1200" dirty="0">
              <a:latin typeface="Huawei Sans" panose="020C0503030203020204" pitchFamily="34" charset="0"/>
            </a:endParaRPr>
          </a:p>
        </p:txBody>
      </p:sp>
      <p:sp>
        <p:nvSpPr>
          <p:cNvPr id="33" name="文本框 32">
            <a:extLst>
              <a:ext uri="{FF2B5EF4-FFF2-40B4-BE49-F238E27FC236}">
                <a16:creationId xmlns:a16="http://schemas.microsoft.com/office/drawing/2014/main" xmlns="" id="{773D837C-8D89-4B32-AD1E-4199EF71F59D}"/>
              </a:ext>
            </a:extLst>
          </p:cNvPr>
          <p:cNvSpPr txBox="1"/>
          <p:nvPr/>
        </p:nvSpPr>
        <p:spPr>
          <a:xfrm>
            <a:off x="6012613" y="2656816"/>
            <a:ext cx="4596192" cy="1938992"/>
          </a:xfrm>
          <a:prstGeom prst="rect">
            <a:avLst/>
          </a:prstGeom>
          <a:solidFill>
            <a:srgbClr val="F4FBFE"/>
          </a:solidFill>
          <a:ln>
            <a:solidFill>
              <a:srgbClr val="99DFF9"/>
            </a:solidFill>
          </a:ln>
        </p:spPr>
        <p:txBody>
          <a:bodyPr wrap="square" rtlCol="0">
            <a:spAutoFit/>
          </a:bodyPr>
          <a:lstStyle/>
          <a:p>
            <a:pPr fontAlgn="ctr"/>
            <a:r>
              <a:rPr lang="en-US" sz="1200" dirty="0" err="1">
                <a:latin typeface="Huawei Sans" panose="020C0503030203020204" pitchFamily="34" charset="0"/>
              </a:rPr>
              <a:t>protoc.main</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'-I./</a:t>
            </a:r>
            <a:r>
              <a:rPr lang="en-US" sz="1200" dirty="0" err="1">
                <a:latin typeface="Huawei Sans" panose="020C0503030203020204" pitchFamily="34" charset="0"/>
              </a:rPr>
              <a:t>protos</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grpc_python_out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protos</a:t>
            </a:r>
            <a:r>
              <a:rPr lang="en-US" sz="1200" dirty="0">
                <a:latin typeface="Huawei Sans" panose="020C0503030203020204" pitchFamily="34" charset="0"/>
              </a:rPr>
              <a:t>/</a:t>
            </a:r>
            <a:r>
              <a:rPr lang="en-US" sz="1200" dirty="0" err="1">
                <a:latin typeface="Huawei Sans" panose="020C0503030203020204" pitchFamily="34" charset="0"/>
              </a:rPr>
              <a:t>huawei-telemetry.proto</a:t>
            </a:r>
            <a:r>
              <a:rPr lang="en-US" sz="1200" dirty="0">
                <a:latin typeface="Huawei Sans" panose="020C0503030203020204" pitchFamily="34" charset="0"/>
              </a:rPr>
              <a:t>’, # telemetry file path</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p>
          <a:p>
            <a:pPr fontAlgn="ctr"/>
            <a:endParaRPr lang="en-US" altLang="zh-CN" sz="1200" dirty="0">
              <a:latin typeface="Huawei Sans" panose="020C0503030203020204" pitchFamily="34" charset="0"/>
            </a:endParaRPr>
          </a:p>
        </p:txBody>
      </p:sp>
      <p:grpSp>
        <p:nvGrpSpPr>
          <p:cNvPr id="31" name="组合 30"/>
          <p:cNvGrpSpPr/>
          <p:nvPr/>
        </p:nvGrpSpPr>
        <p:grpSpPr>
          <a:xfrm>
            <a:off x="1231642" y="1422365"/>
            <a:ext cx="9411976" cy="432000"/>
            <a:chOff x="2307421" y="1330457"/>
            <a:chExt cx="9411976" cy="432000"/>
          </a:xfrm>
        </p:grpSpPr>
        <p:sp>
          <p:nvSpPr>
            <p:cNvPr id="34"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35"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36" name="圆角矩形 11">
              <a:extLst>
                <a:ext uri="{FF2B5EF4-FFF2-40B4-BE49-F238E27FC236}">
                  <a16:creationId xmlns:a16="http://schemas.microsoft.com/office/drawing/2014/main" xmlns="" id="{701E0E72-A8AF-4A06-B6EF-16D484D4FF4A}"/>
                </a:ext>
              </a:extLst>
            </p:cNvPr>
            <p:cNvSpPr/>
            <p:nvPr/>
          </p:nvSpPr>
          <p:spPr>
            <a:xfrm>
              <a:off x="4239511" y="1330457"/>
              <a:ext cx="1243675"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37"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Compile .proto files.</a:t>
              </a:r>
              <a:endParaRPr lang="en-US" altLang="zh-CN" sz="1200" b="1" dirty="0">
                <a:solidFill>
                  <a:schemeClr val="bg1"/>
                </a:solidFill>
                <a:latin typeface="Huawei Sans" panose="020C0503030203020204" pitchFamily="34" charset="0"/>
              </a:endParaRPr>
            </a:p>
          </p:txBody>
        </p:sp>
        <p:cxnSp>
          <p:nvCxnSpPr>
            <p:cNvPr id="38" name="直接箭头连接符 37">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xmlns="" id="{123AA511-BE26-485F-AC84-C8225487E8EA}"/>
                </a:ext>
              </a:extLst>
            </p:cNvPr>
            <p:cNvCxnSpPr>
              <a:cxnSpLocks/>
              <a:stCxn id="36" idx="3"/>
            </p:cNvCxnSpPr>
            <p:nvPr/>
          </p:nvCxnSpPr>
          <p:spPr bwMode="auto">
            <a:xfrm flipV="1">
              <a:off x="5483186" y="1544274"/>
              <a:ext cx="226256" cy="2183"/>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2">
              <a:extLst>
                <a:ext uri="{FF2B5EF4-FFF2-40B4-BE49-F238E27FC236}">
                  <a16:creationId xmlns:a16="http://schemas.microsoft.com/office/drawing/2014/main" xmlns="" id="{605A06C5-BF3A-417C-B6E3-668468C81F0A}"/>
                </a:ext>
              </a:extLst>
            </p:cNvPr>
            <p:cNvSpPr/>
            <p:nvPr/>
          </p:nvSpPr>
          <p:spPr>
            <a:xfrm>
              <a:off x="9339147" y="1330457"/>
              <a:ext cx="1008648"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43" name="直接箭头连接符 42">
              <a:extLst>
                <a:ext uri="{FF2B5EF4-FFF2-40B4-BE49-F238E27FC236}">
                  <a16:creationId xmlns:a16="http://schemas.microsoft.com/office/drawing/2014/main" xmlns="" id="{123AA511-BE26-485F-AC84-C8225487E8EA}"/>
                </a:ext>
              </a:extLst>
            </p:cNvPr>
            <p:cNvCxnSpPr>
              <a:cxnSpLocks/>
            </p:cNvCxnSpPr>
            <p:nvPr/>
          </p:nvCxnSpPr>
          <p:spPr bwMode="auto">
            <a:xfrm flipV="1">
              <a:off x="10347795" y="1546457"/>
              <a:ext cx="323984" cy="4366"/>
            </a:xfrm>
            <a:prstGeom prst="straightConnector1">
              <a:avLst/>
            </a:prstGeom>
            <a:noFill/>
            <a:ln w="19050" cap="flat" cmpd="sng" algn="ctr">
              <a:solidFill>
                <a:schemeClr val="tx1"/>
              </a:solidFill>
              <a:prstDash val="solid"/>
              <a:round/>
              <a:headEnd type="none" w="med" len="med"/>
              <a:tailEnd type="triangle"/>
            </a:ln>
            <a:effectLst/>
          </p:spPr>
        </p:cxnSp>
        <p:sp>
          <p:nvSpPr>
            <p:cNvPr id="44"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4768389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.proto Files for the Collector (3/3)</a:t>
            </a:r>
            <a:endParaRPr lang="en-US" altLang="zh-CN" dirty="0"/>
          </a:p>
        </p:txBody>
      </p:sp>
      <p:sp>
        <p:nvSpPr>
          <p:cNvPr id="3" name="文本占位符 2"/>
          <p:cNvSpPr>
            <a:spLocks noGrp="1"/>
          </p:cNvSpPr>
          <p:nvPr>
            <p:ph type="body" sz="quarter" idx="4294967295"/>
          </p:nvPr>
        </p:nvSpPr>
        <p:spPr>
          <a:xfrm>
            <a:off x="446088" y="2188964"/>
            <a:ext cx="10185400" cy="668338"/>
          </a:xfrm>
          <a:solidFill>
            <a:schemeClr val="bg1"/>
          </a:solidFill>
        </p:spPr>
        <p:txBody>
          <a:bodyPr/>
          <a:lstStyle/>
          <a:p>
            <a:pPr fontAlgn="ctr">
              <a:lnSpc>
                <a:spcPct val="100000"/>
              </a:lnSpc>
            </a:pPr>
            <a:r>
              <a:rPr lang="en-US" sz="1600" dirty="0">
                <a:latin typeface="Huawei Sans" panose="020C0503030203020204" pitchFamily="34" charset="0"/>
              </a:rPr>
              <a:t>Run the </a:t>
            </a:r>
            <a:r>
              <a:rPr lang="en-US" sz="1600" b="1" dirty="0">
                <a:latin typeface="Huawei Sans" panose="020C0503030203020204" pitchFamily="34" charset="0"/>
              </a:rPr>
              <a:t>run_codegen.py</a:t>
            </a:r>
            <a:r>
              <a:rPr lang="en-US" sz="1600" dirty="0">
                <a:latin typeface="Huawei Sans" panose="020C0503030203020204" pitchFamily="34" charset="0"/>
              </a:rPr>
              <a:t> script file to obtain </a:t>
            </a:r>
            <a:r>
              <a:rPr lang="en-US" sz="1600" dirty="0"/>
              <a:t>related files generated </a:t>
            </a:r>
            <a:r>
              <a:rPr lang="en-US" altLang="zh-CN" sz="1600" dirty="0"/>
              <a:t>in the current directory </a:t>
            </a:r>
            <a:r>
              <a:rPr lang="en-US" sz="1600" dirty="0"/>
              <a:t>after</a:t>
            </a:r>
            <a:r>
              <a:rPr lang="en-US" sz="1600" dirty="0">
                <a:latin typeface="Huawei Sans" panose="020C0503030203020204" pitchFamily="34" charset="0"/>
              </a:rPr>
              <a:t> .proto files are compiled </a:t>
            </a:r>
            <a:r>
              <a:rPr lang="en-US" sz="1600" dirty="0"/>
              <a:t>in Python</a:t>
            </a:r>
            <a:r>
              <a:rPr lang="en-US" sz="1600" dirty="0">
                <a:latin typeface="Huawei Sans" panose="020C0503030203020204" pitchFamily="34" charset="0"/>
              </a:rPr>
              <a:t>.</a:t>
            </a:r>
            <a:endParaRPr lang="en-US" altLang="zh-CN" sz="1600" dirty="0">
              <a:latin typeface="Huawei Sans" panose="020C0503030203020204" pitchFamily="34" charset="0"/>
            </a:endParaRPr>
          </a:p>
          <a:p>
            <a:pPr fontAlgn="ctr"/>
            <a:endParaRPr lang="en-US" altLang="zh-CN" sz="16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a:xfrm>
            <a:off x="542728" y="3008668"/>
            <a:ext cx="4421474" cy="2697377"/>
          </a:xfrm>
          <a:prstGeom prst="rect">
            <a:avLst/>
          </a:prstGeom>
          <a:ln w="12700">
            <a:noFill/>
          </a:ln>
        </p:spPr>
      </p:pic>
      <p:sp>
        <p:nvSpPr>
          <p:cNvPr id="6" name="矩形 5"/>
          <p:cNvSpPr/>
          <p:nvPr/>
        </p:nvSpPr>
        <p:spPr>
          <a:xfrm>
            <a:off x="542728" y="3114348"/>
            <a:ext cx="4187100" cy="2208020"/>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Right Arrow 157"/>
          <p:cNvSpPr/>
          <p:nvPr/>
        </p:nvSpPr>
        <p:spPr>
          <a:xfrm rot="10800000">
            <a:off x="4908815" y="3844428"/>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5659071" y="3853272"/>
            <a:ext cx="5417638" cy="584775"/>
          </a:xfrm>
          <a:prstGeom prst="rect">
            <a:avLst/>
          </a:prstGeom>
          <a:noFill/>
        </p:spPr>
        <p:txBody>
          <a:bodyPr wrap="square" rtlCol="0">
            <a:spAutoFit/>
          </a:bodyPr>
          <a:lstStyle/>
          <a:p>
            <a:pPr fontAlgn="ctr"/>
            <a:r>
              <a:rPr lang="en-US" altLang="zh-CN" sz="1600" dirty="0">
                <a:latin typeface="Huawei Sans" panose="020C0503030203020204" pitchFamily="34" charset="0"/>
              </a:rPr>
              <a:t>.</a:t>
            </a:r>
            <a:r>
              <a:rPr lang="en-US" altLang="zh-CN" sz="1600" dirty="0" err="1">
                <a:latin typeface="Huawei Sans" panose="020C0503030203020204" pitchFamily="34" charset="0"/>
              </a:rPr>
              <a:t>py</a:t>
            </a:r>
            <a:r>
              <a:rPr lang="en-US" altLang="zh-CN" sz="1600" dirty="0">
                <a:latin typeface="Huawei Sans" panose="020C0503030203020204" pitchFamily="34" charset="0"/>
              </a:rPr>
              <a:t> files generated after .proto files are compiled</a:t>
            </a:r>
          </a:p>
          <a:p>
            <a:pPr fontAlgn="ctr"/>
            <a:r>
              <a:rPr lang="en-US" altLang="zh-CN" sz="1600" dirty="0">
                <a:latin typeface="Huawei Sans" panose="020C0503030203020204" pitchFamily="34" charset="0"/>
              </a:rPr>
              <a:t> </a:t>
            </a:r>
            <a:endParaRPr lang="en-US" sz="1600" dirty="0">
              <a:latin typeface="Huawei Sans" panose="020C0503030203020204" pitchFamily="34" charset="0"/>
            </a:endParaRPr>
          </a:p>
        </p:txBody>
      </p:sp>
      <p:grpSp>
        <p:nvGrpSpPr>
          <p:cNvPr id="22" name="组合 21"/>
          <p:cNvGrpSpPr/>
          <p:nvPr/>
        </p:nvGrpSpPr>
        <p:grpSpPr>
          <a:xfrm>
            <a:off x="1231642" y="1447020"/>
            <a:ext cx="9411976" cy="432000"/>
            <a:chOff x="2307421" y="1330457"/>
            <a:chExt cx="9411976" cy="432000"/>
          </a:xfrm>
        </p:grpSpPr>
        <p:sp>
          <p:nvSpPr>
            <p:cNvPr id="24"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25"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26" name="圆角矩形 11">
              <a:extLst>
                <a:ext uri="{FF2B5EF4-FFF2-40B4-BE49-F238E27FC236}">
                  <a16:creationId xmlns:a16="http://schemas.microsoft.com/office/drawing/2014/main" xmlns="" id="{701E0E72-A8AF-4A06-B6EF-16D484D4FF4A}"/>
                </a:ext>
              </a:extLst>
            </p:cNvPr>
            <p:cNvSpPr/>
            <p:nvPr/>
          </p:nvSpPr>
          <p:spPr>
            <a:xfrm>
              <a:off x="4239512" y="1330457"/>
              <a:ext cx="1143918"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27"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Compile .proto files.</a:t>
              </a:r>
              <a:endParaRPr lang="en-US" altLang="zh-CN" sz="1200" b="1" dirty="0">
                <a:solidFill>
                  <a:schemeClr val="bg1"/>
                </a:solidFill>
                <a:latin typeface="Huawei Sans" panose="020C0503030203020204" pitchFamily="34" charset="0"/>
              </a:endParaRPr>
            </a:p>
          </p:txBody>
        </p:sp>
        <p:cxnSp>
          <p:nvCxnSpPr>
            <p:cNvPr id="28" name="直接箭头连接符 27">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32" name="直接箭头连接符 31">
              <a:extLst>
                <a:ext uri="{FF2B5EF4-FFF2-40B4-BE49-F238E27FC236}">
                  <a16:creationId xmlns:a16="http://schemas.microsoft.com/office/drawing/2014/main" xmlns="" id="{123AA511-BE26-485F-AC84-C8225487E8EA}"/>
                </a:ext>
              </a:extLst>
            </p:cNvPr>
            <p:cNvCxnSpPr>
              <a:cxnSpLocks/>
            </p:cNvCxnSpPr>
            <p:nvPr/>
          </p:nvCxnSpPr>
          <p:spPr bwMode="auto">
            <a:xfrm flipV="1">
              <a:off x="5400891" y="1544274"/>
              <a:ext cx="308551" cy="6549"/>
            </a:xfrm>
            <a:prstGeom prst="straightConnector1">
              <a:avLst/>
            </a:prstGeom>
            <a:noFill/>
            <a:ln w="19050" cap="flat" cmpd="sng" algn="ctr">
              <a:solidFill>
                <a:schemeClr val="tx1"/>
              </a:solidFill>
              <a:prstDash val="solid"/>
              <a:round/>
              <a:headEnd type="none" w="med" len="med"/>
              <a:tailEnd type="triangle"/>
            </a:ln>
            <a:effectLst/>
          </p:spPr>
        </p:cxnSp>
        <p:cxnSp>
          <p:nvCxnSpPr>
            <p:cNvPr id="33" name="直接箭头连接符 32">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34" name="直接箭头连接符 33">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35" name="圆角矩形 12">
              <a:extLst>
                <a:ext uri="{FF2B5EF4-FFF2-40B4-BE49-F238E27FC236}">
                  <a16:creationId xmlns:a16="http://schemas.microsoft.com/office/drawing/2014/main" xmlns="" id="{605A06C5-BF3A-417C-B6E3-668468C81F0A}"/>
                </a:ext>
              </a:extLst>
            </p:cNvPr>
            <p:cNvSpPr/>
            <p:nvPr/>
          </p:nvSpPr>
          <p:spPr>
            <a:xfrm>
              <a:off x="9339147" y="1330457"/>
              <a:ext cx="1012984"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36" name="直接箭头连接符 35">
              <a:extLst>
                <a:ext uri="{FF2B5EF4-FFF2-40B4-BE49-F238E27FC236}">
                  <a16:creationId xmlns:a16="http://schemas.microsoft.com/office/drawing/2014/main" xmlns="" id="{123AA511-BE26-485F-AC84-C8225487E8EA}"/>
                </a:ext>
              </a:extLst>
            </p:cNvPr>
            <p:cNvCxnSpPr>
              <a:cxnSpLocks/>
            </p:cNvCxnSpPr>
            <p:nvPr/>
          </p:nvCxnSpPr>
          <p:spPr bwMode="auto">
            <a:xfrm>
              <a:off x="10384371" y="1542091"/>
              <a:ext cx="287408" cy="4366"/>
            </a:xfrm>
            <a:prstGeom prst="straightConnector1">
              <a:avLst/>
            </a:prstGeom>
            <a:noFill/>
            <a:ln w="19050" cap="flat" cmpd="sng" algn="ctr">
              <a:solidFill>
                <a:schemeClr val="tx1"/>
              </a:solidFill>
              <a:prstDash val="solid"/>
              <a:round/>
              <a:headEnd type="none" w="med" len="med"/>
              <a:tailEnd type="triangle"/>
            </a:ln>
            <a:effectLst/>
          </p:spPr>
        </p:cxnSp>
        <p:sp>
          <p:nvSpPr>
            <p:cNvPr id="37"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4113192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Python Code (1/2)</a:t>
            </a:r>
            <a:endParaRPr lang="en-US" altLang="zh-CN" dirty="0"/>
          </a:p>
        </p:txBody>
      </p:sp>
      <p:sp>
        <p:nvSpPr>
          <p:cNvPr id="3" name="文本占位符 2"/>
          <p:cNvSpPr>
            <a:spLocks noGrp="1"/>
          </p:cNvSpPr>
          <p:nvPr>
            <p:ph type="body" sz="quarter" idx="4294967295"/>
          </p:nvPr>
        </p:nvSpPr>
        <p:spPr>
          <a:xfrm>
            <a:off x="469174" y="1784824"/>
            <a:ext cx="10185400" cy="669925"/>
          </a:xfrm>
          <a:solidFill>
            <a:schemeClr val="bg1"/>
          </a:solidFill>
        </p:spPr>
        <p:txBody>
          <a:bodyPr/>
          <a:lstStyle/>
          <a:p>
            <a:pPr marL="342900" indent="-342900" fontAlgn="ctr">
              <a:buFont typeface="+mj-lt"/>
              <a:buAutoNum type="arabicPeriod" startAt="6"/>
            </a:pPr>
            <a:r>
              <a:rPr lang="en-US" sz="1600" dirty="0">
                <a:latin typeface="Huawei Sans" panose="020C0503030203020204" pitchFamily="34" charset="0"/>
              </a:rPr>
              <a:t>Compile Python code to obtain device information.</a:t>
            </a: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grpSp>
        <p:nvGrpSpPr>
          <p:cNvPr id="4" name="组合 3"/>
          <p:cNvGrpSpPr/>
          <p:nvPr/>
        </p:nvGrpSpPr>
        <p:grpSpPr>
          <a:xfrm>
            <a:off x="4025199" y="2174207"/>
            <a:ext cx="7525312" cy="4207543"/>
            <a:chOff x="3273032" y="2195240"/>
            <a:chExt cx="7525312" cy="4273224"/>
          </a:xfrm>
        </p:grpSpPr>
        <p:sp>
          <p:nvSpPr>
            <p:cNvPr id="5" name="文本框 4">
              <a:extLst>
                <a:ext uri="{FF2B5EF4-FFF2-40B4-BE49-F238E27FC236}">
                  <a16:creationId xmlns:a16="http://schemas.microsoft.com/office/drawing/2014/main" xmlns="" id="{773D837C-8D89-4B32-AD1E-4199EF71F59D}"/>
                </a:ext>
              </a:extLst>
            </p:cNvPr>
            <p:cNvSpPr txBox="1"/>
            <p:nvPr/>
          </p:nvSpPr>
          <p:spPr>
            <a:xfrm>
              <a:off x="3273032" y="3606142"/>
              <a:ext cx="7525312" cy="2862322"/>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 _ONE_DAY_IN_SECONDS = 60 * 60 * 24</a:t>
              </a:r>
              <a:endParaRPr lang="en-US" altLang="zh-CN" sz="1200" dirty="0">
                <a:latin typeface="Huawei Sans" panose="020C0503030203020204" pitchFamily="34" charset="0"/>
              </a:endParaRPr>
            </a:p>
            <a:p>
              <a:pPr fontAlgn="ctr">
                <a:lnSpc>
                  <a:spcPct val="120000"/>
                </a:lnSpc>
              </a:pPr>
              <a:r>
                <a:rPr lang="en-US" dirty="0">
                  <a:latin typeface="Huawei Sans" panose="020C0503030203020204" pitchFamily="34" charset="0"/>
                </a:rPr>
                <a:t> </a:t>
              </a:r>
              <a:endParaRPr lang="en-US" altLang="zh-CN" sz="1200" dirty="0">
                <a:latin typeface="Huawei Sans" panose="020C0503030203020204" pitchFamily="34" charset="0"/>
              </a:endParaRPr>
            </a:p>
            <a:p>
              <a:pPr fontAlgn="ctr">
                <a:lnSpc>
                  <a:spcPct val="120000"/>
                </a:lnSpc>
              </a:pPr>
              <a:r>
                <a:rPr lang="en-US" sz="1200" dirty="0" err="1">
                  <a:latin typeface="Huawei Sans" panose="020C0503030203020204" pitchFamily="34" charset="0"/>
                </a:rPr>
                <a:t>def</a:t>
              </a:r>
              <a:r>
                <a:rPr lang="en-US" sz="1200" dirty="0">
                  <a:latin typeface="Huawei Sans" panose="020C0503030203020204" pitchFamily="34" charset="0"/>
                </a:rPr>
                <a:t> serve():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server = </a:t>
              </a:r>
              <a:r>
                <a:rPr lang="en-US" sz="1200" dirty="0" err="1">
                  <a:latin typeface="Huawei Sans" panose="020C0503030203020204" pitchFamily="34" charset="0"/>
                </a:rPr>
                <a:t>grpc.server</a:t>
              </a:r>
              <a:r>
                <a:rPr lang="en-US" sz="1200" dirty="0">
                  <a:latin typeface="Huawei Sans" panose="020C0503030203020204" pitchFamily="34" charset="0"/>
                </a:rPr>
                <a:t>(</a:t>
              </a:r>
              <a:r>
                <a:rPr lang="en-US" sz="1200" dirty="0" err="1">
                  <a:latin typeface="Huawei Sans" panose="020C0503030203020204" pitchFamily="34" charset="0"/>
                </a:rPr>
                <a:t>futures.ThreadPoolExecutor</a:t>
              </a:r>
              <a:r>
                <a:rPr lang="en-US" sz="1200" dirty="0">
                  <a:latin typeface="Huawei Sans" panose="020C0503030203020204" pitchFamily="34" charset="0"/>
                </a:rPr>
                <a:t>(</a:t>
              </a:r>
              <a:r>
                <a:rPr lang="en-US" sz="1200" dirty="0" err="1">
                  <a:latin typeface="Huawei Sans" panose="020C0503030203020204" pitchFamily="34" charset="0"/>
                </a:rPr>
                <a:t>max_workers</a:t>
              </a:r>
              <a:r>
                <a:rPr lang="en-US" sz="1200" dirty="0">
                  <a:latin typeface="Huawei Sans" panose="020C0503030203020204" pitchFamily="34" charset="0"/>
                </a:rPr>
                <a:t>=10)) </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huawei_grpc_dialout_pb2_grpc.add_gRPCDataserviceServicer_to_server(</a:t>
              </a:r>
              <a:r>
                <a:rPr lang="en-US" sz="1200" dirty="0" err="1">
                  <a:latin typeface="Huawei Sans" panose="020C0503030203020204" pitchFamily="34" charset="0"/>
                </a:rPr>
                <a:t>Telemetry_CPU_Info</a:t>
              </a:r>
              <a:r>
                <a:rPr lang="en-US" sz="1200" dirty="0">
                  <a:latin typeface="Huawei Sans" panose="020C0503030203020204" pitchFamily="34" charset="0"/>
                </a:rPr>
                <a:t>(), server)     </a:t>
              </a:r>
              <a:endParaRPr lang="en-US" altLang="zh-CN" sz="1200" dirty="0">
                <a:latin typeface="Huawei Sans" panose="020C0503030203020204" pitchFamily="34" charset="0"/>
              </a:endParaRPr>
            </a:p>
            <a:p>
              <a:pPr fontAlgn="ctr">
                <a:lnSpc>
                  <a:spcPct val="120000"/>
                </a:lnSpc>
              </a:pPr>
              <a:r>
                <a:rPr lang="en-US" sz="1200" dirty="0" err="1">
                  <a:latin typeface="Huawei Sans" panose="020C0503030203020204" pitchFamily="34" charset="0"/>
                </a:rPr>
                <a:t>server.add_insecure_port</a:t>
              </a:r>
              <a:r>
                <a:rPr lang="en-US" sz="1200" dirty="0">
                  <a:latin typeface="Huawei Sans" panose="020C0503030203020204" pitchFamily="34" charset="0"/>
                </a:rPr>
                <a:t>('192.168.56.1:20000')     </a:t>
              </a:r>
              <a:endParaRPr lang="en-US" altLang="zh-CN" sz="1200" dirty="0">
                <a:latin typeface="Huawei Sans" panose="020C0503030203020204" pitchFamily="34" charset="0"/>
              </a:endParaRPr>
            </a:p>
            <a:p>
              <a:pPr fontAlgn="ctr">
                <a:lnSpc>
                  <a:spcPct val="120000"/>
                </a:lnSpc>
              </a:pPr>
              <a:r>
                <a:rPr lang="en-US" sz="1200" dirty="0" err="1">
                  <a:latin typeface="Huawei Sans" panose="020C0503030203020204" pitchFamily="34" charset="0"/>
                </a:rPr>
                <a:t>server.start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try:</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    while True: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      </a:t>
              </a:r>
              <a:r>
                <a:rPr lang="en-US" sz="1200" dirty="0" err="1">
                  <a:latin typeface="Huawei Sans" panose="020C0503030203020204" pitchFamily="34" charset="0"/>
                </a:rPr>
                <a:t>time.sleep</a:t>
              </a:r>
              <a:r>
                <a:rPr lang="en-US" sz="1200" dirty="0">
                  <a:latin typeface="Huawei Sans" panose="020C0503030203020204" pitchFamily="34" charset="0"/>
                </a:rPr>
                <a:t>(_ONE_DAY_IN_SECONDS)</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  except </a:t>
              </a:r>
              <a:r>
                <a:rPr lang="en-US" sz="1200" dirty="0" err="1">
                  <a:latin typeface="Huawei Sans" panose="020C0503030203020204" pitchFamily="34" charset="0"/>
                </a:rPr>
                <a:t>KeyboardInterrupt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    </a:t>
              </a:r>
              <a:r>
                <a:rPr lang="en-US" sz="1200" dirty="0" err="1">
                  <a:latin typeface="Huawei Sans" panose="020C0503030203020204" pitchFamily="34" charset="0"/>
                </a:rPr>
                <a:t>server.stop</a:t>
              </a:r>
              <a:r>
                <a:rPr lang="en-US" sz="1200" dirty="0">
                  <a:latin typeface="Huawei Sans" panose="020C0503030203020204" pitchFamily="34" charset="0"/>
                </a:rPr>
                <a:t>(0)</a:t>
              </a:r>
            </a:p>
          </p:txBody>
        </p:sp>
        <p:sp>
          <p:nvSpPr>
            <p:cNvPr id="20" name="文本框 19">
              <a:extLst>
                <a:ext uri="{FF2B5EF4-FFF2-40B4-BE49-F238E27FC236}">
                  <a16:creationId xmlns:a16="http://schemas.microsoft.com/office/drawing/2014/main" xmlns="" id="{773D837C-8D89-4B32-AD1E-4199EF71F59D}"/>
                </a:ext>
              </a:extLst>
            </p:cNvPr>
            <p:cNvSpPr txBox="1"/>
            <p:nvPr/>
          </p:nvSpPr>
          <p:spPr>
            <a:xfrm>
              <a:off x="3273032" y="2195240"/>
              <a:ext cx="7525312" cy="1421928"/>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from concurrent import futures</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import time</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import </a:t>
              </a:r>
              <a:r>
                <a:rPr lang="en-US" sz="1200" dirty="0" err="1">
                  <a:latin typeface="Huawei Sans" panose="020C0503030203020204" pitchFamily="34" charset="0"/>
                </a:rPr>
                <a:t>importlib</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import </a:t>
              </a:r>
              <a:r>
                <a:rPr lang="en-US" sz="1200" dirty="0" err="1">
                  <a:latin typeface="Huawei Sans" panose="020C0503030203020204" pitchFamily="34" charset="0"/>
                </a:rPr>
                <a:t>grpc</a:t>
              </a:r>
              <a:r>
                <a:rPr lang="en-US" sz="1200" dirty="0">
                  <a:latin typeface="Huawei Sans" panose="020C0503030203020204" pitchFamily="34" charset="0"/>
                </a:rPr>
                <a:t>                          </a:t>
              </a:r>
            </a:p>
            <a:p>
              <a:pPr fontAlgn="ctr">
                <a:lnSpc>
                  <a:spcPct val="120000"/>
                </a:lnSpc>
              </a:pPr>
              <a:r>
                <a:rPr lang="en-US" sz="1200" dirty="0">
                  <a:latin typeface="Huawei Sans" panose="020C0503030203020204" pitchFamily="34" charset="0"/>
                </a:rPr>
                <a:t>import huawei_grpc_dialout_pb2_grpc  </a:t>
              </a:r>
            </a:p>
            <a:p>
              <a:pPr fontAlgn="ctr">
                <a:lnSpc>
                  <a:spcPct val="120000"/>
                </a:lnSpc>
              </a:pPr>
              <a:r>
                <a:rPr lang="en-US" sz="1200" dirty="0">
                  <a:latin typeface="Huawei Sans" panose="020C0503030203020204" pitchFamily="34" charset="0"/>
                </a:rPr>
                <a:t>import huawei_telemetry_pb2          </a:t>
              </a:r>
              <a:endParaRPr lang="en-US" altLang="zh-CN" sz="1200" dirty="0">
                <a:latin typeface="Huawei Sans" panose="020C0503030203020204" pitchFamily="34" charset="0"/>
              </a:endParaRPr>
            </a:p>
          </p:txBody>
        </p:sp>
      </p:grpSp>
      <p:sp>
        <p:nvSpPr>
          <p:cNvPr id="21" name="文本框 20">
            <a:extLst>
              <a:ext uri="{FF2B5EF4-FFF2-40B4-BE49-F238E27FC236}">
                <a16:creationId xmlns:a16="http://schemas.microsoft.com/office/drawing/2014/main" xmlns="" id="{76555FBF-27B5-43BA-BEF8-5D6B48E01858}"/>
              </a:ext>
            </a:extLst>
          </p:cNvPr>
          <p:cNvSpPr txBox="1"/>
          <p:nvPr/>
        </p:nvSpPr>
        <p:spPr>
          <a:xfrm>
            <a:off x="2231732" y="2538447"/>
            <a:ext cx="1577548" cy="400110"/>
          </a:xfrm>
          <a:prstGeom prst="rect">
            <a:avLst/>
          </a:prstGeom>
          <a:noFill/>
        </p:spPr>
        <p:txBody>
          <a:bodyPr wrap="square" rtlCol="0" anchor="t" anchorCtr="0">
            <a:spAutoFit/>
          </a:bodyPr>
          <a:lstStyle/>
          <a:p>
            <a:pPr fontAlgn="ctr">
              <a:lnSpc>
                <a:spcPts val="2400"/>
              </a:lnSpc>
              <a:spcBef>
                <a:spcPts val="0"/>
              </a:spcBef>
              <a:spcAft>
                <a:spcPts val="0"/>
              </a:spcAft>
            </a:pPr>
            <a:r>
              <a:rPr lang="en-US" sz="1200" dirty="0">
                <a:solidFill>
                  <a:prstClr val="black"/>
                </a:solidFill>
                <a:latin typeface="Huawei Sans" panose="020C0503030203020204" pitchFamily="34" charset="0"/>
              </a:rPr>
              <a:t>Import modules.</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22" name="文本框 21">
            <a:extLst>
              <a:ext uri="{FF2B5EF4-FFF2-40B4-BE49-F238E27FC236}">
                <a16:creationId xmlns:a16="http://schemas.microsoft.com/office/drawing/2014/main" xmlns="" id="{2054DF83-260B-4E69-B8A9-C0910F849C57}"/>
              </a:ext>
            </a:extLst>
          </p:cNvPr>
          <p:cNvSpPr txBox="1"/>
          <p:nvPr/>
        </p:nvSpPr>
        <p:spPr>
          <a:xfrm>
            <a:off x="3636167" y="4185089"/>
            <a:ext cx="399192" cy="307777"/>
          </a:xfrm>
          <a:prstGeom prst="rect">
            <a:avLst/>
          </a:prstGeom>
          <a:noFill/>
        </p:spPr>
        <p:txBody>
          <a:bodyPr wrap="square" rtlCol="0">
            <a:spAutoFit/>
          </a:bodyPr>
          <a:lstStyle/>
          <a:p>
            <a:pPr algn="r" fontAlgn="ctr">
              <a:spcBef>
                <a:spcPts val="0"/>
              </a:spcBef>
              <a:spcAft>
                <a:spcPts val="0"/>
              </a:spcAft>
            </a:pPr>
            <a:r>
              <a:rPr lang="en-US" sz="1400" dirty="0">
                <a:solidFill>
                  <a:prstClr val="black"/>
                </a:solidFill>
                <a:latin typeface="Huawei Sans" panose="020C0503030203020204" pitchFamily="34" charset="0"/>
              </a:rPr>
              <a:t>--</a:t>
            </a:r>
          </a:p>
        </p:txBody>
      </p:sp>
      <p:sp>
        <p:nvSpPr>
          <p:cNvPr id="6" name="矩形 5"/>
          <p:cNvSpPr/>
          <p:nvPr/>
        </p:nvSpPr>
        <p:spPr>
          <a:xfrm>
            <a:off x="1571378" y="4154728"/>
            <a:ext cx="2228494" cy="338554"/>
          </a:xfrm>
          <a:prstGeom prst="rect">
            <a:avLst/>
          </a:prstGeom>
        </p:spPr>
        <p:txBody>
          <a:bodyPr wrap="none" anchor="t" anchorCtr="0">
            <a:spAutoFit/>
          </a:bodyPr>
          <a:lstStyle/>
          <a:p>
            <a:pPr algn="r" fontAlgn="ctr"/>
            <a:r>
              <a:rPr lang="en-US" sz="1600" dirty="0">
                <a:latin typeface="Huawei Sans" panose="020C0503030203020204" pitchFamily="34" charset="0"/>
              </a:rPr>
              <a:t> </a:t>
            </a:r>
            <a:r>
              <a:rPr lang="en-US" sz="1200" dirty="0">
                <a:solidFill>
                  <a:prstClr val="black"/>
                </a:solidFill>
                <a:latin typeface="Huawei Sans" panose="020C0503030203020204" pitchFamily="34" charset="0"/>
              </a:rPr>
              <a:t>Create a </a:t>
            </a:r>
            <a:r>
              <a:rPr lang="en-US" sz="1200" dirty="0" err="1">
                <a:solidFill>
                  <a:prstClr val="black"/>
                </a:solidFill>
                <a:latin typeface="Huawei Sans" panose="020C0503030203020204" pitchFamily="34" charset="0"/>
              </a:rPr>
              <a:t>gRPC</a:t>
            </a:r>
            <a:r>
              <a:rPr lang="en-US" sz="1200" dirty="0">
                <a:solidFill>
                  <a:prstClr val="black"/>
                </a:solidFill>
                <a:latin typeface="Huawei Sans" panose="020C0503030203020204" pitchFamily="34" charset="0"/>
              </a:rPr>
              <a:t> server object.</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25" name="文本框 24">
            <a:extLst>
              <a:ext uri="{FF2B5EF4-FFF2-40B4-BE49-F238E27FC236}">
                <a16:creationId xmlns:a16="http://schemas.microsoft.com/office/drawing/2014/main" xmlns="" id="{2054DF83-260B-4E69-B8A9-C0910F849C57}"/>
              </a:ext>
            </a:extLst>
          </p:cNvPr>
          <p:cNvSpPr txBox="1"/>
          <p:nvPr/>
        </p:nvSpPr>
        <p:spPr>
          <a:xfrm>
            <a:off x="3642656" y="2543190"/>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400" dirty="0">
                <a:solidFill>
                  <a:prstClr val="black"/>
                </a:solidFill>
                <a:latin typeface="Huawei Sans" panose="020C0503030203020204" pitchFamily="34" charset="0"/>
              </a:rPr>
              <a:t>--</a:t>
            </a:r>
          </a:p>
        </p:txBody>
      </p:sp>
      <p:sp>
        <p:nvSpPr>
          <p:cNvPr id="26" name="文本框 25">
            <a:extLst>
              <a:ext uri="{FF2B5EF4-FFF2-40B4-BE49-F238E27FC236}">
                <a16:creationId xmlns:a16="http://schemas.microsoft.com/office/drawing/2014/main" xmlns="" id="{2054DF83-260B-4E69-B8A9-C0910F849C57}"/>
              </a:ext>
            </a:extLst>
          </p:cNvPr>
          <p:cNvSpPr txBox="1"/>
          <p:nvPr/>
        </p:nvSpPr>
        <p:spPr>
          <a:xfrm>
            <a:off x="3642656" y="4368825"/>
            <a:ext cx="399192" cy="307777"/>
          </a:xfrm>
          <a:prstGeom prst="rect">
            <a:avLst/>
          </a:prstGeom>
          <a:noFill/>
        </p:spPr>
        <p:txBody>
          <a:bodyPr wrap="square" rtlCol="0">
            <a:spAutoFit/>
          </a:bodyPr>
          <a:lstStyle/>
          <a:p>
            <a:pPr algn="r" fontAlgn="ctr">
              <a:spcBef>
                <a:spcPts val="0"/>
              </a:spcBef>
              <a:spcAft>
                <a:spcPts val="0"/>
              </a:spcAft>
            </a:pPr>
            <a:r>
              <a:rPr lang="en-US" sz="1400" dirty="0">
                <a:solidFill>
                  <a:prstClr val="black"/>
                </a:solidFill>
                <a:latin typeface="Huawei Sans" panose="020C0503030203020204" pitchFamily="34" charset="0"/>
              </a:rPr>
              <a:t>--</a:t>
            </a:r>
          </a:p>
        </p:txBody>
      </p:sp>
      <p:sp>
        <p:nvSpPr>
          <p:cNvPr id="7" name="矩形 6"/>
          <p:cNvSpPr/>
          <p:nvPr/>
        </p:nvSpPr>
        <p:spPr>
          <a:xfrm>
            <a:off x="1220320" y="4397013"/>
            <a:ext cx="2579552" cy="276999"/>
          </a:xfrm>
          <a:prstGeom prst="rect">
            <a:avLst/>
          </a:prstGeom>
        </p:spPr>
        <p:txBody>
          <a:bodyPr wrap="none" anchor="t" anchorCtr="0">
            <a:spAutoFit/>
          </a:bodyPr>
          <a:lstStyle/>
          <a:p>
            <a:pPr algn="r" fontAlgn="ctr"/>
            <a:r>
              <a:rPr lang="en-US" sz="1200" dirty="0">
                <a:latin typeface="Huawei Sans" panose="020C0503030203020204" pitchFamily="34" charset="0"/>
              </a:rPr>
              <a:t>Register the data listening service.</a:t>
            </a:r>
            <a:endParaRPr lang="en-US" altLang="zh-CN" sz="1200" kern="100" dirty="0">
              <a:latin typeface="Huawei Sans" panose="020C0503030203020204" pitchFamily="34" charset="0"/>
              <a:cs typeface="微软雅黑" panose="020B0503020204020204" pitchFamily="34" charset="-122"/>
            </a:endParaRPr>
          </a:p>
        </p:txBody>
      </p:sp>
      <p:sp>
        <p:nvSpPr>
          <p:cNvPr id="28" name="文本框 27">
            <a:extLst>
              <a:ext uri="{FF2B5EF4-FFF2-40B4-BE49-F238E27FC236}">
                <a16:creationId xmlns:a16="http://schemas.microsoft.com/office/drawing/2014/main" xmlns="" id="{2054DF83-260B-4E69-B8A9-C0910F849C57}"/>
              </a:ext>
            </a:extLst>
          </p:cNvPr>
          <p:cNvSpPr txBox="1"/>
          <p:nvPr/>
        </p:nvSpPr>
        <p:spPr>
          <a:xfrm>
            <a:off x="3642656" y="4602100"/>
            <a:ext cx="399192" cy="307777"/>
          </a:xfrm>
          <a:prstGeom prst="rect">
            <a:avLst/>
          </a:prstGeom>
          <a:noFill/>
        </p:spPr>
        <p:txBody>
          <a:bodyPr wrap="square" rtlCol="0">
            <a:spAutoFit/>
          </a:bodyPr>
          <a:lstStyle/>
          <a:p>
            <a:pPr algn="r" fontAlgn="ctr">
              <a:spcBef>
                <a:spcPts val="0"/>
              </a:spcBef>
              <a:spcAft>
                <a:spcPts val="0"/>
              </a:spcAft>
            </a:pPr>
            <a:r>
              <a:rPr lang="en-US" sz="1400" dirty="0">
                <a:solidFill>
                  <a:prstClr val="black"/>
                </a:solidFill>
                <a:latin typeface="Huawei Sans" panose="020C0503030203020204" pitchFamily="34" charset="0"/>
              </a:rPr>
              <a:t>--</a:t>
            </a:r>
          </a:p>
        </p:txBody>
      </p:sp>
      <p:sp>
        <p:nvSpPr>
          <p:cNvPr id="33" name="矩形 32"/>
          <p:cNvSpPr/>
          <p:nvPr/>
        </p:nvSpPr>
        <p:spPr>
          <a:xfrm>
            <a:off x="1616262" y="4624718"/>
            <a:ext cx="2183610" cy="276999"/>
          </a:xfrm>
          <a:prstGeom prst="rect">
            <a:avLst/>
          </a:prstGeom>
        </p:spPr>
        <p:txBody>
          <a:bodyPr wrap="none" anchor="t" anchorCtr="0">
            <a:spAutoFit/>
          </a:bodyPr>
          <a:lstStyle/>
          <a:p>
            <a:pPr algn="r" fontAlgn="ctr"/>
            <a:r>
              <a:rPr lang="en-US" sz="1200" dirty="0">
                <a:latin typeface="Huawei Sans" panose="020C0503030203020204" pitchFamily="34" charset="0"/>
              </a:rPr>
              <a:t>Set the socket listening port.</a:t>
            </a:r>
          </a:p>
        </p:txBody>
      </p:sp>
      <p:sp>
        <p:nvSpPr>
          <p:cNvPr id="34" name="文本框 33">
            <a:extLst>
              <a:ext uri="{FF2B5EF4-FFF2-40B4-BE49-F238E27FC236}">
                <a16:creationId xmlns:a16="http://schemas.microsoft.com/office/drawing/2014/main" xmlns="" id="{2054DF83-260B-4E69-B8A9-C0910F849C57}"/>
              </a:ext>
            </a:extLst>
          </p:cNvPr>
          <p:cNvSpPr txBox="1"/>
          <p:nvPr/>
        </p:nvSpPr>
        <p:spPr>
          <a:xfrm>
            <a:off x="3642656" y="4816846"/>
            <a:ext cx="399192" cy="307777"/>
          </a:xfrm>
          <a:prstGeom prst="rect">
            <a:avLst/>
          </a:prstGeom>
          <a:noFill/>
        </p:spPr>
        <p:txBody>
          <a:bodyPr wrap="square" rtlCol="0">
            <a:spAutoFit/>
          </a:bodyPr>
          <a:lstStyle/>
          <a:p>
            <a:pPr algn="r" fontAlgn="ctr">
              <a:spcBef>
                <a:spcPts val="0"/>
              </a:spcBef>
              <a:spcAft>
                <a:spcPts val="0"/>
              </a:spcAft>
            </a:pPr>
            <a:r>
              <a:rPr lang="en-US" sz="1400" dirty="0">
                <a:solidFill>
                  <a:prstClr val="black"/>
                </a:solidFill>
                <a:latin typeface="Huawei Sans" panose="020C0503030203020204" pitchFamily="34" charset="0"/>
              </a:rPr>
              <a:t>--</a:t>
            </a:r>
          </a:p>
        </p:txBody>
      </p:sp>
      <p:sp>
        <p:nvSpPr>
          <p:cNvPr id="35" name="矩形 34"/>
          <p:cNvSpPr/>
          <p:nvPr/>
        </p:nvSpPr>
        <p:spPr>
          <a:xfrm>
            <a:off x="2085941" y="4856513"/>
            <a:ext cx="1713931" cy="276999"/>
          </a:xfrm>
          <a:prstGeom prst="rect">
            <a:avLst/>
          </a:prstGeom>
        </p:spPr>
        <p:txBody>
          <a:bodyPr wrap="none" anchor="t" anchorCtr="0">
            <a:spAutoFit/>
          </a:bodyPr>
          <a:lstStyle/>
          <a:p>
            <a:pPr algn="r" fontAlgn="ctr"/>
            <a:r>
              <a:rPr lang="en-US" sz="1200" dirty="0">
                <a:latin typeface="Huawei Sans" panose="020C0503030203020204" pitchFamily="34" charset="0"/>
              </a:rPr>
              <a:t>Start the </a:t>
            </a:r>
            <a:r>
              <a:rPr lang="en-US" sz="1200" dirty="0" err="1">
                <a:latin typeface="Huawei Sans" panose="020C0503030203020204" pitchFamily="34" charset="0"/>
              </a:rPr>
              <a:t>gRPC</a:t>
            </a:r>
            <a:r>
              <a:rPr lang="en-US" sz="1200" dirty="0">
                <a:latin typeface="Huawei Sans" panose="020C0503030203020204" pitchFamily="34" charset="0"/>
              </a:rPr>
              <a:t> server.</a:t>
            </a:r>
            <a:endParaRPr lang="en-US" altLang="zh-CN" sz="1200" kern="100" dirty="0">
              <a:latin typeface="Huawei Sans" panose="020C0503030203020204" pitchFamily="34" charset="0"/>
              <a:cs typeface="微软雅黑" panose="020B0503020204020204" pitchFamily="34" charset="-122"/>
            </a:endParaRPr>
          </a:p>
        </p:txBody>
      </p:sp>
      <p:sp>
        <p:nvSpPr>
          <p:cNvPr id="36" name="矩形 35"/>
          <p:cNvSpPr/>
          <p:nvPr/>
        </p:nvSpPr>
        <p:spPr>
          <a:xfrm>
            <a:off x="2130825" y="5167481"/>
            <a:ext cx="1669047" cy="276999"/>
          </a:xfrm>
          <a:prstGeom prst="rect">
            <a:avLst/>
          </a:prstGeom>
        </p:spPr>
        <p:txBody>
          <a:bodyPr wrap="none" anchor="t" anchorCtr="0">
            <a:spAutoFit/>
          </a:bodyPr>
          <a:lstStyle/>
          <a:p>
            <a:pPr algn="r" fontAlgn="ctr"/>
            <a:r>
              <a:rPr lang="en-US" sz="1200" dirty="0">
                <a:latin typeface="Huawei Sans" panose="020C0503030203020204" pitchFamily="34" charset="0"/>
              </a:rPr>
              <a:t>Infinite loop listening</a:t>
            </a:r>
          </a:p>
        </p:txBody>
      </p:sp>
      <p:sp>
        <p:nvSpPr>
          <p:cNvPr id="37" name="文本框 36">
            <a:extLst>
              <a:ext uri="{FF2B5EF4-FFF2-40B4-BE49-F238E27FC236}">
                <a16:creationId xmlns:a16="http://schemas.microsoft.com/office/drawing/2014/main" xmlns="" id="{2054DF83-260B-4E69-B8A9-C0910F849C57}"/>
              </a:ext>
            </a:extLst>
          </p:cNvPr>
          <p:cNvSpPr txBox="1"/>
          <p:nvPr/>
        </p:nvSpPr>
        <p:spPr>
          <a:xfrm>
            <a:off x="3642656" y="5163972"/>
            <a:ext cx="399192" cy="307777"/>
          </a:xfrm>
          <a:prstGeom prst="rect">
            <a:avLst/>
          </a:prstGeom>
          <a:noFill/>
        </p:spPr>
        <p:txBody>
          <a:bodyPr wrap="square" rtlCol="0">
            <a:spAutoFit/>
          </a:bodyPr>
          <a:lstStyle/>
          <a:p>
            <a:pPr algn="r" fontAlgn="ctr">
              <a:spcBef>
                <a:spcPts val="0"/>
              </a:spcBef>
              <a:spcAft>
                <a:spcPts val="0"/>
              </a:spcAft>
            </a:pPr>
            <a:r>
              <a:rPr lang="en-US" sz="1400" dirty="0">
                <a:solidFill>
                  <a:prstClr val="black"/>
                </a:solidFill>
                <a:latin typeface="Huawei Sans" panose="020C0503030203020204" pitchFamily="34" charset="0"/>
              </a:rPr>
              <a:t>--</a:t>
            </a:r>
          </a:p>
        </p:txBody>
      </p:sp>
      <p:grpSp>
        <p:nvGrpSpPr>
          <p:cNvPr id="31" name="组合 30"/>
          <p:cNvGrpSpPr/>
          <p:nvPr/>
        </p:nvGrpSpPr>
        <p:grpSpPr>
          <a:xfrm>
            <a:off x="1220320" y="1350453"/>
            <a:ext cx="9411976" cy="432000"/>
            <a:chOff x="2307421" y="1330457"/>
            <a:chExt cx="9411976" cy="432000"/>
          </a:xfrm>
        </p:grpSpPr>
        <p:sp>
          <p:nvSpPr>
            <p:cNvPr id="32"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41"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42" name="圆角矩形 11">
              <a:extLst>
                <a:ext uri="{FF2B5EF4-FFF2-40B4-BE49-F238E27FC236}">
                  <a16:creationId xmlns:a16="http://schemas.microsoft.com/office/drawing/2014/main" xmlns="" id="{701E0E72-A8AF-4A06-B6EF-16D484D4FF4A}"/>
                </a:ext>
              </a:extLst>
            </p:cNvPr>
            <p:cNvSpPr/>
            <p:nvPr/>
          </p:nvSpPr>
          <p:spPr>
            <a:xfrm>
              <a:off x="4239511" y="1330457"/>
              <a:ext cx="1216243"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43"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.proto files.</a:t>
              </a:r>
              <a:endParaRPr lang="en-US" altLang="zh-CN" sz="1200" dirty="0">
                <a:solidFill>
                  <a:schemeClr val="tx1"/>
                </a:solidFill>
                <a:latin typeface="Huawei Sans" panose="020C0503030203020204" pitchFamily="34" charset="0"/>
              </a:endParaRPr>
            </a:p>
          </p:txBody>
        </p:sp>
        <p:cxnSp>
          <p:nvCxnSpPr>
            <p:cNvPr id="44" name="直接箭头连接符 43">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45" name="直接箭头连接符 44">
              <a:extLst>
                <a:ext uri="{FF2B5EF4-FFF2-40B4-BE49-F238E27FC236}">
                  <a16:creationId xmlns:a16="http://schemas.microsoft.com/office/drawing/2014/main" xmlns="" id="{123AA511-BE26-485F-AC84-C8225487E8EA}"/>
                </a:ext>
              </a:extLst>
            </p:cNvPr>
            <p:cNvCxnSpPr>
              <a:cxnSpLocks/>
            </p:cNvCxnSpPr>
            <p:nvPr/>
          </p:nvCxnSpPr>
          <p:spPr bwMode="auto">
            <a:xfrm flipV="1">
              <a:off x="5455755" y="1544274"/>
              <a:ext cx="253687" cy="6549"/>
            </a:xfrm>
            <a:prstGeom prst="straightConnector1">
              <a:avLst/>
            </a:prstGeom>
            <a:noFill/>
            <a:ln w="19050" cap="flat" cmpd="sng" algn="ctr">
              <a:solidFill>
                <a:schemeClr val="tx1"/>
              </a:solidFill>
              <a:prstDash val="solid"/>
              <a:round/>
              <a:headEnd type="none" w="med" len="med"/>
              <a:tailEnd type="triangle"/>
            </a:ln>
            <a:effectLst/>
          </p:spPr>
        </p:cxnSp>
        <p:cxnSp>
          <p:nvCxnSpPr>
            <p:cNvPr id="46" name="直接箭头连接符 45">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47" name="直接箭头连接符 46">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48" name="圆角矩形 12">
              <a:extLst>
                <a:ext uri="{FF2B5EF4-FFF2-40B4-BE49-F238E27FC236}">
                  <a16:creationId xmlns:a16="http://schemas.microsoft.com/office/drawing/2014/main" xmlns="" id="{605A06C5-BF3A-417C-B6E3-668468C81F0A}"/>
                </a:ext>
              </a:extLst>
            </p:cNvPr>
            <p:cNvSpPr/>
            <p:nvPr/>
          </p:nvSpPr>
          <p:spPr>
            <a:xfrm>
              <a:off x="9339147" y="1330457"/>
              <a:ext cx="995886"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b="1" dirty="0">
                  <a:solidFill>
                    <a:schemeClr val="bg1"/>
                  </a:solidFill>
                  <a:latin typeface="Huawei Sans" panose="020C0503030203020204" pitchFamily="34" charset="0"/>
                </a:rPr>
                <a:t>Compile Python code.</a:t>
              </a:r>
            </a:p>
          </p:txBody>
        </p:sp>
        <p:cxnSp>
          <p:nvCxnSpPr>
            <p:cNvPr id="49" name="直接箭头连接符 48">
              <a:extLst>
                <a:ext uri="{FF2B5EF4-FFF2-40B4-BE49-F238E27FC236}">
                  <a16:creationId xmlns:a16="http://schemas.microsoft.com/office/drawing/2014/main" xmlns="" id="{123AA511-BE26-485F-AC84-C8225487E8EA}"/>
                </a:ext>
              </a:extLst>
            </p:cNvPr>
            <p:cNvCxnSpPr>
              <a:cxnSpLocks/>
            </p:cNvCxnSpPr>
            <p:nvPr/>
          </p:nvCxnSpPr>
          <p:spPr bwMode="auto">
            <a:xfrm flipV="1">
              <a:off x="10338651" y="1546457"/>
              <a:ext cx="333128" cy="4366"/>
            </a:xfrm>
            <a:prstGeom prst="straightConnector1">
              <a:avLst/>
            </a:prstGeom>
            <a:noFill/>
            <a:ln w="19050" cap="flat" cmpd="sng" algn="ctr">
              <a:solidFill>
                <a:schemeClr val="tx1"/>
              </a:solidFill>
              <a:prstDash val="solid"/>
              <a:round/>
              <a:headEnd type="none" w="med" len="med"/>
              <a:tailEnd type="triangle"/>
            </a:ln>
            <a:effectLst/>
          </p:spPr>
        </p:cxnSp>
        <p:sp>
          <p:nvSpPr>
            <p:cNvPr id="50" name="圆角矩形 12">
              <a:extLst>
                <a:ext uri="{FF2B5EF4-FFF2-40B4-BE49-F238E27FC236}">
                  <a16:creationId xmlns:a16="http://schemas.microsoft.com/office/drawing/2014/main" xmlns="" id="{605A06C5-BF3A-417C-B6E3-668468C81F0A}"/>
                </a:ext>
              </a:extLst>
            </p:cNvPr>
            <p:cNvSpPr/>
            <p:nvPr/>
          </p:nvSpPr>
          <p:spPr>
            <a:xfrm>
              <a:off x="10675397" y="1330457"/>
              <a:ext cx="1044000" cy="432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Verify the configuration.</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41013205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Python Code (2/2)</a:t>
            </a:r>
            <a:endParaRPr lang="en-US" altLang="zh-CN" dirty="0"/>
          </a:p>
        </p:txBody>
      </p:sp>
      <p:sp>
        <p:nvSpPr>
          <p:cNvPr id="32" name="文本框 31">
            <a:extLst>
              <a:ext uri="{FF2B5EF4-FFF2-40B4-BE49-F238E27FC236}">
                <a16:creationId xmlns:a16="http://schemas.microsoft.com/office/drawing/2014/main" xmlns="" id="{773D837C-8D89-4B32-AD1E-4199EF71F59D}"/>
              </a:ext>
            </a:extLst>
          </p:cNvPr>
          <p:cNvSpPr txBox="1"/>
          <p:nvPr/>
        </p:nvSpPr>
        <p:spPr>
          <a:xfrm>
            <a:off x="4550566" y="1416368"/>
            <a:ext cx="6108717" cy="313932"/>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class </a:t>
            </a:r>
            <a:r>
              <a:rPr lang="en-US" sz="1200" dirty="0" err="1">
                <a:latin typeface="Huawei Sans" panose="020C0503030203020204" pitchFamily="34" charset="0"/>
              </a:rPr>
              <a:t>Telemetry_CPU_Info</a:t>
            </a:r>
            <a:r>
              <a:rPr lang="en-US" sz="1200" dirty="0">
                <a:latin typeface="Huawei Sans" panose="020C0503030203020204" pitchFamily="34" charset="0"/>
              </a:rPr>
              <a:t>(huawei_grpc_dialout_pb2_grpc.gRPCDataserviceServicer): </a:t>
            </a:r>
            <a:endParaRPr lang="en-US" altLang="zh-CN" sz="1200" dirty="0">
              <a:latin typeface="Huawei Sans" panose="020C0503030203020204" pitchFamily="34" charset="0"/>
            </a:endParaRPr>
          </a:p>
        </p:txBody>
      </p:sp>
      <p:sp>
        <p:nvSpPr>
          <p:cNvPr id="22" name="文本框 21">
            <a:extLst>
              <a:ext uri="{FF2B5EF4-FFF2-40B4-BE49-F238E27FC236}">
                <a16:creationId xmlns:a16="http://schemas.microsoft.com/office/drawing/2014/main" xmlns="" id="{773D837C-8D89-4B32-AD1E-4199EF71F59D}"/>
              </a:ext>
            </a:extLst>
          </p:cNvPr>
          <p:cNvSpPr txBox="1"/>
          <p:nvPr/>
        </p:nvSpPr>
        <p:spPr>
          <a:xfrm>
            <a:off x="4550563" y="5818411"/>
            <a:ext cx="6108717" cy="461665"/>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if __name__ == '__main__':</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serve()</a:t>
            </a:r>
            <a:endParaRPr lang="en-US" altLang="zh-CN" sz="1200" dirty="0">
              <a:latin typeface="Huawei Sans" panose="020C0503030203020204" pitchFamily="34" charset="0"/>
            </a:endParaRPr>
          </a:p>
        </p:txBody>
      </p:sp>
      <p:sp>
        <p:nvSpPr>
          <p:cNvPr id="23" name="文本框 22">
            <a:extLst>
              <a:ext uri="{FF2B5EF4-FFF2-40B4-BE49-F238E27FC236}">
                <a16:creationId xmlns:a16="http://schemas.microsoft.com/office/drawing/2014/main" xmlns="" id="{773D837C-8D89-4B32-AD1E-4199EF71F59D}"/>
              </a:ext>
            </a:extLst>
          </p:cNvPr>
          <p:cNvSpPr txBox="1"/>
          <p:nvPr/>
        </p:nvSpPr>
        <p:spPr>
          <a:xfrm>
            <a:off x="4550564" y="1696065"/>
            <a:ext cx="6108717" cy="535531"/>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  </a:t>
            </a:r>
            <a:r>
              <a:rPr lang="en-US" sz="1200" dirty="0" err="1">
                <a:latin typeface="Huawei Sans" panose="020C0503030203020204" pitchFamily="34" charset="0"/>
              </a:rPr>
              <a:t>def</a:t>
            </a:r>
            <a:r>
              <a:rPr lang="en-US" sz="1200" dirty="0">
                <a:latin typeface="Huawei Sans" panose="020C0503030203020204" pitchFamily="34" charset="0"/>
              </a:rPr>
              <a:t> __</a:t>
            </a:r>
            <a:r>
              <a:rPr lang="en-US" sz="1200" dirty="0" err="1">
                <a:latin typeface="Huawei Sans" panose="020C0503030203020204" pitchFamily="34" charset="0"/>
              </a:rPr>
              <a:t>init</a:t>
            </a:r>
            <a:r>
              <a:rPr lang="en-US" sz="1200" dirty="0">
                <a:latin typeface="Huawei Sans" panose="020C0503030203020204" pitchFamily="34" charset="0"/>
              </a:rPr>
              <a:t>__(self):</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        return</a:t>
            </a:r>
            <a:endParaRPr lang="en-US" altLang="zh-CN" sz="1200" dirty="0">
              <a:latin typeface="Huawei Sans" panose="020C0503030203020204" pitchFamily="34" charset="0"/>
            </a:endParaRPr>
          </a:p>
        </p:txBody>
      </p:sp>
      <p:sp>
        <p:nvSpPr>
          <p:cNvPr id="24" name="文本框 23">
            <a:extLst>
              <a:ext uri="{FF2B5EF4-FFF2-40B4-BE49-F238E27FC236}">
                <a16:creationId xmlns:a16="http://schemas.microsoft.com/office/drawing/2014/main" xmlns="" id="{773D837C-8D89-4B32-AD1E-4199EF71F59D}"/>
              </a:ext>
            </a:extLst>
          </p:cNvPr>
          <p:cNvSpPr txBox="1"/>
          <p:nvPr/>
        </p:nvSpPr>
        <p:spPr>
          <a:xfrm>
            <a:off x="4550564" y="2214092"/>
            <a:ext cx="6108717" cy="3585597"/>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  </a:t>
            </a:r>
            <a:r>
              <a:rPr lang="en-US" sz="1200" dirty="0" err="1">
                <a:latin typeface="Huawei Sans" panose="020C0503030203020204" pitchFamily="34" charset="0"/>
              </a:rPr>
              <a:t>def</a:t>
            </a:r>
            <a:r>
              <a:rPr lang="en-US" sz="1200" dirty="0">
                <a:latin typeface="Huawei Sans" panose="020C0503030203020204" pitchFamily="34" charset="0"/>
              </a:rPr>
              <a:t> </a:t>
            </a:r>
            <a:r>
              <a:rPr lang="en-US" sz="1200" dirty="0" err="1">
                <a:latin typeface="Huawei Sans" panose="020C0503030203020204" pitchFamily="34" charset="0"/>
              </a:rPr>
              <a:t>dataPublish</a:t>
            </a:r>
            <a:r>
              <a:rPr lang="en-US" sz="1200" dirty="0">
                <a:latin typeface="Huawei Sans" panose="020C0503030203020204" pitchFamily="34" charset="0"/>
              </a:rPr>
              <a:t>(self, </a:t>
            </a:r>
            <a:r>
              <a:rPr lang="en-US" sz="1200" dirty="0" err="1">
                <a:latin typeface="Huawei Sans" panose="020C0503030203020204" pitchFamily="34" charset="0"/>
              </a:rPr>
              <a:t>request_iterator</a:t>
            </a:r>
            <a:r>
              <a:rPr lang="en-US" sz="1200" dirty="0">
                <a:latin typeface="Huawei Sans" panose="020C0503030203020204" pitchFamily="34" charset="0"/>
              </a:rPr>
              <a:t>, context):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for i in </a:t>
            </a:r>
            <a:r>
              <a:rPr lang="en-US" sz="1200" dirty="0" err="1">
                <a:latin typeface="Huawei Sans" panose="020C0503030203020204" pitchFamily="34" charset="0"/>
              </a:rPr>
              <a:t>request_iterator</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 start ############\n')</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telemetry_data</a:t>
            </a:r>
            <a:r>
              <a:rPr lang="en-US" sz="1200" dirty="0">
                <a:latin typeface="Huawei Sans" panose="020C0503030203020204" pitchFamily="34" charset="0"/>
              </a:rPr>
              <a:t> = huawei_telemetry_pb2.Telemetry.FromString(</a:t>
            </a:r>
            <a:r>
              <a:rPr lang="en-US" sz="1200" dirty="0" err="1">
                <a:latin typeface="Huawei Sans" panose="020C0503030203020204" pitchFamily="34" charset="0"/>
              </a:rPr>
              <a:t>i.data</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a:t>
            </a:r>
            <a:r>
              <a:rPr lang="en-US" sz="1200" dirty="0" err="1">
                <a:latin typeface="Huawei Sans" panose="020C0503030203020204" pitchFamily="34" charset="0"/>
              </a:rPr>
              <a:t>telemetry_data</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for </a:t>
            </a:r>
            <a:r>
              <a:rPr lang="en-US" sz="1200" dirty="0" err="1">
                <a:latin typeface="Huawei Sans" panose="020C0503030203020204" pitchFamily="34" charset="0"/>
              </a:rPr>
              <a:t>row_data</a:t>
            </a:r>
            <a:r>
              <a:rPr lang="en-US" sz="1200" dirty="0">
                <a:latin typeface="Huawei Sans" panose="020C0503030203020204" pitchFamily="34" charset="0"/>
              </a:rPr>
              <a:t> in  </a:t>
            </a:r>
            <a:r>
              <a:rPr lang="en-US" sz="1200" dirty="0" err="1">
                <a:latin typeface="Huawei Sans" panose="020C0503030203020204" pitchFamily="34" charset="0"/>
              </a:rPr>
              <a:t>telemetry_data.data_gpb.row</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('The proto path is :'+</a:t>
            </a:r>
            <a:r>
              <a:rPr lang="en-US" sz="1200" dirty="0" err="1">
                <a:latin typeface="Huawei Sans" panose="020C0503030203020204" pitchFamily="34" charset="0"/>
              </a:rPr>
              <a:t>telemetry_data.proto_path</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module_name</a:t>
            </a:r>
            <a:r>
              <a:rPr lang="en-US" sz="1200" dirty="0">
                <a:latin typeface="Huawei Sans" panose="020C0503030203020204" pitchFamily="34" charset="0"/>
              </a:rPr>
              <a:t> = </a:t>
            </a:r>
            <a:r>
              <a:rPr lang="en-US" sz="1200" dirty="0" err="1">
                <a:latin typeface="Huawei Sans" panose="020C0503030203020204" pitchFamily="34" charset="0"/>
              </a:rPr>
              <a:t>telemetry_data.proto_path.split</a:t>
            </a:r>
            <a:r>
              <a:rPr lang="en-US" sz="1200" dirty="0">
                <a:latin typeface="Huawei Sans" panose="020C0503030203020204" pitchFamily="34" charset="0"/>
              </a:rPr>
              <a:t>('.')[0]</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root_class</a:t>
            </a:r>
            <a:r>
              <a:rPr lang="en-US" sz="1200" dirty="0">
                <a:latin typeface="Huawei Sans" panose="020C0503030203020204" pitchFamily="34" charset="0"/>
              </a:rPr>
              <a:t>  = </a:t>
            </a:r>
            <a:r>
              <a:rPr lang="en-US" sz="1200" dirty="0" err="1">
                <a:latin typeface="Huawei Sans" panose="020C0503030203020204" pitchFamily="34" charset="0"/>
              </a:rPr>
              <a:t>telemetry_data.proto_path.split</a:t>
            </a:r>
            <a:r>
              <a:rPr lang="en-US" sz="1200" dirty="0">
                <a:latin typeface="Huawei Sans" panose="020C0503030203020204" pitchFamily="34" charset="0"/>
              </a:rPr>
              <a:t>('.')[1]</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decode_module</a:t>
            </a:r>
            <a:r>
              <a:rPr lang="en-US" sz="1200" dirty="0">
                <a:latin typeface="Huawei Sans" panose="020C0503030203020204" pitchFamily="34" charset="0"/>
              </a:rPr>
              <a:t> = </a:t>
            </a:r>
            <a:r>
              <a:rPr lang="en-US" sz="1200" dirty="0" err="1">
                <a:latin typeface="Huawei Sans" panose="020C0503030203020204" pitchFamily="34" charset="0"/>
              </a:rPr>
              <a:t>importlib.import_module</a:t>
            </a:r>
            <a:r>
              <a:rPr lang="en-US" sz="1200" dirty="0">
                <a:latin typeface="Huawei Sans" panose="020C0503030203020204" pitchFamily="34" charset="0"/>
              </a:rPr>
              <a:t>( module_name+'_pb2')</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a:t>
            </a:r>
            <a:r>
              <a:rPr lang="en-US" sz="1200" dirty="0" err="1">
                <a:latin typeface="Huawei Sans" panose="020C0503030203020204" pitchFamily="34" charset="0"/>
              </a:rPr>
              <a:t>decode_module</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decode_func</a:t>
            </a:r>
            <a:r>
              <a:rPr lang="en-US" sz="1200" dirty="0">
                <a:latin typeface="Huawei Sans" panose="020C0503030203020204" pitchFamily="34" charset="0"/>
              </a:rPr>
              <a:t> = </a:t>
            </a:r>
            <a:r>
              <a:rPr lang="en-US" sz="1200" dirty="0" err="1">
                <a:latin typeface="Huawei Sans" panose="020C0503030203020204" pitchFamily="34" charset="0"/>
              </a:rPr>
              <a:t>getattr</a:t>
            </a:r>
            <a:r>
              <a:rPr lang="en-US" sz="1200" dirty="0">
                <a:latin typeface="Huawei Sans" panose="020C0503030203020204" pitchFamily="34" charset="0"/>
              </a:rPr>
              <a:t>(</a:t>
            </a:r>
            <a:r>
              <a:rPr lang="en-US" sz="1200" dirty="0" err="1">
                <a:latin typeface="Huawei Sans" panose="020C0503030203020204" pitchFamily="34" charset="0"/>
              </a:rPr>
              <a:t>decode_module,root_class</a:t>
            </a:r>
            <a:r>
              <a:rPr lang="en-US" sz="1200" dirty="0">
                <a:latin typeface="Huawei Sans" panose="020C0503030203020204" pitchFamily="34" charset="0"/>
              </a:rPr>
              <a:t>).</a:t>
            </a:r>
            <a:r>
              <a:rPr lang="en-US" sz="1200" dirty="0" err="1">
                <a:latin typeface="Huawei Sans" panose="020C0503030203020204" pitchFamily="34" charset="0"/>
              </a:rPr>
              <a:t>FromString</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 content is -----------\n')</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a:t>
            </a:r>
            <a:r>
              <a:rPr lang="en-US" sz="1200" dirty="0" err="1">
                <a:latin typeface="Huawei Sans" panose="020C0503030203020204" pitchFamily="34" charset="0"/>
              </a:rPr>
              <a:t>decode_func</a:t>
            </a:r>
            <a:r>
              <a:rPr lang="en-US" sz="1200" dirty="0">
                <a:latin typeface="Huawei Sans" panose="020C0503030203020204" pitchFamily="34" charset="0"/>
              </a:rPr>
              <a:t>(</a:t>
            </a:r>
            <a:r>
              <a:rPr lang="en-US" sz="1200" dirty="0" err="1">
                <a:latin typeface="Huawei Sans" panose="020C0503030203020204" pitchFamily="34" charset="0"/>
              </a:rPr>
              <a:t>row_data.content</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print ('----------- done -----------------')</a:t>
            </a:r>
            <a:endParaRPr lang="en-US" altLang="zh-CN" sz="1200" dirty="0">
              <a:latin typeface="Huawei Sans" panose="020C0503030203020204" pitchFamily="34" charset="0"/>
            </a:endParaRPr>
          </a:p>
        </p:txBody>
      </p:sp>
      <p:sp>
        <p:nvSpPr>
          <p:cNvPr id="25" name="文本框 24">
            <a:extLst>
              <a:ext uri="{FF2B5EF4-FFF2-40B4-BE49-F238E27FC236}">
                <a16:creationId xmlns:a16="http://schemas.microsoft.com/office/drawing/2014/main" xmlns="" id="{2054DF83-260B-4E69-B8A9-C0910F849C57}"/>
              </a:ext>
            </a:extLst>
          </p:cNvPr>
          <p:cNvSpPr txBox="1"/>
          <p:nvPr/>
        </p:nvSpPr>
        <p:spPr>
          <a:xfrm>
            <a:off x="4097536" y="1374594"/>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26" name="矩形 25"/>
          <p:cNvSpPr/>
          <p:nvPr/>
        </p:nvSpPr>
        <p:spPr>
          <a:xfrm>
            <a:off x="1827445" y="1301813"/>
            <a:ext cx="2461830" cy="461665"/>
          </a:xfrm>
          <a:prstGeom prst="rect">
            <a:avLst/>
          </a:prstGeom>
        </p:spPr>
        <p:txBody>
          <a:bodyPr wrap="square">
            <a:spAutoFit/>
          </a:bodyPr>
          <a:lstStyle/>
          <a:p>
            <a:pPr algn="r" fontAlgn="ctr"/>
            <a:r>
              <a:rPr lang="en-US" sz="1200" dirty="0">
                <a:latin typeface="Huawei Sans" panose="020C0503030203020204" pitchFamily="34" charset="0"/>
              </a:rPr>
              <a:t>Create a class to inherit the Servicer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
        <p:nvSpPr>
          <p:cNvPr id="27" name="文本框 26">
            <a:extLst>
              <a:ext uri="{FF2B5EF4-FFF2-40B4-BE49-F238E27FC236}">
                <a16:creationId xmlns:a16="http://schemas.microsoft.com/office/drawing/2014/main" xmlns="" id="{2054DF83-260B-4E69-B8A9-C0910F849C57}"/>
              </a:ext>
            </a:extLst>
          </p:cNvPr>
          <p:cNvSpPr txBox="1"/>
          <p:nvPr/>
        </p:nvSpPr>
        <p:spPr>
          <a:xfrm>
            <a:off x="4097536" y="2098098"/>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28" name="矩形 27"/>
          <p:cNvSpPr/>
          <p:nvPr/>
        </p:nvSpPr>
        <p:spPr>
          <a:xfrm>
            <a:off x="1827445" y="2193271"/>
            <a:ext cx="2461830" cy="276999"/>
          </a:xfrm>
          <a:prstGeom prst="rect">
            <a:avLst/>
          </a:prstGeom>
        </p:spPr>
        <p:txBody>
          <a:bodyPr wrap="square">
            <a:spAutoFit/>
          </a:bodyPr>
          <a:lstStyle/>
          <a:p>
            <a:pPr algn="r" fontAlgn="ctr"/>
            <a:r>
              <a:rPr lang="en-US" sz="1200" dirty="0">
                <a:latin typeface="Huawei Sans" panose="020C0503030203020204" pitchFamily="34" charset="0"/>
              </a:rPr>
              <a:t>Inherit the </a:t>
            </a:r>
            <a:r>
              <a:rPr lang="en-US" sz="1200" dirty="0" err="1">
                <a:latin typeface="Huawei Sans" panose="020C0503030203020204" pitchFamily="34" charset="0"/>
              </a:rPr>
              <a:t>dataPublish</a:t>
            </a:r>
            <a:r>
              <a:rPr lang="en-US" sz="1200" dirty="0">
                <a:latin typeface="Huawei Sans" panose="020C0503030203020204" pitchFamily="34" charset="0"/>
              </a:rPr>
              <a:t>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
        <p:nvSpPr>
          <p:cNvPr id="7" name="矩形 6"/>
          <p:cNvSpPr/>
          <p:nvPr/>
        </p:nvSpPr>
        <p:spPr>
          <a:xfrm>
            <a:off x="1688841" y="3478480"/>
            <a:ext cx="2600434" cy="461665"/>
          </a:xfrm>
          <a:prstGeom prst="rect">
            <a:avLst/>
          </a:prstGeom>
        </p:spPr>
        <p:txBody>
          <a:bodyPr wrap="square">
            <a:spAutoFit/>
          </a:bodyPr>
          <a:lstStyle/>
          <a:p>
            <a:pPr algn="r" fontAlgn="ctr"/>
            <a:r>
              <a:rPr lang="en-US" sz="1200" dirty="0">
                <a:latin typeface="Huawei Sans" panose="020C0503030203020204" pitchFamily="34" charset="0"/>
              </a:rPr>
              <a:t>Dynamically load a module for obtaining data through telemetry.</a:t>
            </a:r>
            <a:endParaRPr lang="en-US" altLang="zh-CN" sz="1200" kern="100" dirty="0">
              <a:latin typeface="Huawei Sans" panose="020C0503030203020204" pitchFamily="34" charset="0"/>
              <a:cs typeface="微软雅黑" panose="020B0503020204020204" pitchFamily="34" charset="-122"/>
            </a:endParaRPr>
          </a:p>
        </p:txBody>
      </p:sp>
      <p:sp>
        <p:nvSpPr>
          <p:cNvPr id="33" name="文本框 32">
            <a:extLst>
              <a:ext uri="{FF2B5EF4-FFF2-40B4-BE49-F238E27FC236}">
                <a16:creationId xmlns:a16="http://schemas.microsoft.com/office/drawing/2014/main" xmlns="" id="{2054DF83-260B-4E69-B8A9-C0910F849C57}"/>
              </a:ext>
            </a:extLst>
          </p:cNvPr>
          <p:cNvSpPr txBox="1"/>
          <p:nvPr/>
        </p:nvSpPr>
        <p:spPr>
          <a:xfrm>
            <a:off x="4103432" y="3513100"/>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34" name="矩形 33"/>
          <p:cNvSpPr/>
          <p:nvPr/>
        </p:nvSpPr>
        <p:spPr>
          <a:xfrm>
            <a:off x="1688841" y="4550292"/>
            <a:ext cx="2600434" cy="461665"/>
          </a:xfrm>
          <a:prstGeom prst="rect">
            <a:avLst/>
          </a:prstGeom>
        </p:spPr>
        <p:txBody>
          <a:bodyPr wrap="square">
            <a:spAutoFit/>
          </a:bodyPr>
          <a:lstStyle/>
          <a:p>
            <a:pPr algn="r" fontAlgn="ctr"/>
            <a:r>
              <a:rPr lang="en-US" altLang="zh-CN" sz="1200" dirty="0">
                <a:latin typeface="Huawei Sans" panose="020C0503030203020204" pitchFamily="34" charset="0"/>
              </a:rPr>
              <a:t>Dynamically load a module for obtaining data through telemetry.</a:t>
            </a:r>
            <a:endParaRPr lang="en-US" altLang="zh-CN" sz="1200" kern="100" dirty="0">
              <a:latin typeface="Huawei Sans" panose="020C0503030203020204" pitchFamily="34" charset="0"/>
              <a:cs typeface="微软雅黑" panose="020B0503020204020204" pitchFamily="34" charset="-122"/>
            </a:endParaRPr>
          </a:p>
        </p:txBody>
      </p:sp>
      <p:sp>
        <p:nvSpPr>
          <p:cNvPr id="35" name="文本框 34">
            <a:extLst>
              <a:ext uri="{FF2B5EF4-FFF2-40B4-BE49-F238E27FC236}">
                <a16:creationId xmlns:a16="http://schemas.microsoft.com/office/drawing/2014/main" xmlns="" id="{2054DF83-260B-4E69-B8A9-C0910F849C57}"/>
              </a:ext>
            </a:extLst>
          </p:cNvPr>
          <p:cNvSpPr txBox="1"/>
          <p:nvPr/>
        </p:nvSpPr>
        <p:spPr>
          <a:xfrm>
            <a:off x="4097536" y="4538257"/>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36" name="矩形 35"/>
          <p:cNvSpPr/>
          <p:nvPr/>
        </p:nvSpPr>
        <p:spPr>
          <a:xfrm>
            <a:off x="2495193" y="5166010"/>
            <a:ext cx="1794082" cy="276999"/>
          </a:xfrm>
          <a:prstGeom prst="rect">
            <a:avLst/>
          </a:prstGeom>
        </p:spPr>
        <p:txBody>
          <a:bodyPr wrap="none">
            <a:spAutoFit/>
          </a:bodyPr>
          <a:lstStyle/>
          <a:p>
            <a:pPr algn="r" fontAlgn="ctr"/>
            <a:r>
              <a:rPr lang="en-US" sz="1200" dirty="0">
                <a:latin typeface="Huawei Sans" panose="020C0503030203020204" pitchFamily="34" charset="0"/>
              </a:rPr>
              <a:t>Decode and print data.</a:t>
            </a:r>
          </a:p>
        </p:txBody>
      </p:sp>
      <p:sp>
        <p:nvSpPr>
          <p:cNvPr id="37" name="文本框 36">
            <a:extLst>
              <a:ext uri="{FF2B5EF4-FFF2-40B4-BE49-F238E27FC236}">
                <a16:creationId xmlns:a16="http://schemas.microsoft.com/office/drawing/2014/main" xmlns="" id="{2054DF83-260B-4E69-B8A9-C0910F849C57}"/>
              </a:ext>
            </a:extLst>
          </p:cNvPr>
          <p:cNvSpPr txBox="1"/>
          <p:nvPr/>
        </p:nvSpPr>
        <p:spPr>
          <a:xfrm>
            <a:off x="4091640" y="5123142"/>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17" name="文本框 16">
            <a:extLst>
              <a:ext uri="{FF2B5EF4-FFF2-40B4-BE49-F238E27FC236}">
                <a16:creationId xmlns:a16="http://schemas.microsoft.com/office/drawing/2014/main" xmlns="" id="{2054DF83-260B-4E69-B8A9-C0910F849C57}"/>
              </a:ext>
            </a:extLst>
          </p:cNvPr>
          <p:cNvSpPr txBox="1"/>
          <p:nvPr/>
        </p:nvSpPr>
        <p:spPr>
          <a:xfrm>
            <a:off x="4091640" y="1749585"/>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18" name="矩形 17"/>
          <p:cNvSpPr/>
          <p:nvPr/>
        </p:nvSpPr>
        <p:spPr>
          <a:xfrm>
            <a:off x="1827445" y="1822592"/>
            <a:ext cx="2461830" cy="276999"/>
          </a:xfrm>
          <a:prstGeom prst="rect">
            <a:avLst/>
          </a:prstGeom>
        </p:spPr>
        <p:txBody>
          <a:bodyPr wrap="square">
            <a:spAutoFit/>
          </a:bodyPr>
          <a:lstStyle/>
          <a:p>
            <a:pPr algn="r" fontAlgn="ctr"/>
            <a:r>
              <a:rPr lang="en-US" sz="1200" dirty="0">
                <a:latin typeface="Huawei Sans" panose="020C0503030203020204" pitchFamily="34" charset="0"/>
              </a:rPr>
              <a:t>Define the initialization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4060222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rPr>
              <a:t>Introduction to Telemetry</a:t>
            </a:r>
            <a:endParaRPr lang="en-US" altLang="zh-CN" b="1" dirty="0">
              <a:latin typeface="Huawei Sans" panose="020C0503030203020204" pitchFamily="34" charset="0"/>
              <a:ea typeface="方正兰亭黑简体" panose="02000000000000000000" pitchFamily="2" charset="-122"/>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rPr>
              <a:t>Technical Background</a:t>
            </a:r>
            <a:endParaRPr lang="en-US" altLang="zh-CN" b="1" dirty="0">
              <a:latin typeface="Huawei Sans" panose="020C0503030203020204" pitchFamily="34" charset="0"/>
              <a:ea typeface="方正兰亭黑简体" panose="02000000000000000000" pitchFamily="2" charset="-122"/>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rPr>
              <a:t>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Technical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Telemetry Configuration and Practice</a:t>
            </a:r>
          </a:p>
        </p:txBody>
      </p:sp>
    </p:spTree>
    <p:extLst>
      <p:ext uri="{BB962C8B-B14F-4D97-AF65-F5344CB8AC3E}">
        <p14:creationId xmlns:p14="http://schemas.microsoft.com/office/powerpoint/2010/main" val="16532899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Verifying the Configuration</a:t>
            </a:r>
            <a:endParaRPr lang="en-US" dirty="0"/>
          </a:p>
        </p:txBody>
      </p:sp>
      <p:sp>
        <p:nvSpPr>
          <p:cNvPr id="59" name="文本占位符 2"/>
          <p:cNvSpPr>
            <a:spLocks noGrp="1"/>
          </p:cNvSpPr>
          <p:nvPr>
            <p:ph type="body" sz="quarter" idx="4294967295"/>
          </p:nvPr>
        </p:nvSpPr>
        <p:spPr>
          <a:xfrm>
            <a:off x="446088" y="2064484"/>
            <a:ext cx="10185400" cy="669925"/>
          </a:xfrm>
          <a:solidFill>
            <a:schemeClr val="bg1"/>
          </a:solidFill>
        </p:spPr>
        <p:txBody>
          <a:bodyPr/>
          <a:lstStyle/>
          <a:p>
            <a:pPr marL="342900" indent="-342900" fontAlgn="ctr">
              <a:lnSpc>
                <a:spcPct val="100000"/>
              </a:lnSpc>
              <a:buFont typeface="+mj-lt"/>
              <a:buAutoNum type="arabicPeriod" startAt="7"/>
            </a:pPr>
            <a:r>
              <a:rPr lang="en-US" sz="1600" dirty="0">
                <a:latin typeface="Huawei Sans" panose="020C0503030203020204" pitchFamily="34" charset="0"/>
              </a:rPr>
              <a:t>Verify the configuration.</a:t>
            </a:r>
            <a:endParaRPr lang="en-US" altLang="zh-CN" sz="1600" dirty="0">
              <a:latin typeface="Huawei Sans" panose="020C0503030203020204" pitchFamily="34" charset="0"/>
            </a:endParaRPr>
          </a:p>
          <a:p>
            <a:pPr marL="354013" indent="0" fontAlgn="ctr">
              <a:lnSpc>
                <a:spcPct val="100000"/>
              </a:lnSpc>
              <a:buNone/>
            </a:pPr>
            <a:r>
              <a:rPr lang="en-US" sz="1400" dirty="0">
                <a:latin typeface="Huawei Sans" panose="020C0503030203020204" pitchFamily="34" charset="0"/>
              </a:rPr>
              <a:t>Run the following script to check whether the CPU information is successfully obtained.</a:t>
            </a: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sp>
        <p:nvSpPr>
          <p:cNvPr id="58" name="文本框 57">
            <a:extLst>
              <a:ext uri="{FF2B5EF4-FFF2-40B4-BE49-F238E27FC236}">
                <a16:creationId xmlns:a16="http://schemas.microsoft.com/office/drawing/2014/main" xmlns="" id="{773D837C-8D89-4B32-AD1E-4199EF71F59D}"/>
              </a:ext>
            </a:extLst>
          </p:cNvPr>
          <p:cNvSpPr txBox="1"/>
          <p:nvPr/>
        </p:nvSpPr>
        <p:spPr>
          <a:xfrm>
            <a:off x="3939164" y="2798935"/>
            <a:ext cx="3953746" cy="2932085"/>
          </a:xfrm>
          <a:prstGeom prst="rect">
            <a:avLst/>
          </a:prstGeom>
          <a:solidFill>
            <a:srgbClr val="F4FBFE"/>
          </a:solidFill>
          <a:ln>
            <a:solidFill>
              <a:srgbClr val="99DFF9"/>
            </a:solidFill>
          </a:ln>
        </p:spPr>
        <p:txBody>
          <a:bodyPr wrap="square" rtlCol="0">
            <a:spAutoFit/>
          </a:bodyPr>
          <a:lstStyle/>
          <a:p>
            <a:pPr marL="648335" fontAlgn="ctr">
              <a:lnSpc>
                <a:spcPts val="1200"/>
              </a:lnSpc>
              <a:spcBef>
                <a:spcPts val="200"/>
              </a:spcBef>
              <a:spcAft>
                <a:spcPts val="200"/>
              </a:spcAft>
            </a:pPr>
            <a:r>
              <a:rPr lang="en-US" sz="1200" dirty="0">
                <a:latin typeface="Huawei Sans" panose="020C0503030203020204" pitchFamily="34" charset="0"/>
              </a:rPr>
              <a:t>----------- content is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dirty="0">
                <a:latin typeface="Huawei Sans" panose="020C0503030203020204" pitchFamily="34" charset="0"/>
                <a:ea typeface="方正兰亭黑简体" panose="02000000000000000000" pitchFamily="2" charset="-122"/>
                <a:cs typeface="Courier New" panose="02070309020205020404" pitchFamily="49" charset="0"/>
              </a:rPr>
              <a:t>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err="1">
                <a:latin typeface="Huawei Sans" panose="020C0503030203020204" pitchFamily="34" charset="0"/>
              </a:rPr>
              <a:t>cpuInfos</a:t>
            </a:r>
            <a:r>
              <a:rPr lang="en-US" sz="1200" dirty="0">
                <a:latin typeface="Huawei Sans" panose="020C0503030203020204" pitchFamily="34" charset="0"/>
              </a:rPr>
              <a:t>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r>
              <a:rPr lang="en-US" sz="1200" dirty="0" err="1">
                <a:latin typeface="Huawei Sans" panose="020C0503030203020204" pitchFamily="34" charset="0"/>
              </a:rPr>
              <a:t>cpuInfo</a:t>
            </a:r>
            <a:r>
              <a:rPr lang="en-US" sz="1200" dirty="0">
                <a:latin typeface="Huawei Sans" panose="020C0503030203020204" pitchFamily="34" charset="0"/>
              </a:rPr>
              <a:t>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r>
              <a:rPr lang="en-US" sz="1200" dirty="0" err="1">
                <a:latin typeface="Huawei Sans" panose="020C0503030203020204" pitchFamily="34" charset="0"/>
              </a:rPr>
              <a:t>entIndex</a:t>
            </a:r>
            <a:r>
              <a:rPr lang="en-US" sz="1200" dirty="0">
                <a:latin typeface="Huawei Sans" panose="020C0503030203020204" pitchFamily="34" charset="0"/>
              </a:rPr>
              <a:t>: 16842753</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interval: 8</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r>
              <a:rPr lang="en-US" sz="1200" dirty="0" err="1">
                <a:latin typeface="Huawei Sans" panose="020C0503030203020204" pitchFamily="34" charset="0"/>
              </a:rPr>
              <a:t>ovloadThreshold</a:t>
            </a:r>
            <a:r>
              <a:rPr lang="en-US" sz="1200" dirty="0">
                <a:latin typeface="Huawei Sans" panose="020C0503030203020204" pitchFamily="34" charset="0"/>
              </a:rPr>
              <a:t>: 90</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position: "1"</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r>
              <a:rPr lang="en-US" sz="1200" dirty="0" err="1">
                <a:latin typeface="Huawei Sans" panose="020C0503030203020204" pitchFamily="34" charset="0"/>
              </a:rPr>
              <a:t>systemCpuUsage</a:t>
            </a:r>
            <a:r>
              <a:rPr lang="en-US" sz="1200" dirty="0">
                <a:latin typeface="Huawei Sans" panose="020C0503030203020204" pitchFamily="34" charset="0"/>
              </a:rPr>
              <a:t>: 6</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r>
              <a:rPr lang="en-US" sz="1200" dirty="0" err="1">
                <a:latin typeface="Huawei Sans" panose="020C0503030203020204" pitchFamily="34" charset="0"/>
              </a:rPr>
              <a:t>unovloadThreshold</a:t>
            </a:r>
            <a:r>
              <a:rPr lang="en-US" sz="1200" dirty="0">
                <a:latin typeface="Huawei Sans" panose="020C0503030203020204" pitchFamily="34" charset="0"/>
              </a:rPr>
              <a:t>: 75</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dirty="0">
                <a:latin typeface="Huawei Sans" panose="020C0503030203020204" pitchFamily="34" charset="0"/>
                <a:ea typeface="方正兰亭黑简体" panose="02000000000000000000" pitchFamily="2" charset="-122"/>
                <a:cs typeface="Courier New" panose="02070309020205020404" pitchFamily="49" charset="0"/>
              </a:rPr>
              <a:t>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a:p>
            <a:pPr marL="648335" fontAlgn="ctr">
              <a:lnSpc>
                <a:spcPts val="1200"/>
              </a:lnSpc>
              <a:spcBef>
                <a:spcPts val="200"/>
              </a:spcBef>
              <a:spcAft>
                <a:spcPts val="200"/>
              </a:spcAft>
            </a:pPr>
            <a:r>
              <a:rPr lang="en-US" sz="1200" dirty="0">
                <a:latin typeface="Huawei Sans" panose="020C0503030203020204" pitchFamily="34" charset="0"/>
              </a:rPr>
              <a:t>----------- done -----------------</a:t>
            </a:r>
            <a:endParaRPr lang="en-US" altLang="zh-CN" sz="1200" kern="100" dirty="0">
              <a:latin typeface="Huawei Sans" panose="020C0503030203020204" pitchFamily="34" charset="0"/>
              <a:ea typeface="方正兰亭黑简体" panose="02000000000000000000" pitchFamily="2" charset="-122"/>
              <a:cs typeface="Courier New" panose="02070309020205020404" pitchFamily="49" charset="0"/>
            </a:endParaRPr>
          </a:p>
        </p:txBody>
      </p:sp>
      <p:grpSp>
        <p:nvGrpSpPr>
          <p:cNvPr id="17" name="组合 16"/>
          <p:cNvGrpSpPr/>
          <p:nvPr/>
        </p:nvGrpSpPr>
        <p:grpSpPr>
          <a:xfrm>
            <a:off x="1231642" y="1422365"/>
            <a:ext cx="9796023" cy="432000"/>
            <a:chOff x="2307421" y="1330457"/>
            <a:chExt cx="9554676" cy="432000"/>
          </a:xfrm>
        </p:grpSpPr>
        <p:sp>
          <p:nvSpPr>
            <p:cNvPr id="18" name="圆角矩形 11">
              <a:extLst>
                <a:ext uri="{FF2B5EF4-FFF2-40B4-BE49-F238E27FC236}">
                  <a16:creationId xmlns:a16="http://schemas.microsoft.com/office/drawing/2014/main" xmlns="" id="{701E0E72-A8AF-4A06-B6EF-16D484D4FF4A}"/>
                </a:ext>
              </a:extLst>
            </p:cNvPr>
            <p:cNvSpPr/>
            <p:nvPr/>
          </p:nvSpPr>
          <p:spPr>
            <a:xfrm>
              <a:off x="2307421" y="1330457"/>
              <a:ext cx="1511106"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a:t>
              </a:r>
              <a:r>
                <a:rPr lang="en-US" altLang="zh-CN" sz="1200" dirty="0">
                  <a:solidFill>
                    <a:schemeClr val="tx1"/>
                  </a:solidFill>
                  <a:latin typeface="Huawei Sans" panose="020C0503030203020204" pitchFamily="34" charset="0"/>
                </a:rPr>
                <a:t>re a destination collector.</a:t>
              </a:r>
            </a:p>
          </p:txBody>
        </p:sp>
        <p:sp>
          <p:nvSpPr>
            <p:cNvPr id="31" name="圆角矩形 11">
              <a:extLst>
                <a:ext uri="{FF2B5EF4-FFF2-40B4-BE49-F238E27FC236}">
                  <a16:creationId xmlns:a16="http://schemas.microsoft.com/office/drawing/2014/main" xmlns="" id="{701E0E72-A8AF-4A06-B6EF-16D484D4FF4A}"/>
                </a:ext>
              </a:extLst>
            </p:cNvPr>
            <p:cNvSpPr/>
            <p:nvPr/>
          </p:nvSpPr>
          <p:spPr>
            <a:xfrm>
              <a:off x="5709442" y="1330457"/>
              <a:ext cx="1353763"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static subscription.</a:t>
              </a:r>
              <a:endParaRPr lang="en-US" altLang="zh-CN" sz="1200" dirty="0">
                <a:solidFill>
                  <a:schemeClr val="tx1"/>
                </a:solidFill>
                <a:latin typeface="Huawei Sans" panose="020C0503030203020204" pitchFamily="34" charset="0"/>
              </a:endParaRPr>
            </a:p>
          </p:txBody>
        </p:sp>
        <p:sp>
          <p:nvSpPr>
            <p:cNvPr id="32" name="圆角矩形 11">
              <a:extLst>
                <a:ext uri="{FF2B5EF4-FFF2-40B4-BE49-F238E27FC236}">
                  <a16:creationId xmlns:a16="http://schemas.microsoft.com/office/drawing/2014/main" xmlns="" id="{701E0E72-A8AF-4A06-B6EF-16D484D4FF4A}"/>
                </a:ext>
              </a:extLst>
            </p:cNvPr>
            <p:cNvSpPr/>
            <p:nvPr/>
          </p:nvSpPr>
          <p:spPr>
            <a:xfrm>
              <a:off x="4239512" y="1330457"/>
              <a:ext cx="1180494"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Configure data sampling.</a:t>
              </a:r>
              <a:endParaRPr lang="en-US" altLang="zh-CN" sz="1200" dirty="0">
                <a:solidFill>
                  <a:schemeClr val="tx1"/>
                </a:solidFill>
                <a:latin typeface="Huawei Sans" panose="020C0503030203020204" pitchFamily="34" charset="0"/>
              </a:endParaRPr>
            </a:p>
          </p:txBody>
        </p:sp>
        <p:sp>
          <p:nvSpPr>
            <p:cNvPr id="33" name="圆角矩形 12">
              <a:extLst>
                <a:ext uri="{FF2B5EF4-FFF2-40B4-BE49-F238E27FC236}">
                  <a16:creationId xmlns:a16="http://schemas.microsoft.com/office/drawing/2014/main" xmlns="" id="{7E1C0CD0-705F-43E8-93C5-8AA73F3C40FD}"/>
                </a:ext>
              </a:extLst>
            </p:cNvPr>
            <p:cNvSpPr/>
            <p:nvPr/>
          </p:nvSpPr>
          <p:spPr>
            <a:xfrm>
              <a:off x="7484191" y="1330457"/>
              <a:ext cx="1433970"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Compile .proto files.</a:t>
              </a:r>
              <a:endParaRPr lang="en-US" altLang="zh-CN" sz="1200" dirty="0">
                <a:solidFill>
                  <a:schemeClr val="tx1"/>
                </a:solidFill>
                <a:latin typeface="Huawei Sans" panose="020C0503030203020204" pitchFamily="34" charset="0"/>
              </a:endParaRPr>
            </a:p>
          </p:txBody>
        </p:sp>
        <p:cxnSp>
          <p:nvCxnSpPr>
            <p:cNvPr id="34" name="直接箭头连接符 33">
              <a:extLst>
                <a:ext uri="{FF2B5EF4-FFF2-40B4-BE49-F238E27FC236}">
                  <a16:creationId xmlns:a16="http://schemas.microsoft.com/office/drawing/2014/main" xmlns="" id="{123AA511-BE26-485F-AC84-C8225487E8EA}"/>
                </a:ext>
              </a:extLst>
            </p:cNvPr>
            <p:cNvCxnSpPr>
              <a:cxnSpLocks/>
            </p:cNvCxnSpPr>
            <p:nvPr/>
          </p:nvCxnSpPr>
          <p:spPr bwMode="auto">
            <a:xfrm flipV="1">
              <a:off x="3818526" y="1542091"/>
              <a:ext cx="420986" cy="8732"/>
            </a:xfrm>
            <a:prstGeom prst="straightConnector1">
              <a:avLst/>
            </a:prstGeom>
            <a:noFill/>
            <a:ln w="19050" cap="flat" cmpd="sng" algn="ctr">
              <a:solidFill>
                <a:schemeClr val="tx1"/>
              </a:solidFill>
              <a:prstDash val="solid"/>
              <a:round/>
              <a:headEnd type="none" w="med" len="med"/>
              <a:tailEnd type="triangle"/>
            </a:ln>
            <a:effectLst/>
          </p:spPr>
        </p:cxnSp>
        <p:cxnSp>
          <p:nvCxnSpPr>
            <p:cNvPr id="35" name="直接箭头连接符 34">
              <a:extLst>
                <a:ext uri="{FF2B5EF4-FFF2-40B4-BE49-F238E27FC236}">
                  <a16:creationId xmlns:a16="http://schemas.microsoft.com/office/drawing/2014/main" xmlns="" id="{123AA511-BE26-485F-AC84-C8225487E8EA}"/>
                </a:ext>
              </a:extLst>
            </p:cNvPr>
            <p:cNvCxnSpPr>
              <a:cxnSpLocks/>
            </p:cNvCxnSpPr>
            <p:nvPr/>
          </p:nvCxnSpPr>
          <p:spPr bwMode="auto">
            <a:xfrm flipV="1">
              <a:off x="5437467" y="1544274"/>
              <a:ext cx="271975" cy="6549"/>
            </a:xfrm>
            <a:prstGeom prst="straightConnector1">
              <a:avLst/>
            </a:prstGeom>
            <a:noFill/>
            <a:ln w="19050" cap="flat" cmpd="sng" algn="ctr">
              <a:solidFill>
                <a:schemeClr val="tx1"/>
              </a:solidFill>
              <a:prstDash val="solid"/>
              <a:round/>
              <a:headEnd type="none" w="med" len="med"/>
              <a:tailEnd type="triangle"/>
            </a:ln>
            <a:effectLst/>
          </p:spPr>
        </p:cxnSp>
        <p:cxnSp>
          <p:nvCxnSpPr>
            <p:cNvPr id="36" name="直接箭头连接符 35">
              <a:extLst>
                <a:ext uri="{FF2B5EF4-FFF2-40B4-BE49-F238E27FC236}">
                  <a16:creationId xmlns:a16="http://schemas.microsoft.com/office/drawing/2014/main" xmlns="" id="{123AA511-BE26-485F-AC84-C8225487E8EA}"/>
                </a:ext>
              </a:extLst>
            </p:cNvPr>
            <p:cNvCxnSpPr>
              <a:cxnSpLocks/>
            </p:cNvCxnSpPr>
            <p:nvPr/>
          </p:nvCxnSpPr>
          <p:spPr bwMode="auto">
            <a:xfrm flipV="1">
              <a:off x="7063205" y="1544274"/>
              <a:ext cx="420986" cy="4366"/>
            </a:xfrm>
            <a:prstGeom prst="straightConnector1">
              <a:avLst/>
            </a:prstGeom>
            <a:noFill/>
            <a:ln w="19050" cap="flat" cmpd="sng" algn="ctr">
              <a:solidFill>
                <a:schemeClr val="tx1"/>
              </a:solidFill>
              <a:prstDash val="solid"/>
              <a:round/>
              <a:headEnd type="none" w="med" len="med"/>
              <a:tailEnd type="triangle"/>
            </a:ln>
            <a:effectLst/>
          </p:spPr>
        </p:cxnSp>
        <p:cxnSp>
          <p:nvCxnSpPr>
            <p:cNvPr id="37" name="直接箭头连接符 36">
              <a:extLst>
                <a:ext uri="{FF2B5EF4-FFF2-40B4-BE49-F238E27FC236}">
                  <a16:creationId xmlns:a16="http://schemas.microsoft.com/office/drawing/2014/main" xmlns="" id="{123AA511-BE26-485F-AC84-C8225487E8EA}"/>
                </a:ext>
              </a:extLst>
            </p:cNvPr>
            <p:cNvCxnSpPr>
              <a:cxnSpLocks/>
            </p:cNvCxnSpPr>
            <p:nvPr/>
          </p:nvCxnSpPr>
          <p:spPr bwMode="auto">
            <a:xfrm flipV="1">
              <a:off x="8918161" y="1544274"/>
              <a:ext cx="420986" cy="4366"/>
            </a:xfrm>
            <a:prstGeom prst="straightConnector1">
              <a:avLst/>
            </a:prstGeom>
            <a:noFill/>
            <a:ln w="19050" cap="flat" cmpd="sng" algn="ctr">
              <a:solidFill>
                <a:schemeClr val="tx1"/>
              </a:solidFill>
              <a:prstDash val="solid"/>
              <a:round/>
              <a:headEnd type="none" w="med" len="med"/>
              <a:tailEnd type="triangle"/>
            </a:ln>
            <a:effectLst/>
          </p:spPr>
        </p:cxnSp>
        <p:sp>
          <p:nvSpPr>
            <p:cNvPr id="38" name="圆角矩形 12">
              <a:extLst>
                <a:ext uri="{FF2B5EF4-FFF2-40B4-BE49-F238E27FC236}">
                  <a16:creationId xmlns:a16="http://schemas.microsoft.com/office/drawing/2014/main" xmlns="" id="{605A06C5-BF3A-417C-B6E3-668468C81F0A}"/>
                </a:ext>
              </a:extLst>
            </p:cNvPr>
            <p:cNvSpPr/>
            <p:nvPr/>
          </p:nvSpPr>
          <p:spPr>
            <a:xfrm>
              <a:off x="9339147" y="1330457"/>
              <a:ext cx="1012984" cy="432000"/>
            </a:xfrm>
            <a:prstGeom prst="roundRect">
              <a:avLst>
                <a:gd name="adj" fmla="val 4298"/>
              </a:avLst>
            </a:prstGeom>
            <a:solidFill>
              <a:srgbClr val="FFFFFF"/>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200" dirty="0">
                  <a:solidFill>
                    <a:schemeClr val="tx1"/>
                  </a:solidFill>
                  <a:latin typeface="Huawei Sans" panose="020C0503030203020204" pitchFamily="34" charset="0"/>
                </a:rPr>
                <a:t>Compile Python code.</a:t>
              </a:r>
            </a:p>
          </p:txBody>
        </p:sp>
        <p:cxnSp>
          <p:nvCxnSpPr>
            <p:cNvPr id="39" name="直接箭头连接符 38">
              <a:extLst>
                <a:ext uri="{FF2B5EF4-FFF2-40B4-BE49-F238E27FC236}">
                  <a16:creationId xmlns:a16="http://schemas.microsoft.com/office/drawing/2014/main" xmlns="" id="{123AA511-BE26-485F-AC84-C8225487E8EA}"/>
                </a:ext>
              </a:extLst>
            </p:cNvPr>
            <p:cNvCxnSpPr>
              <a:cxnSpLocks/>
            </p:cNvCxnSpPr>
            <p:nvPr/>
          </p:nvCxnSpPr>
          <p:spPr bwMode="auto">
            <a:xfrm flipV="1">
              <a:off x="10338651" y="1546457"/>
              <a:ext cx="333128" cy="4366"/>
            </a:xfrm>
            <a:prstGeom prst="straightConnector1">
              <a:avLst/>
            </a:prstGeom>
            <a:noFill/>
            <a:ln w="19050" cap="flat" cmpd="sng" algn="ctr">
              <a:solidFill>
                <a:schemeClr val="tx1"/>
              </a:solidFill>
              <a:prstDash val="solid"/>
              <a:round/>
              <a:headEnd type="none" w="med" len="med"/>
              <a:tailEnd type="triangle"/>
            </a:ln>
            <a:effectLst/>
          </p:spPr>
        </p:cxnSp>
        <p:sp>
          <p:nvSpPr>
            <p:cNvPr id="40" name="圆角矩形 12">
              <a:extLst>
                <a:ext uri="{FF2B5EF4-FFF2-40B4-BE49-F238E27FC236}">
                  <a16:creationId xmlns:a16="http://schemas.microsoft.com/office/drawing/2014/main" xmlns="" id="{605A06C5-BF3A-417C-B6E3-668468C81F0A}"/>
                </a:ext>
              </a:extLst>
            </p:cNvPr>
            <p:cNvSpPr/>
            <p:nvPr/>
          </p:nvSpPr>
          <p:spPr>
            <a:xfrm>
              <a:off x="10675397" y="1330457"/>
              <a:ext cx="1186700" cy="432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b="1" dirty="0">
                  <a:solidFill>
                    <a:schemeClr val="bg1"/>
                  </a:solidFill>
                  <a:latin typeface="Huawei Sans" panose="020C0503030203020204" pitchFamily="34" charset="0"/>
                </a:rPr>
                <a:t>Verify the configuration.</a:t>
              </a:r>
              <a:endParaRPr lang="en-US" altLang="zh-CN" sz="1200" b="1"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1897397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a:t>
            </a:r>
            <a:r>
              <a:rPr lang="en-US" altLang="zh-CN" smtClean="0"/>
              <a:t>Multiple) </a:t>
            </a:r>
            <a:r>
              <a:rPr lang="en-US" smtClean="0"/>
              <a:t>Which </a:t>
            </a:r>
            <a:r>
              <a:rPr lang="en-US"/>
              <a:t>of the following methods can be used to push data using </a:t>
            </a:r>
            <a:r>
              <a:rPr lang="en-US" smtClean="0"/>
              <a:t>telemetry?</a:t>
            </a:r>
            <a:r>
              <a:rPr lang="en-US" altLang="zh-CN" smtClean="0"/>
              <a:t> (     )</a:t>
            </a:r>
            <a:endParaRPr lang="en-US" altLang="zh-CN"/>
          </a:p>
          <a:p>
            <a:pPr lvl="1"/>
            <a:r>
              <a:rPr lang="en-US" sz="2000" smtClean="0"/>
              <a:t>TCP</a:t>
            </a:r>
            <a:endParaRPr lang="en-US" altLang="zh-CN" sz="2000"/>
          </a:p>
          <a:p>
            <a:pPr lvl="1"/>
            <a:r>
              <a:rPr lang="en-US" sz="2000"/>
              <a:t>UDP</a:t>
            </a:r>
            <a:endParaRPr lang="en-US" altLang="zh-CN" sz="2000"/>
          </a:p>
          <a:p>
            <a:pPr lvl="1"/>
            <a:r>
              <a:rPr lang="en-US" sz="2000"/>
              <a:t>gRPC</a:t>
            </a:r>
            <a:endParaRPr lang="en-US" altLang="zh-CN" sz="2000"/>
          </a:p>
          <a:p>
            <a:r>
              <a:rPr lang="en-US"/>
              <a:t>What are telemetry data subscription modes?</a:t>
            </a:r>
            <a:endParaRPr lang="en-US" altLang="zh-CN" dirty="0"/>
          </a:p>
        </p:txBody>
      </p:sp>
    </p:spTree>
    <p:extLst>
      <p:ext uri="{BB962C8B-B14F-4D97-AF65-F5344CB8AC3E}">
        <p14:creationId xmlns:p14="http://schemas.microsoft.com/office/powerpoint/2010/main" val="38443337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pPr marL="302279" lvl="1" indent="-302279" algn="just">
              <a:spcBef>
                <a:spcPts val="792"/>
              </a:spcBef>
              <a:buFont typeface="Arial" panose="020B0604020202020204" pitchFamily="34" charset="0"/>
              <a:buChar char="•"/>
            </a:pPr>
            <a:r>
              <a:rPr lang="en-US" altLang="zh-CN" sz="2199" dirty="0">
                <a:ea typeface="方正兰亭黑简体" panose="02000000000000000000" pitchFamily="2" charset="-122"/>
                <a:cs typeface="Huawei Sans" panose="020C0503030203020204" pitchFamily="34" charset="0"/>
              </a:rPr>
              <a:t>Telemetry remotely collects data from physical or virtual devices at a high speed.</a:t>
            </a:r>
          </a:p>
          <a:p>
            <a:pPr marL="302279" lvl="1" indent="-302279" algn="just">
              <a:spcBef>
                <a:spcPts val="792"/>
              </a:spcBef>
              <a:buFont typeface="Arial" panose="020B0604020202020204" pitchFamily="34" charset="0"/>
              <a:buChar char="•"/>
            </a:pPr>
            <a:r>
              <a:rPr lang="en-US" altLang="zh-CN" sz="2199" dirty="0">
                <a:ea typeface="方正兰亭黑简体" panose="02000000000000000000" pitchFamily="2" charset="-122"/>
                <a:cs typeface="Huawei Sans" panose="020C0503030203020204" pitchFamily="34" charset="0"/>
              </a:rPr>
              <a:t>In a narrow sense, the telemetry framework consists of four modules: data source, data generation, data subscription, and data push.</a:t>
            </a:r>
          </a:p>
          <a:p>
            <a:pPr marL="302279" lvl="1" indent="-302279" algn="just">
              <a:spcBef>
                <a:spcPts val="792"/>
              </a:spcBef>
              <a:buFont typeface="Arial" panose="020B0604020202020204" pitchFamily="34" charset="0"/>
              <a:buChar char="•"/>
            </a:pPr>
            <a:r>
              <a:rPr lang="en-US" altLang="zh-CN" sz="2199" dirty="0">
                <a:ea typeface="方正兰亭黑简体" panose="02000000000000000000" pitchFamily="2" charset="-122"/>
                <a:cs typeface="Huawei Sans" panose="020C0503030203020204" pitchFamily="34" charset="0"/>
              </a:rPr>
              <a:t>The data source uses YANG models to define devices. Data is generated using the GPB encoding method. Data subscription can be implemented in static or dynamic mode. Sampled data can be pushed based on </a:t>
            </a:r>
            <a:r>
              <a:rPr lang="en-US" altLang="zh-CN" sz="2199" dirty="0" err="1">
                <a:ea typeface="方正兰亭黑简体" panose="02000000000000000000" pitchFamily="2" charset="-122"/>
                <a:cs typeface="Huawei Sans" panose="020C0503030203020204" pitchFamily="34" charset="0"/>
              </a:rPr>
              <a:t>gRPC</a:t>
            </a:r>
            <a:r>
              <a:rPr lang="en-US" altLang="zh-CN" sz="2199" dirty="0">
                <a:ea typeface="方正兰亭黑简体" panose="02000000000000000000" pitchFamily="2" charset="-122"/>
                <a:cs typeface="Huawei Sans" panose="020C0503030203020204" pitchFamily="34" charset="0"/>
              </a:rPr>
              <a:t> or UDP.</a:t>
            </a:r>
          </a:p>
          <a:p>
            <a:pPr marL="302279" lvl="1" indent="-302279" algn="just">
              <a:spcBef>
                <a:spcPts val="792"/>
              </a:spcBef>
              <a:buFont typeface="Arial" panose="020B0604020202020204" pitchFamily="34" charset="0"/>
              <a:buChar char="•"/>
            </a:pPr>
            <a:r>
              <a:rPr lang="en-US" altLang="zh-CN" sz="2199" dirty="0">
                <a:ea typeface="方正兰亭黑简体" panose="02000000000000000000" pitchFamily="2" charset="-122"/>
                <a:cs typeface="Huawei Sans" panose="020C0503030203020204" pitchFamily="34" charset="0"/>
              </a:rPr>
              <a:t>Python scripts can be run to subscribe to sampled device data through telemetry.</a:t>
            </a:r>
          </a:p>
        </p:txBody>
      </p:sp>
    </p:spTree>
    <p:extLst>
      <p:ext uri="{BB962C8B-B14F-4D97-AF65-F5344CB8AC3E}">
        <p14:creationId xmlns:p14="http://schemas.microsoft.com/office/powerpoint/2010/main" val="42864164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Protobuf official website</a:t>
            </a:r>
            <a:endParaRPr lang="en-US" altLang="zh-CN"/>
          </a:p>
          <a:p>
            <a:pPr lvl="1"/>
            <a:r>
              <a:rPr lang="en-US"/>
              <a:t>https://developers.google.com/protocol-buffers/</a:t>
            </a:r>
          </a:p>
          <a:p>
            <a:pPr marL="302279" lvl="1" indent="-302279" algn="just">
              <a:spcBef>
                <a:spcPts val="792"/>
              </a:spcBef>
              <a:buFont typeface="Arial" panose="020B0604020202020204" pitchFamily="34" charset="0"/>
              <a:buChar char="•"/>
            </a:pPr>
            <a:r>
              <a:rPr lang="en-US" sz="2199">
                <a:latin typeface="Huawei Sans" panose="020C0503030203020204" pitchFamily="34" charset="0"/>
                <a:ea typeface="方正兰亭黑简体" panose="02000000000000000000" pitchFamily="2" charset="-122"/>
                <a:cs typeface="Huawei Sans" panose="020C0503030203020204" pitchFamily="34" charset="0"/>
              </a:rPr>
              <a:t>gRPC official website</a:t>
            </a:r>
            <a:endParaRPr lang="en-US" altLang="zh-CN" sz="2199">
              <a:latin typeface="Huawei Sans" panose="020C0503030203020204" pitchFamily="34" charset="0"/>
              <a:ea typeface="方正兰亭黑简体" panose="02000000000000000000" pitchFamily="2" charset="-122"/>
              <a:cs typeface="Huawei Sans" panose="020C0503030203020204" pitchFamily="34" charset="0"/>
            </a:endParaRPr>
          </a:p>
          <a:p>
            <a:pPr lvl="1"/>
            <a:r>
              <a:rPr lang="en-US"/>
              <a:t>https://www.grpc.io/</a:t>
            </a:r>
          </a:p>
          <a:p>
            <a:pPr lvl="2"/>
            <a:endParaRPr lang="en-US" altLang="zh-CN" dirty="0"/>
          </a:p>
        </p:txBody>
      </p:sp>
    </p:spTree>
    <p:extLst>
      <p:ext uri="{BB962C8B-B14F-4D97-AF65-F5344CB8AC3E}">
        <p14:creationId xmlns:p14="http://schemas.microsoft.com/office/powerpoint/2010/main" val="29117243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31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xmlns="" id="{A2EACFA1-40EE-456F-8802-AD9B083368BE}"/>
              </a:ext>
            </a:extLst>
          </p:cNvPr>
          <p:cNvSpPr/>
          <p:nvPr/>
        </p:nvSpPr>
        <p:spPr>
          <a:xfrm>
            <a:off x="745417" y="2020511"/>
            <a:ext cx="6258298" cy="4277652"/>
          </a:xfrm>
          <a:prstGeom prst="round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 name="标题 2">
            <a:extLst>
              <a:ext uri="{FF2B5EF4-FFF2-40B4-BE49-F238E27FC236}">
                <a16:creationId xmlns:a16="http://schemas.microsoft.com/office/drawing/2014/main" xmlns="" id="{85086012-FC73-413B-A222-A99337072DCF}"/>
              </a:ext>
            </a:extLst>
          </p:cNvPr>
          <p:cNvSpPr>
            <a:spLocks noGrp="1"/>
          </p:cNvSpPr>
          <p:nvPr>
            <p:ph type="title"/>
          </p:nvPr>
        </p:nvSpPr>
        <p:spPr/>
        <p:txBody>
          <a:bodyPr/>
          <a:lstStyle/>
          <a:p>
            <a:r>
              <a:rPr lang="en-US"/>
              <a:t>Technical Background: Introduction to Network Device Monitoring</a:t>
            </a:r>
            <a:endParaRPr lang="en-US" dirty="0"/>
          </a:p>
        </p:txBody>
      </p:sp>
      <p:sp>
        <p:nvSpPr>
          <p:cNvPr id="5" name="上箭头 36">
            <a:extLst>
              <a:ext uri="{FF2B5EF4-FFF2-40B4-BE49-F238E27FC236}">
                <a16:creationId xmlns:a16="http://schemas.microsoft.com/office/drawing/2014/main" xmlns="" id="{F32160A7-C6D2-4BAD-8408-B963018C12EB}"/>
              </a:ext>
            </a:extLst>
          </p:cNvPr>
          <p:cNvSpPr/>
          <p:nvPr/>
        </p:nvSpPr>
        <p:spPr>
          <a:xfrm>
            <a:off x="3541504" y="3045387"/>
            <a:ext cx="360040" cy="360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7" name="上箭头 7">
            <a:extLst>
              <a:ext uri="{FF2B5EF4-FFF2-40B4-BE49-F238E27FC236}">
                <a16:creationId xmlns:a16="http://schemas.microsoft.com/office/drawing/2014/main" xmlns="" id="{7B322472-6DC8-412B-A386-A812795D2F1E}"/>
              </a:ext>
            </a:extLst>
          </p:cNvPr>
          <p:cNvSpPr/>
          <p:nvPr/>
        </p:nvSpPr>
        <p:spPr>
          <a:xfrm>
            <a:off x="1431085" y="4718386"/>
            <a:ext cx="360040" cy="360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0" name="圆角矩形 28">
            <a:extLst>
              <a:ext uri="{FF2B5EF4-FFF2-40B4-BE49-F238E27FC236}">
                <a16:creationId xmlns:a16="http://schemas.microsoft.com/office/drawing/2014/main" xmlns="" id="{658B91A1-96AA-4007-8509-8BE9602C94E7}"/>
              </a:ext>
            </a:extLst>
          </p:cNvPr>
          <p:cNvSpPr/>
          <p:nvPr/>
        </p:nvSpPr>
        <p:spPr bwMode="auto">
          <a:xfrm>
            <a:off x="2836508" y="2578816"/>
            <a:ext cx="1620943"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Monitoring center</a:t>
            </a:r>
          </a:p>
        </p:txBody>
      </p:sp>
      <p:sp>
        <p:nvSpPr>
          <p:cNvPr id="13" name="圆角矩形 27">
            <a:extLst>
              <a:ext uri="{FF2B5EF4-FFF2-40B4-BE49-F238E27FC236}">
                <a16:creationId xmlns:a16="http://schemas.microsoft.com/office/drawing/2014/main" xmlns="" id="{7A37EAF3-27D6-41B2-9C49-EB6ECACF3E93}"/>
              </a:ext>
            </a:extLst>
          </p:cNvPr>
          <p:cNvSpPr/>
          <p:nvPr/>
        </p:nvSpPr>
        <p:spPr bwMode="auto">
          <a:xfrm>
            <a:off x="796474"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A</a:t>
            </a:r>
            <a:endParaRPr lang="en-US" altLang="zh-CN" sz="1400" b="1" dirty="0">
              <a:latin typeface="Huawei Sans" panose="020C0503030203020204" pitchFamily="34" charset="0"/>
              <a:ea typeface="微软雅黑" pitchFamily="34" charset="-122"/>
            </a:endParaRPr>
          </a:p>
        </p:txBody>
      </p:sp>
      <p:sp>
        <p:nvSpPr>
          <p:cNvPr id="14" name="圆角矩形 22">
            <a:extLst>
              <a:ext uri="{FF2B5EF4-FFF2-40B4-BE49-F238E27FC236}">
                <a16:creationId xmlns:a16="http://schemas.microsoft.com/office/drawing/2014/main" xmlns="" id="{35D5B1BC-63AE-4899-86FF-65D25D908380}"/>
              </a:ext>
            </a:extLst>
          </p:cNvPr>
          <p:cNvSpPr/>
          <p:nvPr/>
        </p:nvSpPr>
        <p:spPr bwMode="auto">
          <a:xfrm>
            <a:off x="2997454"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B</a:t>
            </a:r>
            <a:endParaRPr lang="en-US" altLang="zh-CN" sz="1400" b="1" dirty="0">
              <a:latin typeface="Huawei Sans" panose="020C0503030203020204" pitchFamily="34" charset="0"/>
              <a:ea typeface="微软雅黑" pitchFamily="34" charset="-122"/>
            </a:endParaRPr>
          </a:p>
        </p:txBody>
      </p:sp>
      <p:sp>
        <p:nvSpPr>
          <p:cNvPr id="15" name="圆角矩形 23">
            <a:extLst>
              <a:ext uri="{FF2B5EF4-FFF2-40B4-BE49-F238E27FC236}">
                <a16:creationId xmlns:a16="http://schemas.microsoft.com/office/drawing/2014/main" xmlns="" id="{E7BCF406-91F0-4AE5-AE5E-FE1E59AABD12}"/>
              </a:ext>
            </a:extLst>
          </p:cNvPr>
          <p:cNvSpPr/>
          <p:nvPr/>
        </p:nvSpPr>
        <p:spPr bwMode="auto">
          <a:xfrm>
            <a:off x="5236178"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C</a:t>
            </a:r>
            <a:endParaRPr lang="en-US" altLang="zh-CN" sz="1400" b="1" dirty="0">
              <a:latin typeface="Huawei Sans" panose="020C0503030203020204" pitchFamily="34" charset="0"/>
              <a:ea typeface="微软雅黑" pitchFamily="34" charset="-122"/>
            </a:endParaRPr>
          </a:p>
        </p:txBody>
      </p:sp>
      <p:sp>
        <p:nvSpPr>
          <p:cNvPr id="16" name="上箭头 29">
            <a:extLst>
              <a:ext uri="{FF2B5EF4-FFF2-40B4-BE49-F238E27FC236}">
                <a16:creationId xmlns:a16="http://schemas.microsoft.com/office/drawing/2014/main" xmlns="" id="{7222B0DA-5C52-459D-83F2-81A8B8E38061}"/>
              </a:ext>
            </a:extLst>
          </p:cNvPr>
          <p:cNvSpPr/>
          <p:nvPr/>
        </p:nvSpPr>
        <p:spPr>
          <a:xfrm>
            <a:off x="3624629" y="4718386"/>
            <a:ext cx="360040" cy="360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7" name="上箭头 35">
            <a:extLst>
              <a:ext uri="{FF2B5EF4-FFF2-40B4-BE49-F238E27FC236}">
                <a16:creationId xmlns:a16="http://schemas.microsoft.com/office/drawing/2014/main" xmlns="" id="{9C9174C8-8478-49DA-9688-7FC845BC0807}"/>
              </a:ext>
            </a:extLst>
          </p:cNvPr>
          <p:cNvSpPr/>
          <p:nvPr/>
        </p:nvSpPr>
        <p:spPr>
          <a:xfrm>
            <a:off x="5913930" y="4718386"/>
            <a:ext cx="360040" cy="360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pic>
        <p:nvPicPr>
          <p:cNvPr id="19" name="图片 18">
            <a:extLst>
              <a:ext uri="{FF2B5EF4-FFF2-40B4-BE49-F238E27FC236}">
                <a16:creationId xmlns:a16="http://schemas.microsoft.com/office/drawing/2014/main" xmlns="" id="{DDDED9EE-0D59-4769-A459-6577AA3933A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89158" y="2104120"/>
            <a:ext cx="540000" cy="442800"/>
          </a:xfrm>
          <a:prstGeom prst="rect">
            <a:avLst/>
          </a:prstGeom>
        </p:spPr>
      </p:pic>
      <p:grpSp>
        <p:nvGrpSpPr>
          <p:cNvPr id="21" name="组合 20">
            <a:extLst>
              <a:ext uri="{FF2B5EF4-FFF2-40B4-BE49-F238E27FC236}">
                <a16:creationId xmlns:a16="http://schemas.microsoft.com/office/drawing/2014/main" xmlns="" id="{E525226A-3880-4B40-AF6E-A13956038183}"/>
              </a:ext>
            </a:extLst>
          </p:cNvPr>
          <p:cNvGrpSpPr/>
          <p:nvPr/>
        </p:nvGrpSpPr>
        <p:grpSpPr>
          <a:xfrm>
            <a:off x="1118529" y="5163520"/>
            <a:ext cx="915819" cy="655407"/>
            <a:chOff x="2771248" y="5351471"/>
            <a:chExt cx="915819" cy="655407"/>
          </a:xfrm>
        </p:grpSpPr>
        <p:sp>
          <p:nvSpPr>
            <p:cNvPr id="18" name="Freeform 159">
              <a:extLst>
                <a:ext uri="{FF2B5EF4-FFF2-40B4-BE49-F238E27FC236}">
                  <a16:creationId xmlns:a16="http://schemas.microsoft.com/office/drawing/2014/main" xmlns="" id="{D82D47DE-1223-4F2C-969C-85E363D7D5DE}"/>
                </a:ext>
              </a:extLst>
            </p:cNvPr>
            <p:cNvSpPr/>
            <p:nvPr/>
          </p:nvSpPr>
          <p:spPr>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0" name="图片 19">
              <a:extLst>
                <a:ext uri="{FF2B5EF4-FFF2-40B4-BE49-F238E27FC236}">
                  <a16:creationId xmlns:a16="http://schemas.microsoft.com/office/drawing/2014/main" xmlns="" id="{AFC37D6B-3880-453B-956E-A788CD6AC9A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1248" y="5564078"/>
              <a:ext cx="540000" cy="442800"/>
            </a:xfrm>
            <a:prstGeom prst="rect">
              <a:avLst/>
            </a:prstGeom>
          </p:spPr>
        </p:pic>
      </p:grpSp>
      <p:grpSp>
        <p:nvGrpSpPr>
          <p:cNvPr id="22" name="组合 21">
            <a:extLst>
              <a:ext uri="{FF2B5EF4-FFF2-40B4-BE49-F238E27FC236}">
                <a16:creationId xmlns:a16="http://schemas.microsoft.com/office/drawing/2014/main" xmlns="" id="{F271CA81-112D-4EDF-9A08-310A9D6F5DC4}"/>
              </a:ext>
            </a:extLst>
          </p:cNvPr>
          <p:cNvGrpSpPr/>
          <p:nvPr/>
        </p:nvGrpSpPr>
        <p:grpSpPr>
          <a:xfrm>
            <a:off x="3308913" y="5163520"/>
            <a:ext cx="915819" cy="655407"/>
            <a:chOff x="2771248" y="5351471"/>
            <a:chExt cx="915819" cy="655407"/>
          </a:xfrm>
        </p:grpSpPr>
        <p:sp>
          <p:nvSpPr>
            <p:cNvPr id="23" name="Freeform 159">
              <a:extLst>
                <a:ext uri="{FF2B5EF4-FFF2-40B4-BE49-F238E27FC236}">
                  <a16:creationId xmlns:a16="http://schemas.microsoft.com/office/drawing/2014/main" xmlns="" id="{B219A968-401C-4375-BFCB-FDD7F17AEDF9}"/>
                </a:ext>
              </a:extLst>
            </p:cNvPr>
            <p:cNvSpPr/>
            <p:nvPr/>
          </p:nvSpPr>
          <p:spPr>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4" name="图片 23">
              <a:extLst>
                <a:ext uri="{FF2B5EF4-FFF2-40B4-BE49-F238E27FC236}">
                  <a16:creationId xmlns:a16="http://schemas.microsoft.com/office/drawing/2014/main" xmlns="" id="{5563B1A9-AF7F-42AF-B8D4-9737D804D80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1248" y="5564078"/>
              <a:ext cx="540000" cy="442800"/>
            </a:xfrm>
            <a:prstGeom prst="rect">
              <a:avLst/>
            </a:prstGeom>
          </p:spPr>
        </p:pic>
      </p:grpSp>
      <p:grpSp>
        <p:nvGrpSpPr>
          <p:cNvPr id="25" name="组合 24">
            <a:extLst>
              <a:ext uri="{FF2B5EF4-FFF2-40B4-BE49-F238E27FC236}">
                <a16:creationId xmlns:a16="http://schemas.microsoft.com/office/drawing/2014/main" xmlns="" id="{5420DB0E-3DBF-492B-82AE-96F2E93A0BD3}"/>
              </a:ext>
            </a:extLst>
          </p:cNvPr>
          <p:cNvGrpSpPr/>
          <p:nvPr/>
        </p:nvGrpSpPr>
        <p:grpSpPr>
          <a:xfrm>
            <a:off x="5636040" y="5163520"/>
            <a:ext cx="915819" cy="655407"/>
            <a:chOff x="2771248" y="5351471"/>
            <a:chExt cx="915819" cy="655407"/>
          </a:xfrm>
        </p:grpSpPr>
        <p:sp>
          <p:nvSpPr>
            <p:cNvPr id="26" name="Freeform 159">
              <a:extLst>
                <a:ext uri="{FF2B5EF4-FFF2-40B4-BE49-F238E27FC236}">
                  <a16:creationId xmlns:a16="http://schemas.microsoft.com/office/drawing/2014/main" xmlns="" id="{63A6DC64-6816-4841-96B5-1565A0199A48}"/>
                </a:ext>
              </a:extLst>
            </p:cNvPr>
            <p:cNvSpPr/>
            <p:nvPr/>
          </p:nvSpPr>
          <p:spPr>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7" name="图片 26">
              <a:extLst>
                <a:ext uri="{FF2B5EF4-FFF2-40B4-BE49-F238E27FC236}">
                  <a16:creationId xmlns:a16="http://schemas.microsoft.com/office/drawing/2014/main" xmlns="" id="{7B24FB01-1E65-415F-B892-949666C98BA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1248" y="5564078"/>
              <a:ext cx="540000" cy="442800"/>
            </a:xfrm>
            <a:prstGeom prst="rect">
              <a:avLst/>
            </a:prstGeom>
          </p:spPr>
        </p:pic>
      </p:grpSp>
      <p:sp>
        <p:nvSpPr>
          <p:cNvPr id="47" name="文本框 46">
            <a:extLst>
              <a:ext uri="{FF2B5EF4-FFF2-40B4-BE49-F238E27FC236}">
                <a16:creationId xmlns:a16="http://schemas.microsoft.com/office/drawing/2014/main" xmlns="" id="{C36715E1-B3F5-465C-9345-0C531853697D}"/>
              </a:ext>
            </a:extLst>
          </p:cNvPr>
          <p:cNvSpPr txBox="1"/>
          <p:nvPr/>
        </p:nvSpPr>
        <p:spPr>
          <a:xfrm>
            <a:off x="7263743" y="2793612"/>
            <a:ext cx="4482169" cy="2289858"/>
          </a:xfrm>
          <a:prstGeom prst="rect">
            <a:avLst/>
          </a:prstGeom>
          <a:solidFill>
            <a:srgbClr val="F3FBFE"/>
          </a:solidFill>
          <a:ln w="19050">
            <a:solidFill>
              <a:srgbClr val="99DFF9"/>
            </a:solidFill>
          </a:ln>
        </p:spPr>
        <p:txBody>
          <a:bodyPr wrap="square" rtlCol="0" anchor="ctr">
            <a:spAutoFit/>
          </a:bodyPr>
          <a:lstStyle>
            <a:defPPr>
              <a:defRPr lang="en-US"/>
            </a:defPPr>
            <a:lvl1pPr algn="ctr">
              <a:defRPr sz="1600">
                <a:solidFill>
                  <a:prstClr val="black"/>
                </a:solidFill>
              </a:defRPr>
            </a:lvl1pPr>
          </a:lstStyle>
          <a:p>
            <a:pPr marL="285750" indent="-285750" algn="l" fontAlgn="ctr">
              <a:lnSpc>
                <a:spcPct val="140000"/>
              </a:lnSpc>
              <a:buFont typeface="Arial" panose="020B0604020202020204" pitchFamily="34" charset="0"/>
              <a:buChar char="•"/>
            </a:pPr>
            <a:r>
              <a:rPr lang="en-US" sz="1400" dirty="0">
                <a:latin typeface="Huawei Sans" panose="020C0503030203020204" pitchFamily="34" charset="0"/>
              </a:rPr>
              <a:t>Device monitoring data can be obtained through SNMP, CLI, Syslog, </a:t>
            </a:r>
            <a:r>
              <a:rPr lang="en-US" sz="1400" dirty="0" err="1">
                <a:latin typeface="Huawei Sans" panose="020C0503030203020204" pitchFamily="34" charset="0"/>
              </a:rPr>
              <a:t>NetStream</a:t>
            </a:r>
            <a:r>
              <a:rPr lang="en-US" sz="1400" dirty="0">
                <a:latin typeface="Huawei Sans" panose="020C0503030203020204" pitchFamily="34" charset="0"/>
              </a:rPr>
              <a:t>, and </a:t>
            </a:r>
            <a:r>
              <a:rPr lang="en-US" sz="1400" dirty="0" err="1">
                <a:latin typeface="Huawei Sans" panose="020C0503030203020204" pitchFamily="34" charset="0"/>
              </a:rPr>
              <a:t>sFlow</a:t>
            </a:r>
            <a:r>
              <a:rPr lang="en-US" sz="1400" dirty="0">
                <a:latin typeface="Huawei Sans" panose="020C0503030203020204" pitchFamily="34" charset="0"/>
              </a:rPr>
              <a:t>.</a:t>
            </a:r>
            <a:endParaRPr lang="en-US" altLang="zh-CN" sz="1400" dirty="0">
              <a:latin typeface="Huawei Sans" panose="020C0503030203020204" pitchFamily="34" charset="0"/>
            </a:endParaRPr>
          </a:p>
          <a:p>
            <a:pPr marL="285750" indent="-285750" algn="l" fontAlgn="ctr">
              <a:lnSpc>
                <a:spcPct val="140000"/>
              </a:lnSpc>
              <a:buFont typeface="Arial" panose="020B0604020202020204" pitchFamily="34" charset="0"/>
              <a:buChar char="•"/>
            </a:pPr>
            <a:r>
              <a:rPr lang="en-US" sz="1400" dirty="0" err="1">
                <a:latin typeface="Huawei Sans" panose="020C0503030203020204" pitchFamily="34" charset="0"/>
              </a:rPr>
              <a:t>NetSteam</a:t>
            </a:r>
            <a:r>
              <a:rPr lang="en-US" sz="1400" dirty="0">
                <a:latin typeface="Huawei Sans" panose="020C0503030203020204" pitchFamily="34" charset="0"/>
              </a:rPr>
              <a:t> and </a:t>
            </a:r>
            <a:r>
              <a:rPr lang="en-US" sz="1400" dirty="0" err="1">
                <a:latin typeface="Huawei Sans" panose="020C0503030203020204" pitchFamily="34" charset="0"/>
              </a:rPr>
              <a:t>sFlow</a:t>
            </a:r>
            <a:r>
              <a:rPr lang="en-US" sz="1400" dirty="0">
                <a:latin typeface="Huawei Sans" panose="020C0503030203020204" pitchFamily="34" charset="0"/>
              </a:rPr>
              <a:t> deal with network traffic monitoring and are mainly applicable to data-plane data.</a:t>
            </a:r>
            <a:endParaRPr lang="en-US" altLang="zh-CN" sz="1400" dirty="0">
              <a:latin typeface="Huawei Sans" panose="020C0503030203020204" pitchFamily="34" charset="0"/>
            </a:endParaRPr>
          </a:p>
          <a:p>
            <a:pPr marL="285750" indent="-285750" algn="l" fontAlgn="ctr">
              <a:lnSpc>
                <a:spcPct val="140000"/>
              </a:lnSpc>
              <a:buFont typeface="Arial" panose="020B0604020202020204" pitchFamily="34" charset="0"/>
              <a:buChar char="•"/>
            </a:pPr>
            <a:r>
              <a:rPr lang="en-US" sz="1400" dirty="0">
                <a:solidFill>
                  <a:srgbClr val="EC7061"/>
                </a:solidFill>
                <a:latin typeface="Huawei Sans" panose="020C0503030203020204" pitchFamily="34" charset="0"/>
              </a:rPr>
              <a:t>SNMP is the most popular protocol for device monitoring.</a:t>
            </a:r>
          </a:p>
        </p:txBody>
      </p:sp>
      <p:sp>
        <p:nvSpPr>
          <p:cNvPr id="29" name="文本占位符 3"/>
          <p:cNvSpPr txBox="1">
            <a:spLocks/>
          </p:cNvSpPr>
          <p:nvPr/>
        </p:nvSpPr>
        <p:spPr>
          <a:xfrm>
            <a:off x="468317" y="1233488"/>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fontAlgn="ctr"/>
            <a:r>
              <a:rPr lang="en-US" sz="1600" dirty="0">
                <a:latin typeface="Huawei Sans" panose="020C0503030203020204" pitchFamily="34" charset="0"/>
              </a:rPr>
              <a:t>An O&amp;M platform mainly provides unified monitoring and performance management for network devices. I</a:t>
            </a:r>
            <a:r>
              <a:rPr lang="en-US" altLang="zh-CN" sz="1600" dirty="0">
                <a:latin typeface="Huawei Sans" panose="020C0503030203020204" pitchFamily="34" charset="0"/>
              </a:rPr>
              <a:t>t monitors d</a:t>
            </a:r>
            <a:r>
              <a:rPr lang="en-US" sz="1600" dirty="0">
                <a:latin typeface="Huawei Sans" panose="020C0503030203020204" pitchFamily="34" charset="0"/>
              </a:rPr>
              <a:t>evice data on the data, control, and management planes.</a:t>
            </a:r>
            <a:endParaRPr lang="en-US" altLang="zh-CN" sz="1600" dirty="0">
              <a:latin typeface="Huawei Sans" panose="020C0503030203020204" pitchFamily="34" charset="0"/>
            </a:endParaRPr>
          </a:p>
        </p:txBody>
      </p:sp>
      <p:graphicFrame>
        <p:nvGraphicFramePr>
          <p:cNvPr id="9" name="表格 8">
            <a:extLst>
              <a:ext uri="{FF2B5EF4-FFF2-40B4-BE49-F238E27FC236}">
                <a16:creationId xmlns:a16="http://schemas.microsoft.com/office/drawing/2014/main" xmlns="" id="{622BE1C7-6CBE-499E-8608-5D19C2447FF7}"/>
              </a:ext>
            </a:extLst>
          </p:cNvPr>
          <p:cNvGraphicFramePr>
            <a:graphicFrameLocks noGrp="1"/>
          </p:cNvGraphicFramePr>
          <p:nvPr>
            <p:extLst>
              <p:ext uri="{D42A27DB-BD31-4B8C-83A1-F6EECF244321}">
                <p14:modId xmlns:p14="http://schemas.microsoft.com/office/powerpoint/2010/main" val="3996433842"/>
              </p:ext>
            </p:extLst>
          </p:nvPr>
        </p:nvGraphicFramePr>
        <p:xfrm>
          <a:off x="1449789" y="3405973"/>
          <a:ext cx="4824181" cy="1313280"/>
        </p:xfrm>
        <a:graphic>
          <a:graphicData uri="http://schemas.openxmlformats.org/drawingml/2006/table">
            <a:tbl>
              <a:tblPr firstRow="1" bandRow="1"/>
              <a:tblGrid>
                <a:gridCol w="2539982">
                  <a:extLst>
                    <a:ext uri="{9D8B030D-6E8A-4147-A177-3AD203B41FA5}">
                      <a16:colId xmlns:a16="http://schemas.microsoft.com/office/drawing/2014/main" xmlns="" val="20000"/>
                    </a:ext>
                  </a:extLst>
                </a:gridCol>
                <a:gridCol w="2284199">
                  <a:extLst>
                    <a:ext uri="{9D8B030D-6E8A-4147-A177-3AD203B41FA5}">
                      <a16:colId xmlns:a16="http://schemas.microsoft.com/office/drawing/2014/main" xmlns="" val="20001"/>
                    </a:ext>
                  </a:extLst>
                </a:gridCol>
              </a:tblGrid>
              <a:tr h="324415">
                <a:tc>
                  <a:txBody>
                    <a:bodyPr/>
                    <a:lstStyle/>
                    <a:p>
                      <a:pPr algn="l" fontAlgn="ctr"/>
                      <a:r>
                        <a:rPr lang="en-US" sz="1400" b="1" dirty="0">
                          <a:solidFill>
                            <a:schemeClr val="bg1"/>
                          </a:solidFill>
                          <a:latin typeface="Huawei Sans" panose="020C0503030203020204" pitchFamily="34" charset="0"/>
                        </a:rPr>
                        <a:t>Management-plane data</a:t>
                      </a:r>
                      <a:endParaRPr lang="en-US" altLang="zh-CN" sz="1400" b="1" dirty="0">
                        <a:solidFill>
                          <a:schemeClr val="bg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l" fontAlgn="ctr"/>
                      <a:r>
                        <a:rPr lang="en-US" sz="1200" dirty="0">
                          <a:latin typeface="Huawei Sans" panose="020C0503030203020204" pitchFamily="34" charset="0"/>
                        </a:rPr>
                        <a:t>CPU speed, device temperature, and fan speed</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24415">
                <a:tc>
                  <a:txBody>
                    <a:bodyPr/>
                    <a:lstStyle/>
                    <a:p>
                      <a:pPr algn="l" fontAlgn="ctr"/>
                      <a:r>
                        <a:rPr lang="en-US" sz="1400" b="1" dirty="0">
                          <a:solidFill>
                            <a:schemeClr val="bg1"/>
                          </a:solidFill>
                          <a:latin typeface="Huawei Sans" panose="020C0503030203020204" pitchFamily="34" charset="0"/>
                        </a:rPr>
                        <a:t>Control-plane data</a:t>
                      </a:r>
                      <a:endParaRPr lang="en-US" altLang="zh-CN" sz="1400" b="1" dirty="0">
                        <a:solidFill>
                          <a:schemeClr val="bg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l" fontAlgn="ctr"/>
                      <a:r>
                        <a:rPr lang="en-US" sz="1200" dirty="0">
                          <a:latin typeface="Huawei Sans" panose="020C0503030203020204" pitchFamily="34" charset="0"/>
                        </a:rPr>
                        <a:t>BGP peer, MPLS neighbor, and routing information</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24415">
                <a:tc>
                  <a:txBody>
                    <a:bodyPr/>
                    <a:lstStyle/>
                    <a:p>
                      <a:pPr algn="l" fontAlgn="ctr"/>
                      <a:r>
                        <a:rPr lang="en-US" sz="1400" b="1" dirty="0">
                          <a:solidFill>
                            <a:schemeClr val="bg1"/>
                          </a:solidFill>
                          <a:latin typeface="Huawei Sans" panose="020C0503030203020204" pitchFamily="34" charset="0"/>
                        </a:rPr>
                        <a:t>Data-plane data</a:t>
                      </a:r>
                      <a:endParaRPr lang="en-US" altLang="zh-CN" sz="1400" b="1" dirty="0">
                        <a:solidFill>
                          <a:schemeClr val="bg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l" fontAlgn="ctr"/>
                      <a:r>
                        <a:rPr lang="en-US" sz="1200" dirty="0">
                          <a:latin typeface="Huawei Sans" panose="020C0503030203020204" pitchFamily="34" charset="0"/>
                        </a:rPr>
                        <a:t>Incoming and outgoing interface traffic</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488134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85086012-FC73-413B-A222-A99337072DCF}"/>
              </a:ext>
            </a:extLst>
          </p:cNvPr>
          <p:cNvSpPr>
            <a:spLocks noGrp="1"/>
          </p:cNvSpPr>
          <p:nvPr>
            <p:ph type="title"/>
          </p:nvPr>
        </p:nvSpPr>
        <p:spPr/>
        <p:txBody>
          <a:bodyPr/>
          <a:lstStyle/>
          <a:p>
            <a:r>
              <a:rPr lang="en-US" sz="3200" dirty="0"/>
              <a:t>Technical Background: Bottlenecks of Traditional Data Sampling Technologies (1/2)</a:t>
            </a:r>
            <a:endParaRPr lang="en-US" altLang="zh-CN" sz="3200" dirty="0"/>
          </a:p>
        </p:txBody>
      </p:sp>
      <p:sp>
        <p:nvSpPr>
          <p:cNvPr id="31" name="文本框 30">
            <a:extLst>
              <a:ext uri="{FF2B5EF4-FFF2-40B4-BE49-F238E27FC236}">
                <a16:creationId xmlns:a16="http://schemas.microsoft.com/office/drawing/2014/main" xmlns="" id="{17B731F2-AB52-4AE1-AF22-A15C34AF5249}"/>
              </a:ext>
            </a:extLst>
          </p:cNvPr>
          <p:cNvSpPr txBox="1"/>
          <p:nvPr/>
        </p:nvSpPr>
        <p:spPr>
          <a:xfrm>
            <a:off x="6719555" y="3599575"/>
            <a:ext cx="4538940" cy="1471172"/>
          </a:xfrm>
          <a:prstGeom prst="rect">
            <a:avLst/>
          </a:prstGeom>
          <a:solidFill>
            <a:srgbClr val="F3FBFE"/>
          </a:solidFill>
          <a:ln w="19050">
            <a:solidFill>
              <a:srgbClr val="99DFF9"/>
            </a:solidFill>
          </a:ln>
        </p:spPr>
        <p:txBody>
          <a:bodyPr wrap="square" rtlCol="0" anchor="ctr">
            <a:spAutoFit/>
          </a:bodyPr>
          <a:lstStyle>
            <a:defPPr>
              <a:defRPr lang="en-US"/>
            </a:defPPr>
            <a:lvl1pPr algn="ctr">
              <a:defRPr sz="1600">
                <a:solidFill>
                  <a:prstClr val="black"/>
                </a:solidFill>
              </a:defRPr>
            </a:lvl1pPr>
          </a:lstStyle>
          <a:p>
            <a:pPr marL="285750" indent="-285750" algn="l" fontAlgn="ctr">
              <a:lnSpc>
                <a:spcPct val="140000"/>
              </a:lnSpc>
              <a:buFont typeface="Arial" panose="020B0604020202020204" pitchFamily="34" charset="0"/>
              <a:buChar char="•"/>
            </a:pPr>
            <a:r>
              <a:rPr lang="en-US" dirty="0">
                <a:latin typeface="Huawei Sans" panose="020C0503030203020204" pitchFamily="34" charset="0"/>
              </a:rPr>
              <a:t>The red </a:t>
            </a:r>
            <a:r>
              <a:rPr lang="en-US" altLang="zh-CN" dirty="0"/>
              <a:t>wavy </a:t>
            </a:r>
            <a:r>
              <a:rPr lang="en-US" dirty="0">
                <a:latin typeface="Huawei Sans" panose="020C0503030203020204" pitchFamily="34" charset="0"/>
              </a:rPr>
              <a:t>line represents a normal interface bandwidth change trend. Traffic exceptions cannot be detected through periodic SNMP-based data collection.</a:t>
            </a:r>
            <a:endParaRPr lang="en-US" altLang="zh-CN" dirty="0">
              <a:solidFill>
                <a:srgbClr val="C00000"/>
              </a:solidFill>
              <a:latin typeface="Huawei Sans" panose="020C0503030203020204" pitchFamily="34" charset="0"/>
            </a:endParaRPr>
          </a:p>
        </p:txBody>
      </p:sp>
      <p:sp>
        <p:nvSpPr>
          <p:cNvPr id="39" name="圆角矩形 75">
            <a:extLst>
              <a:ext uri="{FF2B5EF4-FFF2-40B4-BE49-F238E27FC236}">
                <a16:creationId xmlns:a16="http://schemas.microsoft.com/office/drawing/2014/main" xmlns="" id="{B20B8D5C-E1DA-47B1-8F3B-1B8A1DA1B8B5}"/>
              </a:ext>
            </a:extLst>
          </p:cNvPr>
          <p:cNvSpPr/>
          <p:nvPr/>
        </p:nvSpPr>
        <p:spPr>
          <a:xfrm>
            <a:off x="559129" y="2395332"/>
            <a:ext cx="11088815" cy="345352"/>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700" b="1" dirty="0">
                <a:solidFill>
                  <a:prstClr val="white"/>
                </a:solidFill>
                <a:latin typeface="Huawei Sans" panose="020C0503030203020204" pitchFamily="34" charset="0"/>
              </a:rPr>
              <a:t>Long sampling period</a:t>
            </a:r>
            <a:endParaRPr lang="en-US" altLang="zh-CN" sz="1700" b="1" dirty="0">
              <a:solidFill>
                <a:prstClr val="white"/>
              </a:solidFill>
              <a:latin typeface="Huawei Sans" panose="020C0503030203020204" pitchFamily="34" charset="0"/>
            </a:endParaRPr>
          </a:p>
        </p:txBody>
      </p:sp>
      <p:sp>
        <p:nvSpPr>
          <p:cNvPr id="40" name="圆角矩形 75">
            <a:extLst>
              <a:ext uri="{FF2B5EF4-FFF2-40B4-BE49-F238E27FC236}">
                <a16:creationId xmlns:a16="http://schemas.microsoft.com/office/drawing/2014/main" xmlns="" id="{31039409-D54F-4400-8F9D-2C4AD3FA2F96}"/>
              </a:ext>
            </a:extLst>
          </p:cNvPr>
          <p:cNvSpPr/>
          <p:nvPr/>
        </p:nvSpPr>
        <p:spPr>
          <a:xfrm>
            <a:off x="559405" y="2769314"/>
            <a:ext cx="11088815" cy="34058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cxnSp>
        <p:nvCxnSpPr>
          <p:cNvPr id="5" name="直接箭头连接符 4"/>
          <p:cNvCxnSpPr/>
          <p:nvPr/>
        </p:nvCxnSpPr>
        <p:spPr>
          <a:xfrm>
            <a:off x="961841" y="5745920"/>
            <a:ext cx="5285105" cy="62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961841" y="2966720"/>
            <a:ext cx="0" cy="27949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50665" y="4595148"/>
            <a:ext cx="4937760" cy="0"/>
          </a:xfrm>
          <a:prstGeom prst="line">
            <a:avLst/>
          </a:prstGeom>
          <a:ln w="38100">
            <a:solidFill>
              <a:srgbClr val="FFD17D"/>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a:off x="950665" y="4173958"/>
            <a:ext cx="4693920" cy="1432905"/>
          </a:xfrm>
          <a:custGeom>
            <a:avLst/>
            <a:gdLst>
              <a:gd name="connsiteX0" fmla="*/ 0 w 4693920"/>
              <a:gd name="connsiteY0" fmla="*/ 457200 h 1432905"/>
              <a:gd name="connsiteX1" fmla="*/ 101600 w 4693920"/>
              <a:gd name="connsiteY1" fmla="*/ 558800 h 1432905"/>
              <a:gd name="connsiteX2" fmla="*/ 132080 w 4693920"/>
              <a:gd name="connsiteY2" fmla="*/ 528320 h 1432905"/>
              <a:gd name="connsiteX3" fmla="*/ 142240 w 4693920"/>
              <a:gd name="connsiteY3" fmla="*/ 497840 h 1432905"/>
              <a:gd name="connsiteX4" fmla="*/ 182880 w 4693920"/>
              <a:gd name="connsiteY4" fmla="*/ 396240 h 1432905"/>
              <a:gd name="connsiteX5" fmla="*/ 193040 w 4693920"/>
              <a:gd name="connsiteY5" fmla="*/ 365760 h 1432905"/>
              <a:gd name="connsiteX6" fmla="*/ 213360 w 4693920"/>
              <a:gd name="connsiteY6" fmla="*/ 264160 h 1432905"/>
              <a:gd name="connsiteX7" fmla="*/ 223520 w 4693920"/>
              <a:gd name="connsiteY7" fmla="*/ 233680 h 1432905"/>
              <a:gd name="connsiteX8" fmla="*/ 243840 w 4693920"/>
              <a:gd name="connsiteY8" fmla="*/ 203200 h 1432905"/>
              <a:gd name="connsiteX9" fmla="*/ 274320 w 4693920"/>
              <a:gd name="connsiteY9" fmla="*/ 132080 h 1432905"/>
              <a:gd name="connsiteX10" fmla="*/ 314960 w 4693920"/>
              <a:gd name="connsiteY10" fmla="*/ 71120 h 1432905"/>
              <a:gd name="connsiteX11" fmla="*/ 335280 w 4693920"/>
              <a:gd name="connsiteY11" fmla="*/ 0 h 1432905"/>
              <a:gd name="connsiteX12" fmla="*/ 345440 w 4693920"/>
              <a:gd name="connsiteY12" fmla="*/ 30480 h 1432905"/>
              <a:gd name="connsiteX13" fmla="*/ 355600 w 4693920"/>
              <a:gd name="connsiteY13" fmla="*/ 132080 h 1432905"/>
              <a:gd name="connsiteX14" fmla="*/ 426720 w 4693920"/>
              <a:gd name="connsiteY14" fmla="*/ 142240 h 1432905"/>
              <a:gd name="connsiteX15" fmla="*/ 487680 w 4693920"/>
              <a:gd name="connsiteY15" fmla="*/ 172720 h 1432905"/>
              <a:gd name="connsiteX16" fmla="*/ 548640 w 4693920"/>
              <a:gd name="connsiteY16" fmla="*/ 203200 h 1432905"/>
              <a:gd name="connsiteX17" fmla="*/ 579120 w 4693920"/>
              <a:gd name="connsiteY17" fmla="*/ 355600 h 1432905"/>
              <a:gd name="connsiteX18" fmla="*/ 599440 w 4693920"/>
              <a:gd name="connsiteY18" fmla="*/ 426720 h 1432905"/>
              <a:gd name="connsiteX19" fmla="*/ 650240 w 4693920"/>
              <a:gd name="connsiteY19" fmla="*/ 497840 h 1432905"/>
              <a:gd name="connsiteX20" fmla="*/ 680720 w 4693920"/>
              <a:gd name="connsiteY20" fmla="*/ 599440 h 1432905"/>
              <a:gd name="connsiteX21" fmla="*/ 751840 w 4693920"/>
              <a:gd name="connsiteY21" fmla="*/ 568960 h 1432905"/>
              <a:gd name="connsiteX22" fmla="*/ 822960 w 4693920"/>
              <a:gd name="connsiteY22" fmla="*/ 518160 h 1432905"/>
              <a:gd name="connsiteX23" fmla="*/ 863600 w 4693920"/>
              <a:gd name="connsiteY23" fmla="*/ 497840 h 1432905"/>
              <a:gd name="connsiteX24" fmla="*/ 934720 w 4693920"/>
              <a:gd name="connsiteY24" fmla="*/ 467360 h 1432905"/>
              <a:gd name="connsiteX25" fmla="*/ 965200 w 4693920"/>
              <a:gd name="connsiteY25" fmla="*/ 436880 h 1432905"/>
              <a:gd name="connsiteX26" fmla="*/ 995680 w 4693920"/>
              <a:gd name="connsiteY26" fmla="*/ 426720 h 1432905"/>
              <a:gd name="connsiteX27" fmla="*/ 1056640 w 4693920"/>
              <a:gd name="connsiteY27" fmla="*/ 375920 h 1432905"/>
              <a:gd name="connsiteX28" fmla="*/ 1066800 w 4693920"/>
              <a:gd name="connsiteY28" fmla="*/ 345440 h 1432905"/>
              <a:gd name="connsiteX29" fmla="*/ 1097280 w 4693920"/>
              <a:gd name="connsiteY29" fmla="*/ 325120 h 1432905"/>
              <a:gd name="connsiteX30" fmla="*/ 1117600 w 4693920"/>
              <a:gd name="connsiteY30" fmla="*/ 294640 h 1432905"/>
              <a:gd name="connsiteX31" fmla="*/ 1148080 w 4693920"/>
              <a:gd name="connsiteY31" fmla="*/ 304800 h 1432905"/>
              <a:gd name="connsiteX32" fmla="*/ 1209040 w 4693920"/>
              <a:gd name="connsiteY32" fmla="*/ 345440 h 1432905"/>
              <a:gd name="connsiteX33" fmla="*/ 1219200 w 4693920"/>
              <a:gd name="connsiteY33" fmla="*/ 375920 h 1432905"/>
              <a:gd name="connsiteX34" fmla="*/ 1249680 w 4693920"/>
              <a:gd name="connsiteY34" fmla="*/ 386080 h 1432905"/>
              <a:gd name="connsiteX35" fmla="*/ 1361440 w 4693920"/>
              <a:gd name="connsiteY35" fmla="*/ 396240 h 1432905"/>
              <a:gd name="connsiteX36" fmla="*/ 1402080 w 4693920"/>
              <a:gd name="connsiteY36" fmla="*/ 528320 h 1432905"/>
              <a:gd name="connsiteX37" fmla="*/ 1432560 w 4693920"/>
              <a:gd name="connsiteY37" fmla="*/ 508000 h 1432905"/>
              <a:gd name="connsiteX38" fmla="*/ 1473200 w 4693920"/>
              <a:gd name="connsiteY38" fmla="*/ 416560 h 1432905"/>
              <a:gd name="connsiteX39" fmla="*/ 1483360 w 4693920"/>
              <a:gd name="connsiteY39" fmla="*/ 386080 h 1432905"/>
              <a:gd name="connsiteX40" fmla="*/ 1534160 w 4693920"/>
              <a:gd name="connsiteY40" fmla="*/ 142240 h 1432905"/>
              <a:gd name="connsiteX41" fmla="*/ 1574800 w 4693920"/>
              <a:gd name="connsiteY41" fmla="*/ 213360 h 1432905"/>
              <a:gd name="connsiteX42" fmla="*/ 1645920 w 4693920"/>
              <a:gd name="connsiteY42" fmla="*/ 294640 h 1432905"/>
              <a:gd name="connsiteX43" fmla="*/ 1656080 w 4693920"/>
              <a:gd name="connsiteY43" fmla="*/ 325120 h 1432905"/>
              <a:gd name="connsiteX44" fmla="*/ 1747520 w 4693920"/>
              <a:gd name="connsiteY44" fmla="*/ 335280 h 1432905"/>
              <a:gd name="connsiteX45" fmla="*/ 1778000 w 4693920"/>
              <a:gd name="connsiteY45" fmla="*/ 670560 h 1432905"/>
              <a:gd name="connsiteX46" fmla="*/ 1818640 w 4693920"/>
              <a:gd name="connsiteY46" fmla="*/ 721360 h 1432905"/>
              <a:gd name="connsiteX47" fmla="*/ 1828800 w 4693920"/>
              <a:gd name="connsiteY47" fmla="*/ 751840 h 1432905"/>
              <a:gd name="connsiteX48" fmla="*/ 1899920 w 4693920"/>
              <a:gd name="connsiteY48" fmla="*/ 863600 h 1432905"/>
              <a:gd name="connsiteX49" fmla="*/ 1920240 w 4693920"/>
              <a:gd name="connsiteY49" fmla="*/ 924560 h 1432905"/>
              <a:gd name="connsiteX50" fmla="*/ 1930400 w 4693920"/>
              <a:gd name="connsiteY50" fmla="*/ 975360 h 1432905"/>
              <a:gd name="connsiteX51" fmla="*/ 1960880 w 4693920"/>
              <a:gd name="connsiteY51" fmla="*/ 985520 h 1432905"/>
              <a:gd name="connsiteX52" fmla="*/ 2032000 w 4693920"/>
              <a:gd name="connsiteY52" fmla="*/ 1026160 h 1432905"/>
              <a:gd name="connsiteX53" fmla="*/ 2062480 w 4693920"/>
              <a:gd name="connsiteY53" fmla="*/ 1036320 h 1432905"/>
              <a:gd name="connsiteX54" fmla="*/ 2092960 w 4693920"/>
              <a:gd name="connsiteY54" fmla="*/ 1016000 h 1432905"/>
              <a:gd name="connsiteX55" fmla="*/ 2133600 w 4693920"/>
              <a:gd name="connsiteY55" fmla="*/ 955040 h 1432905"/>
              <a:gd name="connsiteX56" fmla="*/ 2153920 w 4693920"/>
              <a:gd name="connsiteY56" fmla="*/ 924560 h 1432905"/>
              <a:gd name="connsiteX57" fmla="*/ 2194560 w 4693920"/>
              <a:gd name="connsiteY57" fmla="*/ 741680 h 1432905"/>
              <a:gd name="connsiteX58" fmla="*/ 2204720 w 4693920"/>
              <a:gd name="connsiteY58" fmla="*/ 528320 h 1432905"/>
              <a:gd name="connsiteX59" fmla="*/ 2184400 w 4693920"/>
              <a:gd name="connsiteY59" fmla="*/ 355600 h 1432905"/>
              <a:gd name="connsiteX60" fmla="*/ 2194560 w 4693920"/>
              <a:gd name="connsiteY60" fmla="*/ 162560 h 1432905"/>
              <a:gd name="connsiteX61" fmla="*/ 2204720 w 4693920"/>
              <a:gd name="connsiteY61" fmla="*/ 132080 h 1432905"/>
              <a:gd name="connsiteX62" fmla="*/ 2235200 w 4693920"/>
              <a:gd name="connsiteY62" fmla="*/ 152400 h 1432905"/>
              <a:gd name="connsiteX63" fmla="*/ 2265680 w 4693920"/>
              <a:gd name="connsiteY63" fmla="*/ 182880 h 1432905"/>
              <a:gd name="connsiteX64" fmla="*/ 2306320 w 4693920"/>
              <a:gd name="connsiteY64" fmla="*/ 213360 h 1432905"/>
              <a:gd name="connsiteX65" fmla="*/ 2336800 w 4693920"/>
              <a:gd name="connsiteY65" fmla="*/ 243840 h 1432905"/>
              <a:gd name="connsiteX66" fmla="*/ 2438400 w 4693920"/>
              <a:gd name="connsiteY66" fmla="*/ 335280 h 1432905"/>
              <a:gd name="connsiteX67" fmla="*/ 2489200 w 4693920"/>
              <a:gd name="connsiteY67" fmla="*/ 396240 h 1432905"/>
              <a:gd name="connsiteX68" fmla="*/ 2540000 w 4693920"/>
              <a:gd name="connsiteY68" fmla="*/ 447040 h 1432905"/>
              <a:gd name="connsiteX69" fmla="*/ 2743200 w 4693920"/>
              <a:gd name="connsiteY69" fmla="*/ 436880 h 1432905"/>
              <a:gd name="connsiteX70" fmla="*/ 2804160 w 4693920"/>
              <a:gd name="connsiteY70" fmla="*/ 416560 h 1432905"/>
              <a:gd name="connsiteX71" fmla="*/ 2824480 w 4693920"/>
              <a:gd name="connsiteY71" fmla="*/ 447040 h 1432905"/>
              <a:gd name="connsiteX72" fmla="*/ 2834640 w 4693920"/>
              <a:gd name="connsiteY72" fmla="*/ 477520 h 1432905"/>
              <a:gd name="connsiteX73" fmla="*/ 2854960 w 4693920"/>
              <a:gd name="connsiteY73" fmla="*/ 518160 h 1432905"/>
              <a:gd name="connsiteX74" fmla="*/ 2875280 w 4693920"/>
              <a:gd name="connsiteY74" fmla="*/ 548640 h 1432905"/>
              <a:gd name="connsiteX75" fmla="*/ 2895600 w 4693920"/>
              <a:gd name="connsiteY75" fmla="*/ 589280 h 1432905"/>
              <a:gd name="connsiteX76" fmla="*/ 2966720 w 4693920"/>
              <a:gd name="connsiteY76" fmla="*/ 680720 h 1432905"/>
              <a:gd name="connsiteX77" fmla="*/ 2976880 w 4693920"/>
              <a:gd name="connsiteY77" fmla="*/ 721360 h 1432905"/>
              <a:gd name="connsiteX78" fmla="*/ 2997200 w 4693920"/>
              <a:gd name="connsiteY78" fmla="*/ 690880 h 1432905"/>
              <a:gd name="connsiteX79" fmla="*/ 3027680 w 4693920"/>
              <a:gd name="connsiteY79" fmla="*/ 640080 h 1432905"/>
              <a:gd name="connsiteX80" fmla="*/ 3037840 w 4693920"/>
              <a:gd name="connsiteY80" fmla="*/ 609600 h 1432905"/>
              <a:gd name="connsiteX81" fmla="*/ 3281680 w 4693920"/>
              <a:gd name="connsiteY81" fmla="*/ 599440 h 1432905"/>
              <a:gd name="connsiteX82" fmla="*/ 3312160 w 4693920"/>
              <a:gd name="connsiteY82" fmla="*/ 375920 h 1432905"/>
              <a:gd name="connsiteX83" fmla="*/ 3352800 w 4693920"/>
              <a:gd name="connsiteY83" fmla="*/ 162560 h 1432905"/>
              <a:gd name="connsiteX84" fmla="*/ 3362960 w 4693920"/>
              <a:gd name="connsiteY84" fmla="*/ 132080 h 1432905"/>
              <a:gd name="connsiteX85" fmla="*/ 3383280 w 4693920"/>
              <a:gd name="connsiteY85" fmla="*/ 497840 h 1432905"/>
              <a:gd name="connsiteX86" fmla="*/ 3393440 w 4693920"/>
              <a:gd name="connsiteY86" fmla="*/ 528320 h 1432905"/>
              <a:gd name="connsiteX87" fmla="*/ 3413760 w 4693920"/>
              <a:gd name="connsiteY87" fmla="*/ 629920 h 1432905"/>
              <a:gd name="connsiteX88" fmla="*/ 3434080 w 4693920"/>
              <a:gd name="connsiteY88" fmla="*/ 711200 h 1432905"/>
              <a:gd name="connsiteX89" fmla="*/ 3464560 w 4693920"/>
              <a:gd name="connsiteY89" fmla="*/ 762000 h 1432905"/>
              <a:gd name="connsiteX90" fmla="*/ 3484880 w 4693920"/>
              <a:gd name="connsiteY90" fmla="*/ 822960 h 1432905"/>
              <a:gd name="connsiteX91" fmla="*/ 3515360 w 4693920"/>
              <a:gd name="connsiteY91" fmla="*/ 904240 h 1432905"/>
              <a:gd name="connsiteX92" fmla="*/ 3535680 w 4693920"/>
              <a:gd name="connsiteY92" fmla="*/ 934720 h 1432905"/>
              <a:gd name="connsiteX93" fmla="*/ 3566160 w 4693920"/>
              <a:gd name="connsiteY93" fmla="*/ 1036320 h 1432905"/>
              <a:gd name="connsiteX94" fmla="*/ 3596640 w 4693920"/>
              <a:gd name="connsiteY94" fmla="*/ 1087120 h 1432905"/>
              <a:gd name="connsiteX95" fmla="*/ 3616960 w 4693920"/>
              <a:gd name="connsiteY95" fmla="*/ 1219200 h 1432905"/>
              <a:gd name="connsiteX96" fmla="*/ 3637280 w 4693920"/>
              <a:gd name="connsiteY96" fmla="*/ 1280160 h 1432905"/>
              <a:gd name="connsiteX97" fmla="*/ 3647440 w 4693920"/>
              <a:gd name="connsiteY97" fmla="*/ 1310640 h 1432905"/>
              <a:gd name="connsiteX98" fmla="*/ 3657600 w 4693920"/>
              <a:gd name="connsiteY98" fmla="*/ 1391920 h 1432905"/>
              <a:gd name="connsiteX99" fmla="*/ 3667760 w 4693920"/>
              <a:gd name="connsiteY99" fmla="*/ 1432560 h 1432905"/>
              <a:gd name="connsiteX100" fmla="*/ 3698240 w 4693920"/>
              <a:gd name="connsiteY100" fmla="*/ 1402080 h 1432905"/>
              <a:gd name="connsiteX101" fmla="*/ 3759200 w 4693920"/>
              <a:gd name="connsiteY101" fmla="*/ 1239520 h 1432905"/>
              <a:gd name="connsiteX102" fmla="*/ 3769360 w 4693920"/>
              <a:gd name="connsiteY102" fmla="*/ 1209040 h 1432905"/>
              <a:gd name="connsiteX103" fmla="*/ 3799840 w 4693920"/>
              <a:gd name="connsiteY103" fmla="*/ 1137920 h 1432905"/>
              <a:gd name="connsiteX104" fmla="*/ 3840480 w 4693920"/>
              <a:gd name="connsiteY104" fmla="*/ 1026160 h 1432905"/>
              <a:gd name="connsiteX105" fmla="*/ 3850640 w 4693920"/>
              <a:gd name="connsiteY105" fmla="*/ 975360 h 1432905"/>
              <a:gd name="connsiteX106" fmla="*/ 3901440 w 4693920"/>
              <a:gd name="connsiteY106" fmla="*/ 853440 h 1432905"/>
              <a:gd name="connsiteX107" fmla="*/ 3911600 w 4693920"/>
              <a:gd name="connsiteY107" fmla="*/ 782320 h 1432905"/>
              <a:gd name="connsiteX108" fmla="*/ 3931920 w 4693920"/>
              <a:gd name="connsiteY108" fmla="*/ 721360 h 1432905"/>
              <a:gd name="connsiteX109" fmla="*/ 3942080 w 4693920"/>
              <a:gd name="connsiteY109" fmla="*/ 629920 h 1432905"/>
              <a:gd name="connsiteX110" fmla="*/ 3962400 w 4693920"/>
              <a:gd name="connsiteY110" fmla="*/ 558800 h 1432905"/>
              <a:gd name="connsiteX111" fmla="*/ 3982720 w 4693920"/>
              <a:gd name="connsiteY111" fmla="*/ 396240 h 1432905"/>
              <a:gd name="connsiteX112" fmla="*/ 3992880 w 4693920"/>
              <a:gd name="connsiteY112" fmla="*/ 325120 h 1432905"/>
              <a:gd name="connsiteX113" fmla="*/ 4003040 w 4693920"/>
              <a:gd name="connsiteY113" fmla="*/ 101600 h 1432905"/>
              <a:gd name="connsiteX114" fmla="*/ 4033520 w 4693920"/>
              <a:gd name="connsiteY114" fmla="*/ 121920 h 1432905"/>
              <a:gd name="connsiteX115" fmla="*/ 4094480 w 4693920"/>
              <a:gd name="connsiteY115" fmla="*/ 172720 h 1432905"/>
              <a:gd name="connsiteX116" fmla="*/ 4114800 w 4693920"/>
              <a:gd name="connsiteY116" fmla="*/ 243840 h 1432905"/>
              <a:gd name="connsiteX117" fmla="*/ 4124960 w 4693920"/>
              <a:gd name="connsiteY117" fmla="*/ 314960 h 1432905"/>
              <a:gd name="connsiteX118" fmla="*/ 4145280 w 4693920"/>
              <a:gd name="connsiteY118" fmla="*/ 375920 h 1432905"/>
              <a:gd name="connsiteX119" fmla="*/ 4155440 w 4693920"/>
              <a:gd name="connsiteY119" fmla="*/ 416560 h 1432905"/>
              <a:gd name="connsiteX120" fmla="*/ 4165600 w 4693920"/>
              <a:gd name="connsiteY120" fmla="*/ 508000 h 1432905"/>
              <a:gd name="connsiteX121" fmla="*/ 4338320 w 4693920"/>
              <a:gd name="connsiteY121" fmla="*/ 467360 h 1432905"/>
              <a:gd name="connsiteX122" fmla="*/ 4358640 w 4693920"/>
              <a:gd name="connsiteY122" fmla="*/ 497840 h 1432905"/>
              <a:gd name="connsiteX123" fmla="*/ 4368800 w 4693920"/>
              <a:gd name="connsiteY123" fmla="*/ 538480 h 1432905"/>
              <a:gd name="connsiteX124" fmla="*/ 4389120 w 4693920"/>
              <a:gd name="connsiteY124" fmla="*/ 599440 h 1432905"/>
              <a:gd name="connsiteX125" fmla="*/ 4399280 w 4693920"/>
              <a:gd name="connsiteY125" fmla="*/ 629920 h 1432905"/>
              <a:gd name="connsiteX126" fmla="*/ 4409440 w 4693920"/>
              <a:gd name="connsiteY126" fmla="*/ 660400 h 1432905"/>
              <a:gd name="connsiteX127" fmla="*/ 4490720 w 4693920"/>
              <a:gd name="connsiteY127" fmla="*/ 650240 h 1432905"/>
              <a:gd name="connsiteX128" fmla="*/ 4551680 w 4693920"/>
              <a:gd name="connsiteY128" fmla="*/ 629920 h 1432905"/>
              <a:gd name="connsiteX129" fmla="*/ 4592320 w 4693920"/>
              <a:gd name="connsiteY129" fmla="*/ 619760 h 1432905"/>
              <a:gd name="connsiteX130" fmla="*/ 4622800 w 4693920"/>
              <a:gd name="connsiteY130" fmla="*/ 609600 h 1432905"/>
              <a:gd name="connsiteX131" fmla="*/ 4663440 w 4693920"/>
              <a:gd name="connsiteY131" fmla="*/ 599440 h 1432905"/>
              <a:gd name="connsiteX132" fmla="*/ 4693920 w 4693920"/>
              <a:gd name="connsiteY132" fmla="*/ 589280 h 143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4693920" h="1432905">
                <a:moveTo>
                  <a:pt x="0" y="457200"/>
                </a:moveTo>
                <a:cubicBezTo>
                  <a:pt x="77695" y="557094"/>
                  <a:pt x="34488" y="536429"/>
                  <a:pt x="101600" y="558800"/>
                </a:cubicBezTo>
                <a:cubicBezTo>
                  <a:pt x="111760" y="548640"/>
                  <a:pt x="124110" y="540275"/>
                  <a:pt x="132080" y="528320"/>
                </a:cubicBezTo>
                <a:cubicBezTo>
                  <a:pt x="138021" y="519409"/>
                  <a:pt x="138021" y="507684"/>
                  <a:pt x="142240" y="497840"/>
                </a:cubicBezTo>
                <a:cubicBezTo>
                  <a:pt x="187088" y="393194"/>
                  <a:pt x="136629" y="534994"/>
                  <a:pt x="182880" y="396240"/>
                </a:cubicBezTo>
                <a:cubicBezTo>
                  <a:pt x="186267" y="386080"/>
                  <a:pt x="191279" y="376324"/>
                  <a:pt x="193040" y="365760"/>
                </a:cubicBezTo>
                <a:cubicBezTo>
                  <a:pt x="201024" y="317858"/>
                  <a:pt x="201235" y="306598"/>
                  <a:pt x="213360" y="264160"/>
                </a:cubicBezTo>
                <a:cubicBezTo>
                  <a:pt x="216302" y="253862"/>
                  <a:pt x="218731" y="243259"/>
                  <a:pt x="223520" y="233680"/>
                </a:cubicBezTo>
                <a:cubicBezTo>
                  <a:pt x="228981" y="222758"/>
                  <a:pt x="238379" y="214122"/>
                  <a:pt x="243840" y="203200"/>
                </a:cubicBezTo>
                <a:cubicBezTo>
                  <a:pt x="285883" y="119114"/>
                  <a:pt x="210895" y="237789"/>
                  <a:pt x="274320" y="132080"/>
                </a:cubicBezTo>
                <a:cubicBezTo>
                  <a:pt x="286885" y="111139"/>
                  <a:pt x="307237" y="94288"/>
                  <a:pt x="314960" y="71120"/>
                </a:cubicBezTo>
                <a:cubicBezTo>
                  <a:pt x="329536" y="27393"/>
                  <a:pt x="322523" y="51030"/>
                  <a:pt x="335280" y="0"/>
                </a:cubicBezTo>
                <a:cubicBezTo>
                  <a:pt x="338667" y="10160"/>
                  <a:pt x="343812" y="19895"/>
                  <a:pt x="345440" y="30480"/>
                </a:cubicBezTo>
                <a:cubicBezTo>
                  <a:pt x="350615" y="64120"/>
                  <a:pt x="335581" y="104554"/>
                  <a:pt x="355600" y="132080"/>
                </a:cubicBezTo>
                <a:cubicBezTo>
                  <a:pt x="369685" y="151447"/>
                  <a:pt x="403013" y="138853"/>
                  <a:pt x="426720" y="142240"/>
                </a:cubicBezTo>
                <a:cubicBezTo>
                  <a:pt x="514071" y="200474"/>
                  <a:pt x="403552" y="130656"/>
                  <a:pt x="487680" y="172720"/>
                </a:cubicBezTo>
                <a:cubicBezTo>
                  <a:pt x="566462" y="212111"/>
                  <a:pt x="472028" y="177663"/>
                  <a:pt x="548640" y="203200"/>
                </a:cubicBezTo>
                <a:cubicBezTo>
                  <a:pt x="562749" y="301966"/>
                  <a:pt x="552992" y="251088"/>
                  <a:pt x="579120" y="355600"/>
                </a:cubicBezTo>
                <a:cubicBezTo>
                  <a:pt x="582375" y="368621"/>
                  <a:pt x="592152" y="412144"/>
                  <a:pt x="599440" y="426720"/>
                </a:cubicBezTo>
                <a:cubicBezTo>
                  <a:pt x="606868" y="441576"/>
                  <a:pt x="643337" y="488636"/>
                  <a:pt x="650240" y="497840"/>
                </a:cubicBezTo>
                <a:cubicBezTo>
                  <a:pt x="674976" y="572047"/>
                  <a:pt x="665365" y="538020"/>
                  <a:pt x="680720" y="599440"/>
                </a:cubicBezTo>
                <a:cubicBezTo>
                  <a:pt x="714915" y="588042"/>
                  <a:pt x="716687" y="589048"/>
                  <a:pt x="751840" y="568960"/>
                </a:cubicBezTo>
                <a:cubicBezTo>
                  <a:pt x="801992" y="540302"/>
                  <a:pt x="764810" y="554504"/>
                  <a:pt x="822960" y="518160"/>
                </a:cubicBezTo>
                <a:cubicBezTo>
                  <a:pt x="835803" y="510133"/>
                  <a:pt x="849679" y="503806"/>
                  <a:pt x="863600" y="497840"/>
                </a:cubicBezTo>
                <a:cubicBezTo>
                  <a:pt x="896765" y="483626"/>
                  <a:pt x="901024" y="491429"/>
                  <a:pt x="934720" y="467360"/>
                </a:cubicBezTo>
                <a:cubicBezTo>
                  <a:pt x="946412" y="459009"/>
                  <a:pt x="953245" y="444850"/>
                  <a:pt x="965200" y="436880"/>
                </a:cubicBezTo>
                <a:cubicBezTo>
                  <a:pt x="974111" y="430939"/>
                  <a:pt x="986101" y="431509"/>
                  <a:pt x="995680" y="426720"/>
                </a:cubicBezTo>
                <a:cubicBezTo>
                  <a:pt x="1023970" y="412575"/>
                  <a:pt x="1034170" y="398390"/>
                  <a:pt x="1056640" y="375920"/>
                </a:cubicBezTo>
                <a:cubicBezTo>
                  <a:pt x="1060027" y="365760"/>
                  <a:pt x="1060110" y="353803"/>
                  <a:pt x="1066800" y="345440"/>
                </a:cubicBezTo>
                <a:cubicBezTo>
                  <a:pt x="1074428" y="335905"/>
                  <a:pt x="1088646" y="333754"/>
                  <a:pt x="1097280" y="325120"/>
                </a:cubicBezTo>
                <a:cubicBezTo>
                  <a:pt x="1105914" y="316486"/>
                  <a:pt x="1110827" y="304800"/>
                  <a:pt x="1117600" y="294640"/>
                </a:cubicBezTo>
                <a:cubicBezTo>
                  <a:pt x="1127760" y="298027"/>
                  <a:pt x="1138718" y="299599"/>
                  <a:pt x="1148080" y="304800"/>
                </a:cubicBezTo>
                <a:cubicBezTo>
                  <a:pt x="1169428" y="316660"/>
                  <a:pt x="1209040" y="345440"/>
                  <a:pt x="1209040" y="345440"/>
                </a:cubicBezTo>
                <a:cubicBezTo>
                  <a:pt x="1212427" y="355600"/>
                  <a:pt x="1211627" y="368347"/>
                  <a:pt x="1219200" y="375920"/>
                </a:cubicBezTo>
                <a:cubicBezTo>
                  <a:pt x="1226773" y="383493"/>
                  <a:pt x="1239078" y="384565"/>
                  <a:pt x="1249680" y="386080"/>
                </a:cubicBezTo>
                <a:cubicBezTo>
                  <a:pt x="1286711" y="391370"/>
                  <a:pt x="1324187" y="392853"/>
                  <a:pt x="1361440" y="396240"/>
                </a:cubicBezTo>
                <a:cubicBezTo>
                  <a:pt x="1375073" y="614366"/>
                  <a:pt x="1332528" y="586280"/>
                  <a:pt x="1402080" y="528320"/>
                </a:cubicBezTo>
                <a:cubicBezTo>
                  <a:pt x="1411461" y="520503"/>
                  <a:pt x="1422400" y="514773"/>
                  <a:pt x="1432560" y="508000"/>
                </a:cubicBezTo>
                <a:cubicBezTo>
                  <a:pt x="1464761" y="459698"/>
                  <a:pt x="1449019" y="489104"/>
                  <a:pt x="1473200" y="416560"/>
                </a:cubicBezTo>
                <a:lnTo>
                  <a:pt x="1483360" y="386080"/>
                </a:lnTo>
                <a:cubicBezTo>
                  <a:pt x="1504534" y="121405"/>
                  <a:pt x="1423102" y="105221"/>
                  <a:pt x="1534160" y="142240"/>
                </a:cubicBezTo>
                <a:cubicBezTo>
                  <a:pt x="1551089" y="193028"/>
                  <a:pt x="1535658" y="157442"/>
                  <a:pt x="1574800" y="213360"/>
                </a:cubicBezTo>
                <a:cubicBezTo>
                  <a:pt x="1626658" y="287443"/>
                  <a:pt x="1592898" y="259292"/>
                  <a:pt x="1645920" y="294640"/>
                </a:cubicBezTo>
                <a:cubicBezTo>
                  <a:pt x="1649307" y="304800"/>
                  <a:pt x="1646136" y="321143"/>
                  <a:pt x="1656080" y="325120"/>
                </a:cubicBezTo>
                <a:cubicBezTo>
                  <a:pt x="1684554" y="336510"/>
                  <a:pt x="1736869" y="306522"/>
                  <a:pt x="1747520" y="335280"/>
                </a:cubicBezTo>
                <a:cubicBezTo>
                  <a:pt x="1787329" y="442764"/>
                  <a:pt x="1725441" y="565443"/>
                  <a:pt x="1778000" y="670560"/>
                </a:cubicBezTo>
                <a:cubicBezTo>
                  <a:pt x="1787698" y="689956"/>
                  <a:pt x="1805093" y="704427"/>
                  <a:pt x="1818640" y="721360"/>
                </a:cubicBezTo>
                <a:cubicBezTo>
                  <a:pt x="1822027" y="731520"/>
                  <a:pt x="1824011" y="742261"/>
                  <a:pt x="1828800" y="751840"/>
                </a:cubicBezTo>
                <a:cubicBezTo>
                  <a:pt x="1859451" y="813142"/>
                  <a:pt x="1864463" y="816324"/>
                  <a:pt x="1899920" y="863600"/>
                </a:cubicBezTo>
                <a:cubicBezTo>
                  <a:pt x="1906693" y="883920"/>
                  <a:pt x="1916039" y="903557"/>
                  <a:pt x="1920240" y="924560"/>
                </a:cubicBezTo>
                <a:cubicBezTo>
                  <a:pt x="1923627" y="941493"/>
                  <a:pt x="1920821" y="960992"/>
                  <a:pt x="1930400" y="975360"/>
                </a:cubicBezTo>
                <a:cubicBezTo>
                  <a:pt x="1936341" y="984271"/>
                  <a:pt x="1951036" y="981301"/>
                  <a:pt x="1960880" y="985520"/>
                </a:cubicBezTo>
                <a:cubicBezTo>
                  <a:pt x="2085565" y="1038957"/>
                  <a:pt x="1929964" y="975142"/>
                  <a:pt x="2032000" y="1026160"/>
                </a:cubicBezTo>
                <a:cubicBezTo>
                  <a:pt x="2041579" y="1030949"/>
                  <a:pt x="2052320" y="1032933"/>
                  <a:pt x="2062480" y="1036320"/>
                </a:cubicBezTo>
                <a:cubicBezTo>
                  <a:pt x="2072640" y="1029547"/>
                  <a:pt x="2084919" y="1025190"/>
                  <a:pt x="2092960" y="1016000"/>
                </a:cubicBezTo>
                <a:cubicBezTo>
                  <a:pt x="2109042" y="997621"/>
                  <a:pt x="2120053" y="975360"/>
                  <a:pt x="2133600" y="955040"/>
                </a:cubicBezTo>
                <a:cubicBezTo>
                  <a:pt x="2140373" y="944880"/>
                  <a:pt x="2150059" y="936144"/>
                  <a:pt x="2153920" y="924560"/>
                </a:cubicBezTo>
                <a:cubicBezTo>
                  <a:pt x="2180463" y="844932"/>
                  <a:pt x="2161980" y="904582"/>
                  <a:pt x="2194560" y="741680"/>
                </a:cubicBezTo>
                <a:cubicBezTo>
                  <a:pt x="2197947" y="670560"/>
                  <a:pt x="2204720" y="599521"/>
                  <a:pt x="2204720" y="528320"/>
                </a:cubicBezTo>
                <a:cubicBezTo>
                  <a:pt x="2204720" y="468195"/>
                  <a:pt x="2194087" y="413724"/>
                  <a:pt x="2184400" y="355600"/>
                </a:cubicBezTo>
                <a:cubicBezTo>
                  <a:pt x="2187787" y="291253"/>
                  <a:pt x="2188726" y="226731"/>
                  <a:pt x="2194560" y="162560"/>
                </a:cubicBezTo>
                <a:cubicBezTo>
                  <a:pt x="2195530" y="151894"/>
                  <a:pt x="2194330" y="134677"/>
                  <a:pt x="2204720" y="132080"/>
                </a:cubicBezTo>
                <a:cubicBezTo>
                  <a:pt x="2216566" y="129118"/>
                  <a:pt x="2225819" y="144583"/>
                  <a:pt x="2235200" y="152400"/>
                </a:cubicBezTo>
                <a:cubicBezTo>
                  <a:pt x="2246238" y="161598"/>
                  <a:pt x="2254771" y="173529"/>
                  <a:pt x="2265680" y="182880"/>
                </a:cubicBezTo>
                <a:cubicBezTo>
                  <a:pt x="2278537" y="193900"/>
                  <a:pt x="2293463" y="202340"/>
                  <a:pt x="2306320" y="213360"/>
                </a:cubicBezTo>
                <a:cubicBezTo>
                  <a:pt x="2317229" y="222711"/>
                  <a:pt x="2325762" y="234642"/>
                  <a:pt x="2336800" y="243840"/>
                </a:cubicBezTo>
                <a:cubicBezTo>
                  <a:pt x="2387984" y="286493"/>
                  <a:pt x="2378392" y="245268"/>
                  <a:pt x="2438400" y="335280"/>
                </a:cubicBezTo>
                <a:cubicBezTo>
                  <a:pt x="2488851" y="410956"/>
                  <a:pt x="2424009" y="318011"/>
                  <a:pt x="2489200" y="396240"/>
                </a:cubicBezTo>
                <a:cubicBezTo>
                  <a:pt x="2531533" y="447040"/>
                  <a:pt x="2484120" y="409787"/>
                  <a:pt x="2540000" y="447040"/>
                </a:cubicBezTo>
                <a:cubicBezTo>
                  <a:pt x="2607733" y="443653"/>
                  <a:pt x="2675829" y="444654"/>
                  <a:pt x="2743200" y="436880"/>
                </a:cubicBezTo>
                <a:cubicBezTo>
                  <a:pt x="2764478" y="434425"/>
                  <a:pt x="2804160" y="416560"/>
                  <a:pt x="2804160" y="416560"/>
                </a:cubicBezTo>
                <a:cubicBezTo>
                  <a:pt x="2810933" y="426720"/>
                  <a:pt x="2819019" y="436118"/>
                  <a:pt x="2824480" y="447040"/>
                </a:cubicBezTo>
                <a:cubicBezTo>
                  <a:pt x="2829269" y="456619"/>
                  <a:pt x="2830421" y="467676"/>
                  <a:pt x="2834640" y="477520"/>
                </a:cubicBezTo>
                <a:cubicBezTo>
                  <a:pt x="2840606" y="491441"/>
                  <a:pt x="2847446" y="505010"/>
                  <a:pt x="2854960" y="518160"/>
                </a:cubicBezTo>
                <a:cubicBezTo>
                  <a:pt x="2861018" y="528762"/>
                  <a:pt x="2869222" y="538038"/>
                  <a:pt x="2875280" y="548640"/>
                </a:cubicBezTo>
                <a:cubicBezTo>
                  <a:pt x="2882794" y="561790"/>
                  <a:pt x="2887808" y="576293"/>
                  <a:pt x="2895600" y="589280"/>
                </a:cubicBezTo>
                <a:cubicBezTo>
                  <a:pt x="2932058" y="650043"/>
                  <a:pt x="2926121" y="640121"/>
                  <a:pt x="2966720" y="680720"/>
                </a:cubicBezTo>
                <a:cubicBezTo>
                  <a:pt x="2970107" y="694267"/>
                  <a:pt x="2963633" y="716944"/>
                  <a:pt x="2976880" y="721360"/>
                </a:cubicBezTo>
                <a:cubicBezTo>
                  <a:pt x="2988464" y="725221"/>
                  <a:pt x="2990728" y="701235"/>
                  <a:pt x="2997200" y="690880"/>
                </a:cubicBezTo>
                <a:cubicBezTo>
                  <a:pt x="3007666" y="674134"/>
                  <a:pt x="3018849" y="657743"/>
                  <a:pt x="3027680" y="640080"/>
                </a:cubicBezTo>
                <a:cubicBezTo>
                  <a:pt x="3032469" y="630501"/>
                  <a:pt x="3027265" y="611292"/>
                  <a:pt x="3037840" y="609600"/>
                </a:cubicBezTo>
                <a:cubicBezTo>
                  <a:pt x="3118169" y="596747"/>
                  <a:pt x="3200400" y="602827"/>
                  <a:pt x="3281680" y="599440"/>
                </a:cubicBezTo>
                <a:cubicBezTo>
                  <a:pt x="3314244" y="501748"/>
                  <a:pt x="3278977" y="614835"/>
                  <a:pt x="3312160" y="375920"/>
                </a:cubicBezTo>
                <a:cubicBezTo>
                  <a:pt x="3317659" y="336329"/>
                  <a:pt x="3335007" y="224836"/>
                  <a:pt x="3352800" y="162560"/>
                </a:cubicBezTo>
                <a:cubicBezTo>
                  <a:pt x="3355742" y="152262"/>
                  <a:pt x="3359573" y="142240"/>
                  <a:pt x="3362960" y="132080"/>
                </a:cubicBezTo>
                <a:cubicBezTo>
                  <a:pt x="3365632" y="201560"/>
                  <a:pt x="3367749" y="396890"/>
                  <a:pt x="3383280" y="497840"/>
                </a:cubicBezTo>
                <a:cubicBezTo>
                  <a:pt x="3384908" y="508425"/>
                  <a:pt x="3391032" y="517885"/>
                  <a:pt x="3393440" y="528320"/>
                </a:cubicBezTo>
                <a:cubicBezTo>
                  <a:pt x="3401206" y="561973"/>
                  <a:pt x="3406268" y="596205"/>
                  <a:pt x="3413760" y="629920"/>
                </a:cubicBezTo>
                <a:cubicBezTo>
                  <a:pt x="3419818" y="657182"/>
                  <a:pt x="3419712" y="687253"/>
                  <a:pt x="3434080" y="711200"/>
                </a:cubicBezTo>
                <a:cubicBezTo>
                  <a:pt x="3444240" y="728133"/>
                  <a:pt x="3456388" y="744023"/>
                  <a:pt x="3464560" y="762000"/>
                </a:cubicBezTo>
                <a:cubicBezTo>
                  <a:pt x="3473423" y="781499"/>
                  <a:pt x="3477676" y="802789"/>
                  <a:pt x="3484880" y="822960"/>
                </a:cubicBezTo>
                <a:cubicBezTo>
                  <a:pt x="3494612" y="850210"/>
                  <a:pt x="3503386" y="877898"/>
                  <a:pt x="3515360" y="904240"/>
                </a:cubicBezTo>
                <a:cubicBezTo>
                  <a:pt x="3520413" y="915356"/>
                  <a:pt x="3528907" y="924560"/>
                  <a:pt x="3535680" y="934720"/>
                </a:cubicBezTo>
                <a:cubicBezTo>
                  <a:pt x="3543868" y="967472"/>
                  <a:pt x="3552418" y="1006088"/>
                  <a:pt x="3566160" y="1036320"/>
                </a:cubicBezTo>
                <a:cubicBezTo>
                  <a:pt x="3574332" y="1054297"/>
                  <a:pt x="3586480" y="1070187"/>
                  <a:pt x="3596640" y="1087120"/>
                </a:cubicBezTo>
                <a:cubicBezTo>
                  <a:pt x="3601394" y="1125151"/>
                  <a:pt x="3606219" y="1179816"/>
                  <a:pt x="3616960" y="1219200"/>
                </a:cubicBezTo>
                <a:cubicBezTo>
                  <a:pt x="3622596" y="1239864"/>
                  <a:pt x="3630507" y="1259840"/>
                  <a:pt x="3637280" y="1280160"/>
                </a:cubicBezTo>
                <a:lnTo>
                  <a:pt x="3647440" y="1310640"/>
                </a:lnTo>
                <a:cubicBezTo>
                  <a:pt x="3650827" y="1337733"/>
                  <a:pt x="3653111" y="1364987"/>
                  <a:pt x="3657600" y="1391920"/>
                </a:cubicBezTo>
                <a:cubicBezTo>
                  <a:pt x="3659896" y="1405694"/>
                  <a:pt x="3654213" y="1429173"/>
                  <a:pt x="3667760" y="1432560"/>
                </a:cubicBezTo>
                <a:cubicBezTo>
                  <a:pt x="3681699" y="1436045"/>
                  <a:pt x="3688080" y="1412240"/>
                  <a:pt x="3698240" y="1402080"/>
                </a:cubicBezTo>
                <a:cubicBezTo>
                  <a:pt x="3718560" y="1347893"/>
                  <a:pt x="3740899" y="1294422"/>
                  <a:pt x="3759200" y="1239520"/>
                </a:cubicBezTo>
                <a:cubicBezTo>
                  <a:pt x="3762587" y="1229360"/>
                  <a:pt x="3765383" y="1218984"/>
                  <a:pt x="3769360" y="1209040"/>
                </a:cubicBezTo>
                <a:cubicBezTo>
                  <a:pt x="3778939" y="1185093"/>
                  <a:pt x="3791684" y="1162389"/>
                  <a:pt x="3799840" y="1137920"/>
                </a:cubicBezTo>
                <a:cubicBezTo>
                  <a:pt x="3838643" y="1021512"/>
                  <a:pt x="3797882" y="1090056"/>
                  <a:pt x="3840480" y="1026160"/>
                </a:cubicBezTo>
                <a:cubicBezTo>
                  <a:pt x="3843867" y="1009227"/>
                  <a:pt x="3844893" y="991644"/>
                  <a:pt x="3850640" y="975360"/>
                </a:cubicBezTo>
                <a:cubicBezTo>
                  <a:pt x="3865293" y="933843"/>
                  <a:pt x="3901440" y="853440"/>
                  <a:pt x="3901440" y="853440"/>
                </a:cubicBezTo>
                <a:cubicBezTo>
                  <a:pt x="3904827" y="829733"/>
                  <a:pt x="3906215" y="805654"/>
                  <a:pt x="3911600" y="782320"/>
                </a:cubicBezTo>
                <a:cubicBezTo>
                  <a:pt x="3916416" y="761449"/>
                  <a:pt x="3927719" y="742363"/>
                  <a:pt x="3931920" y="721360"/>
                </a:cubicBezTo>
                <a:cubicBezTo>
                  <a:pt x="3937934" y="691288"/>
                  <a:pt x="3936428" y="660062"/>
                  <a:pt x="3942080" y="629920"/>
                </a:cubicBezTo>
                <a:cubicBezTo>
                  <a:pt x="3946624" y="605687"/>
                  <a:pt x="3956856" y="582824"/>
                  <a:pt x="3962400" y="558800"/>
                </a:cubicBezTo>
                <a:cubicBezTo>
                  <a:pt x="3974514" y="506307"/>
                  <a:pt x="3976527" y="448880"/>
                  <a:pt x="3982720" y="396240"/>
                </a:cubicBezTo>
                <a:cubicBezTo>
                  <a:pt x="3985518" y="372457"/>
                  <a:pt x="3989493" y="348827"/>
                  <a:pt x="3992880" y="325120"/>
                </a:cubicBezTo>
                <a:cubicBezTo>
                  <a:pt x="3996267" y="250613"/>
                  <a:pt x="3988413" y="174735"/>
                  <a:pt x="4003040" y="101600"/>
                </a:cubicBezTo>
                <a:cubicBezTo>
                  <a:pt x="4005435" y="89626"/>
                  <a:pt x="4024139" y="114103"/>
                  <a:pt x="4033520" y="121920"/>
                </a:cubicBezTo>
                <a:cubicBezTo>
                  <a:pt x="4111749" y="187111"/>
                  <a:pt x="4018804" y="122269"/>
                  <a:pt x="4094480" y="172720"/>
                </a:cubicBezTo>
                <a:cubicBezTo>
                  <a:pt x="4103185" y="198835"/>
                  <a:pt x="4109697" y="215774"/>
                  <a:pt x="4114800" y="243840"/>
                </a:cubicBezTo>
                <a:cubicBezTo>
                  <a:pt x="4119084" y="267401"/>
                  <a:pt x="4119575" y="291626"/>
                  <a:pt x="4124960" y="314960"/>
                </a:cubicBezTo>
                <a:cubicBezTo>
                  <a:pt x="4129776" y="335831"/>
                  <a:pt x="4140085" y="355140"/>
                  <a:pt x="4145280" y="375920"/>
                </a:cubicBezTo>
                <a:lnTo>
                  <a:pt x="4155440" y="416560"/>
                </a:lnTo>
                <a:cubicBezTo>
                  <a:pt x="4158827" y="447040"/>
                  <a:pt x="4138540" y="493568"/>
                  <a:pt x="4165600" y="508000"/>
                </a:cubicBezTo>
                <a:cubicBezTo>
                  <a:pt x="4260418" y="558570"/>
                  <a:pt x="4292895" y="512785"/>
                  <a:pt x="4338320" y="467360"/>
                </a:cubicBezTo>
                <a:cubicBezTo>
                  <a:pt x="4345093" y="477520"/>
                  <a:pt x="4353830" y="486617"/>
                  <a:pt x="4358640" y="497840"/>
                </a:cubicBezTo>
                <a:cubicBezTo>
                  <a:pt x="4364141" y="510675"/>
                  <a:pt x="4364788" y="525105"/>
                  <a:pt x="4368800" y="538480"/>
                </a:cubicBezTo>
                <a:cubicBezTo>
                  <a:pt x="4374955" y="558996"/>
                  <a:pt x="4382347" y="579120"/>
                  <a:pt x="4389120" y="599440"/>
                </a:cubicBezTo>
                <a:lnTo>
                  <a:pt x="4399280" y="629920"/>
                </a:lnTo>
                <a:lnTo>
                  <a:pt x="4409440" y="660400"/>
                </a:lnTo>
                <a:cubicBezTo>
                  <a:pt x="4436533" y="657013"/>
                  <a:pt x="4464022" y="655961"/>
                  <a:pt x="4490720" y="650240"/>
                </a:cubicBezTo>
                <a:cubicBezTo>
                  <a:pt x="4511664" y="645752"/>
                  <a:pt x="4530900" y="635115"/>
                  <a:pt x="4551680" y="629920"/>
                </a:cubicBezTo>
                <a:cubicBezTo>
                  <a:pt x="4565227" y="626533"/>
                  <a:pt x="4578894" y="623596"/>
                  <a:pt x="4592320" y="619760"/>
                </a:cubicBezTo>
                <a:cubicBezTo>
                  <a:pt x="4602618" y="616818"/>
                  <a:pt x="4612502" y="612542"/>
                  <a:pt x="4622800" y="609600"/>
                </a:cubicBezTo>
                <a:cubicBezTo>
                  <a:pt x="4636226" y="605764"/>
                  <a:pt x="4650014" y="603276"/>
                  <a:pt x="4663440" y="599440"/>
                </a:cubicBezTo>
                <a:cubicBezTo>
                  <a:pt x="4673738" y="596498"/>
                  <a:pt x="4693920" y="589280"/>
                  <a:pt x="4693920" y="589280"/>
                </a:cubicBezTo>
              </a:path>
            </a:pathLst>
          </a:custGeom>
          <a:noFill/>
          <a:ln w="254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任意多边形 17"/>
          <p:cNvSpPr/>
          <p:nvPr/>
        </p:nvSpPr>
        <p:spPr>
          <a:xfrm>
            <a:off x="5628329" y="4648548"/>
            <a:ext cx="132080" cy="123368"/>
          </a:xfrm>
          <a:custGeom>
            <a:avLst/>
            <a:gdLst>
              <a:gd name="connsiteX0" fmla="*/ 0 w 152400"/>
              <a:gd name="connsiteY0" fmla="*/ 182880 h 182880"/>
              <a:gd name="connsiteX1" fmla="*/ 40640 w 152400"/>
              <a:gd name="connsiteY1" fmla="*/ 101600 h 182880"/>
              <a:gd name="connsiteX2" fmla="*/ 71120 w 152400"/>
              <a:gd name="connsiteY2" fmla="*/ 91440 h 182880"/>
              <a:gd name="connsiteX3" fmla="*/ 111760 w 152400"/>
              <a:gd name="connsiteY3" fmla="*/ 40640 h 182880"/>
              <a:gd name="connsiteX4" fmla="*/ 121920 w 152400"/>
              <a:gd name="connsiteY4" fmla="*/ 10160 h 182880"/>
              <a:gd name="connsiteX5" fmla="*/ 152400 w 152400"/>
              <a:gd name="connsiteY5" fmla="*/ 0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82880">
                <a:moveTo>
                  <a:pt x="0" y="182880"/>
                </a:moveTo>
                <a:cubicBezTo>
                  <a:pt x="6136" y="167539"/>
                  <a:pt x="22736" y="115923"/>
                  <a:pt x="40640" y="101600"/>
                </a:cubicBezTo>
                <a:cubicBezTo>
                  <a:pt x="49003" y="94910"/>
                  <a:pt x="60960" y="94827"/>
                  <a:pt x="71120" y="91440"/>
                </a:cubicBezTo>
                <a:cubicBezTo>
                  <a:pt x="96657" y="14828"/>
                  <a:pt x="59239" y="106292"/>
                  <a:pt x="111760" y="40640"/>
                </a:cubicBezTo>
                <a:cubicBezTo>
                  <a:pt x="118450" y="32277"/>
                  <a:pt x="114347" y="17733"/>
                  <a:pt x="121920" y="10160"/>
                </a:cubicBezTo>
                <a:cubicBezTo>
                  <a:pt x="129493" y="2587"/>
                  <a:pt x="152400" y="0"/>
                  <a:pt x="152400" y="0"/>
                </a:cubicBezTo>
              </a:path>
            </a:pathLst>
          </a:custGeom>
          <a:noFill/>
          <a:ln w="254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流程图: 联系 21"/>
          <p:cNvSpPr/>
          <p:nvPr/>
        </p:nvSpPr>
        <p:spPr>
          <a:xfrm>
            <a:off x="904691"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2" name="流程图: 联系 31"/>
          <p:cNvSpPr/>
          <p:nvPr/>
        </p:nvSpPr>
        <p:spPr>
          <a:xfrm>
            <a:off x="1528475"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3" name="流程图: 联系 32"/>
          <p:cNvSpPr/>
          <p:nvPr/>
        </p:nvSpPr>
        <p:spPr>
          <a:xfrm>
            <a:off x="2126182" y="4535384"/>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流程图: 联系 36"/>
          <p:cNvSpPr/>
          <p:nvPr/>
        </p:nvSpPr>
        <p:spPr>
          <a:xfrm>
            <a:off x="2632348"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8" name="流程图: 联系 37"/>
          <p:cNvSpPr/>
          <p:nvPr/>
        </p:nvSpPr>
        <p:spPr>
          <a:xfrm>
            <a:off x="3103059"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流程图: 联系 40"/>
          <p:cNvSpPr/>
          <p:nvPr/>
        </p:nvSpPr>
        <p:spPr>
          <a:xfrm>
            <a:off x="3611870"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流程图: 联系 41"/>
          <p:cNvSpPr/>
          <p:nvPr/>
        </p:nvSpPr>
        <p:spPr>
          <a:xfrm>
            <a:off x="4177028"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3" name="流程图: 联系 42"/>
          <p:cNvSpPr/>
          <p:nvPr/>
        </p:nvSpPr>
        <p:spPr>
          <a:xfrm>
            <a:off x="4833971"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流程图: 联系 43"/>
          <p:cNvSpPr/>
          <p:nvPr/>
        </p:nvSpPr>
        <p:spPr>
          <a:xfrm>
            <a:off x="5680145"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椭圆 22"/>
          <p:cNvSpPr/>
          <p:nvPr/>
        </p:nvSpPr>
        <p:spPr>
          <a:xfrm>
            <a:off x="4119591" y="3828518"/>
            <a:ext cx="1010088" cy="1865579"/>
          </a:xfrm>
          <a:prstGeom prst="ellipse">
            <a:avLst/>
          </a:prstGeom>
          <a:no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4" name="文本框 23"/>
          <p:cNvSpPr txBox="1"/>
          <p:nvPr/>
        </p:nvSpPr>
        <p:spPr>
          <a:xfrm>
            <a:off x="1001213" y="2912064"/>
            <a:ext cx="1372943" cy="523220"/>
          </a:xfrm>
          <a:prstGeom prst="rect">
            <a:avLst/>
          </a:prstGeom>
          <a:noFill/>
        </p:spPr>
        <p:txBody>
          <a:bodyPr wrap="square" rtlCol="0">
            <a:spAutoFit/>
          </a:bodyPr>
          <a:lstStyle/>
          <a:p>
            <a:pPr fontAlgn="ctr"/>
            <a:r>
              <a:rPr lang="en-US" sz="1400" dirty="0">
                <a:latin typeface="Huawei Sans" panose="020C0503030203020204" pitchFamily="34" charset="0"/>
              </a:rPr>
              <a:t>Bandwidth (Mbit/s)</a:t>
            </a:r>
            <a:endParaRPr lang="en-US" altLang="zh-CN" sz="1400" dirty="0">
              <a:latin typeface="Huawei Sans" panose="020C0503030203020204" pitchFamily="34" charset="0"/>
            </a:endParaRPr>
          </a:p>
        </p:txBody>
      </p:sp>
      <p:sp>
        <p:nvSpPr>
          <p:cNvPr id="45" name="文本框 44"/>
          <p:cNvSpPr txBox="1"/>
          <p:nvPr/>
        </p:nvSpPr>
        <p:spPr>
          <a:xfrm>
            <a:off x="5669985" y="5772112"/>
            <a:ext cx="664244" cy="307777"/>
          </a:xfrm>
          <a:prstGeom prst="rect">
            <a:avLst/>
          </a:prstGeom>
          <a:noFill/>
        </p:spPr>
        <p:txBody>
          <a:bodyPr wrap="square" rtlCol="0">
            <a:spAutoFit/>
          </a:bodyPr>
          <a:lstStyle/>
          <a:p>
            <a:pPr fontAlgn="ctr"/>
            <a:r>
              <a:rPr lang="en-US" sz="1400" dirty="0">
                <a:latin typeface="Huawei Sans" panose="020C0503030203020204" pitchFamily="34" charset="0"/>
              </a:rPr>
              <a:t>Time</a:t>
            </a:r>
          </a:p>
        </p:txBody>
      </p:sp>
      <p:cxnSp>
        <p:nvCxnSpPr>
          <p:cNvPr id="46" name="直接箭头连接符 45">
            <a:extLst>
              <a:ext uri="{FF2B5EF4-FFF2-40B4-BE49-F238E27FC236}">
                <a16:creationId xmlns:a16="http://schemas.microsoft.com/office/drawing/2014/main" xmlns="" id="{5298F020-D38A-41C2-B3DE-9BA51BD815A6}"/>
              </a:ext>
            </a:extLst>
          </p:cNvPr>
          <p:cNvCxnSpPr>
            <a:cxnSpLocks/>
          </p:cNvCxnSpPr>
          <p:nvPr/>
        </p:nvCxnSpPr>
        <p:spPr>
          <a:xfrm>
            <a:off x="3135972" y="3497745"/>
            <a:ext cx="0" cy="596737"/>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xmlns="" id="{8A26DDAF-CA77-4762-8C5E-B77588223916}"/>
              </a:ext>
            </a:extLst>
          </p:cNvPr>
          <p:cNvCxnSpPr>
            <a:cxnSpLocks/>
          </p:cNvCxnSpPr>
          <p:nvPr/>
        </p:nvCxnSpPr>
        <p:spPr>
          <a:xfrm>
            <a:off x="5721645" y="3530149"/>
            <a:ext cx="0" cy="596737"/>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xmlns="" id="{2785F4C7-FD4C-4D8A-8E6F-3BECF7F0750E}"/>
              </a:ext>
            </a:extLst>
          </p:cNvPr>
          <p:cNvCxnSpPr>
            <a:cxnSpLocks/>
          </p:cNvCxnSpPr>
          <p:nvPr/>
        </p:nvCxnSpPr>
        <p:spPr>
          <a:xfrm>
            <a:off x="3629454" y="3657225"/>
            <a:ext cx="1741199" cy="0"/>
          </a:xfrm>
          <a:prstGeom prst="straightConnector1">
            <a:avLst/>
          </a:prstGeom>
          <a:ln w="28575">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 id="{034A5CE1-313D-410F-86FE-6A10A63E3D08}"/>
              </a:ext>
            </a:extLst>
          </p:cNvPr>
          <p:cNvSpPr txBox="1"/>
          <p:nvPr/>
        </p:nvSpPr>
        <p:spPr>
          <a:xfrm>
            <a:off x="2413527" y="2931341"/>
            <a:ext cx="1493595" cy="523220"/>
          </a:xfrm>
          <a:prstGeom prst="rect">
            <a:avLst/>
          </a:prstGeom>
          <a:noFill/>
        </p:spPr>
        <p:txBody>
          <a:bodyPr wrap="square" rtlCol="0">
            <a:spAutoFit/>
          </a:bodyPr>
          <a:lstStyle/>
          <a:p>
            <a:pPr algn="ctr" fontAlgn="ctr"/>
            <a:r>
              <a:rPr lang="en-US" sz="1400" dirty="0">
                <a:latin typeface="Huawei Sans" panose="020C0503030203020204" pitchFamily="34" charset="0"/>
              </a:rPr>
              <a:t>SNMP sampling point</a:t>
            </a:r>
          </a:p>
        </p:txBody>
      </p:sp>
      <p:sp>
        <p:nvSpPr>
          <p:cNvPr id="53" name="文本框 52">
            <a:extLst>
              <a:ext uri="{FF2B5EF4-FFF2-40B4-BE49-F238E27FC236}">
                <a16:creationId xmlns:a16="http://schemas.microsoft.com/office/drawing/2014/main" xmlns="" id="{034A5CE1-313D-410F-86FE-6A10A63E3D08}"/>
              </a:ext>
            </a:extLst>
          </p:cNvPr>
          <p:cNvSpPr txBox="1"/>
          <p:nvPr/>
        </p:nvSpPr>
        <p:spPr>
          <a:xfrm>
            <a:off x="4990497" y="2931341"/>
            <a:ext cx="1493595" cy="523220"/>
          </a:xfrm>
          <a:prstGeom prst="rect">
            <a:avLst/>
          </a:prstGeom>
          <a:noFill/>
        </p:spPr>
        <p:txBody>
          <a:bodyPr wrap="square" rtlCol="0">
            <a:spAutoFit/>
          </a:bodyPr>
          <a:lstStyle/>
          <a:p>
            <a:pPr algn="ctr" fontAlgn="ctr"/>
            <a:r>
              <a:rPr lang="en-US" sz="1400" dirty="0">
                <a:latin typeface="Huawei Sans" panose="020C0503030203020204" pitchFamily="34" charset="0"/>
              </a:rPr>
              <a:t>SNMP sampling point</a:t>
            </a:r>
          </a:p>
        </p:txBody>
      </p:sp>
      <p:sp>
        <p:nvSpPr>
          <p:cNvPr id="54" name="文本框 53">
            <a:extLst>
              <a:ext uri="{FF2B5EF4-FFF2-40B4-BE49-F238E27FC236}">
                <a16:creationId xmlns:a16="http://schemas.microsoft.com/office/drawing/2014/main" xmlns="" id="{97463482-17BC-4299-8F17-0DE349D12E91}"/>
              </a:ext>
            </a:extLst>
          </p:cNvPr>
          <p:cNvSpPr txBox="1"/>
          <p:nvPr/>
        </p:nvSpPr>
        <p:spPr>
          <a:xfrm>
            <a:off x="4200932" y="3297447"/>
            <a:ext cx="654346" cy="307777"/>
          </a:xfrm>
          <a:prstGeom prst="rect">
            <a:avLst/>
          </a:prstGeom>
          <a:noFill/>
        </p:spPr>
        <p:txBody>
          <a:bodyPr wrap="none" rtlCol="0">
            <a:spAutoFit/>
          </a:bodyPr>
          <a:lstStyle/>
          <a:p>
            <a:pPr fontAlgn="ctr"/>
            <a:r>
              <a:rPr lang="en-US" sz="1400" dirty="0">
                <a:solidFill>
                  <a:srgbClr val="EC7061"/>
                </a:solidFill>
                <a:latin typeface="Huawei Sans" panose="020C0503030203020204" pitchFamily="34" charset="0"/>
              </a:rPr>
              <a:t>5 min</a:t>
            </a:r>
            <a:endParaRPr lang="en-US" altLang="zh-CN" sz="1400" dirty="0">
              <a:solidFill>
                <a:srgbClr val="EC7061"/>
              </a:solidFill>
              <a:latin typeface="Huawei Sans" panose="020C0503030203020204" pitchFamily="34" charset="0"/>
            </a:endParaRPr>
          </a:p>
        </p:txBody>
      </p:sp>
      <p:sp>
        <p:nvSpPr>
          <p:cNvPr id="30" name="文本占位符 3"/>
          <p:cNvSpPr txBox="1">
            <a:spLocks/>
          </p:cNvSpPr>
          <p:nvPr/>
        </p:nvSpPr>
        <p:spPr>
          <a:xfrm>
            <a:off x="472905" y="1265224"/>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fontAlgn="ctr"/>
            <a:r>
              <a:rPr lang="en-US" sz="1600" dirty="0">
                <a:latin typeface="Huawei Sans" panose="020C0503030203020204" pitchFamily="34" charset="0"/>
              </a:rPr>
              <a:t>The Nyquist Sampling Theorem states that a signal must be sampled at more than twice the highest frequency component of the signal to ensure that no information will be lost. </a:t>
            </a:r>
            <a:r>
              <a:rPr lang="en-US" sz="1600" dirty="0">
                <a:solidFill>
                  <a:srgbClr val="EC7061"/>
                </a:solidFill>
                <a:latin typeface="Huawei Sans" panose="020C0503030203020204" pitchFamily="34" charset="0"/>
              </a:rPr>
              <a:t>Data loss may occur if the data is sampled through SNMP every 5 minutes.</a:t>
            </a:r>
            <a:endParaRPr lang="en-US" altLang="zh-CN" sz="16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834945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stretch>
            <a:fillRect/>
          </a:stretch>
        </p:blipFill>
        <p:spPr>
          <a:xfrm>
            <a:off x="6210623" y="3596956"/>
            <a:ext cx="3251629" cy="2498820"/>
          </a:xfrm>
          <a:prstGeom prst="rect">
            <a:avLst/>
          </a:prstGeom>
        </p:spPr>
      </p:pic>
      <p:sp>
        <p:nvSpPr>
          <p:cNvPr id="3" name="标题 2">
            <a:extLst>
              <a:ext uri="{FF2B5EF4-FFF2-40B4-BE49-F238E27FC236}">
                <a16:creationId xmlns:a16="http://schemas.microsoft.com/office/drawing/2014/main" xmlns="" id="{85086012-FC73-413B-A222-A99337072DCF}"/>
              </a:ext>
            </a:extLst>
          </p:cNvPr>
          <p:cNvSpPr>
            <a:spLocks noGrp="1"/>
          </p:cNvSpPr>
          <p:nvPr>
            <p:ph type="title"/>
          </p:nvPr>
        </p:nvSpPr>
        <p:spPr/>
        <p:txBody>
          <a:bodyPr/>
          <a:lstStyle/>
          <a:p>
            <a:r>
              <a:rPr lang="en-US" sz="3200" dirty="0"/>
              <a:t>Technical Background: Bottlenecks of Traditional Data </a:t>
            </a:r>
            <a:r>
              <a:rPr lang="en-US" altLang="zh-CN" sz="3200" dirty="0"/>
              <a:t>Sampling </a:t>
            </a:r>
            <a:r>
              <a:rPr lang="en-US" sz="3200" dirty="0"/>
              <a:t>Technologies (2/2)</a:t>
            </a:r>
            <a:endParaRPr lang="en-US" altLang="zh-CN" sz="3200" dirty="0"/>
          </a:p>
        </p:txBody>
      </p:sp>
      <p:pic>
        <p:nvPicPr>
          <p:cNvPr id="5" name="图片 4">
            <a:extLst>
              <a:ext uri="{FF2B5EF4-FFF2-40B4-BE49-F238E27FC236}">
                <a16:creationId xmlns:a16="http://schemas.microsoft.com/office/drawing/2014/main" xmlns="" id="{CA883A30-65DD-4D87-8C00-207333C276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386" y="3596956"/>
            <a:ext cx="2849148" cy="2291706"/>
          </a:xfrm>
          <a:prstGeom prst="rect">
            <a:avLst/>
          </a:prstGeom>
        </p:spPr>
      </p:pic>
      <p:sp>
        <p:nvSpPr>
          <p:cNvPr id="15" name="圆角矩形 75">
            <a:extLst>
              <a:ext uri="{FF2B5EF4-FFF2-40B4-BE49-F238E27FC236}">
                <a16:creationId xmlns:a16="http://schemas.microsoft.com/office/drawing/2014/main" xmlns="" id="{70397F60-311A-4204-9917-D9DC9B873D6C}"/>
              </a:ext>
            </a:extLst>
          </p:cNvPr>
          <p:cNvSpPr/>
          <p:nvPr/>
        </p:nvSpPr>
        <p:spPr>
          <a:xfrm>
            <a:off x="516926" y="2586036"/>
            <a:ext cx="5573108" cy="322604"/>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700" b="1" dirty="0">
                <a:solidFill>
                  <a:prstClr val="white"/>
                </a:solidFill>
                <a:latin typeface="Huawei Sans" panose="020C0503030203020204" pitchFamily="34" charset="0"/>
              </a:rPr>
              <a:t>Low collection efficiency</a:t>
            </a:r>
            <a:endParaRPr lang="en-US" altLang="zh-CN" sz="1700" b="1" dirty="0">
              <a:solidFill>
                <a:prstClr val="white"/>
              </a:solidFill>
              <a:latin typeface="Huawei Sans" panose="020C0503030203020204" pitchFamily="34" charset="0"/>
            </a:endParaRPr>
          </a:p>
        </p:txBody>
      </p:sp>
      <p:sp>
        <p:nvSpPr>
          <p:cNvPr id="16" name="圆角矩形 75">
            <a:extLst>
              <a:ext uri="{FF2B5EF4-FFF2-40B4-BE49-F238E27FC236}">
                <a16:creationId xmlns:a16="http://schemas.microsoft.com/office/drawing/2014/main" xmlns="" id="{8CD6012C-718E-4DC7-88C9-386B3E73BEB2}"/>
              </a:ext>
            </a:extLst>
          </p:cNvPr>
          <p:cNvSpPr/>
          <p:nvPr/>
        </p:nvSpPr>
        <p:spPr>
          <a:xfrm>
            <a:off x="517202" y="2937270"/>
            <a:ext cx="5573108" cy="34058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9" name="圆角矩形 75">
            <a:extLst>
              <a:ext uri="{FF2B5EF4-FFF2-40B4-BE49-F238E27FC236}">
                <a16:creationId xmlns:a16="http://schemas.microsoft.com/office/drawing/2014/main" xmlns="" id="{10844007-7082-4A8E-861A-1299BAD2182E}"/>
              </a:ext>
            </a:extLst>
          </p:cNvPr>
          <p:cNvSpPr/>
          <p:nvPr/>
        </p:nvSpPr>
        <p:spPr>
          <a:xfrm>
            <a:off x="6132237" y="2586036"/>
            <a:ext cx="5573108" cy="322604"/>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700" b="1" dirty="0">
                <a:solidFill>
                  <a:prstClr val="white"/>
                </a:solidFill>
                <a:latin typeface="Huawei Sans" panose="020C0503030203020204" pitchFamily="34" charset="0"/>
              </a:rPr>
              <a:t>Poor data model compatibility</a:t>
            </a:r>
            <a:endParaRPr lang="en-US" altLang="zh-CN" sz="1700" b="1" dirty="0">
              <a:solidFill>
                <a:prstClr val="white"/>
              </a:solidFill>
              <a:latin typeface="Huawei Sans" panose="020C0503030203020204" pitchFamily="34" charset="0"/>
            </a:endParaRPr>
          </a:p>
        </p:txBody>
      </p:sp>
      <p:sp>
        <p:nvSpPr>
          <p:cNvPr id="20" name="圆角矩形 75">
            <a:extLst>
              <a:ext uri="{FF2B5EF4-FFF2-40B4-BE49-F238E27FC236}">
                <a16:creationId xmlns:a16="http://schemas.microsoft.com/office/drawing/2014/main" xmlns="" id="{345EAFE7-BE01-459A-9B29-15ADE404717B}"/>
              </a:ext>
            </a:extLst>
          </p:cNvPr>
          <p:cNvSpPr/>
          <p:nvPr/>
        </p:nvSpPr>
        <p:spPr>
          <a:xfrm>
            <a:off x="6132513" y="2937270"/>
            <a:ext cx="5573108" cy="34058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2" name="文本框 11">
            <a:extLst>
              <a:ext uri="{FF2B5EF4-FFF2-40B4-BE49-F238E27FC236}">
                <a16:creationId xmlns:a16="http://schemas.microsoft.com/office/drawing/2014/main" xmlns="" id="{17B731F2-AB52-4AE1-AF22-A15C34AF5249}"/>
              </a:ext>
            </a:extLst>
          </p:cNvPr>
          <p:cNvSpPr txBox="1"/>
          <p:nvPr/>
        </p:nvSpPr>
        <p:spPr>
          <a:xfrm>
            <a:off x="3860560" y="4887596"/>
            <a:ext cx="2012723" cy="997196"/>
          </a:xfrm>
          <a:prstGeom prst="rect">
            <a:avLst/>
          </a:prstGeom>
          <a:solidFill>
            <a:srgbClr val="F3FBFE"/>
          </a:solidFill>
          <a:ln w="19050">
            <a:solidFill>
              <a:srgbClr val="99DFF9"/>
            </a:solidFill>
          </a:ln>
        </p:spPr>
        <p:txBody>
          <a:bodyPr wrap="square" rtlCol="0" anchor="ctr">
            <a:spAutoFit/>
          </a:bodyPr>
          <a:lstStyle>
            <a:defPPr>
              <a:defRPr lang="en-US"/>
            </a:defPPr>
            <a:lvl1pPr algn="ctr">
              <a:defRPr sz="1600">
                <a:solidFill>
                  <a:prstClr val="black"/>
                </a:solidFill>
              </a:defRPr>
            </a:lvl1pPr>
          </a:lstStyle>
          <a:p>
            <a:pPr marL="285750" indent="-285750" algn="l" fontAlgn="ctr">
              <a:lnSpc>
                <a:spcPct val="140000"/>
              </a:lnSpc>
              <a:buFont typeface="Arial" panose="020B0604020202020204" pitchFamily="34" charset="0"/>
              <a:buChar char="•"/>
            </a:pPr>
            <a:r>
              <a:rPr lang="en-US" sz="1400" dirty="0">
                <a:latin typeface="Huawei Sans" panose="020C0503030203020204" pitchFamily="34" charset="0"/>
              </a:rPr>
              <a:t>Traditional data collection uses the pull mode.</a:t>
            </a:r>
          </a:p>
        </p:txBody>
      </p:sp>
      <p:sp>
        <p:nvSpPr>
          <p:cNvPr id="13" name="文本框 12">
            <a:extLst>
              <a:ext uri="{FF2B5EF4-FFF2-40B4-BE49-F238E27FC236}">
                <a16:creationId xmlns:a16="http://schemas.microsoft.com/office/drawing/2014/main" xmlns="" id="{17B731F2-AB52-4AE1-AF22-A15C34AF5249}"/>
              </a:ext>
            </a:extLst>
          </p:cNvPr>
          <p:cNvSpPr txBox="1"/>
          <p:nvPr/>
        </p:nvSpPr>
        <p:spPr>
          <a:xfrm>
            <a:off x="9502483" y="4742855"/>
            <a:ext cx="2162906" cy="1298817"/>
          </a:xfrm>
          <a:prstGeom prst="rect">
            <a:avLst/>
          </a:prstGeom>
          <a:solidFill>
            <a:srgbClr val="F3FBFE"/>
          </a:solidFill>
          <a:ln w="19050">
            <a:solidFill>
              <a:srgbClr val="99DFF9"/>
            </a:solidFill>
          </a:ln>
        </p:spPr>
        <p:txBody>
          <a:bodyPr wrap="square" rtlCol="0" anchor="ctr">
            <a:spAutoFit/>
          </a:bodyPr>
          <a:lstStyle>
            <a:defPPr>
              <a:defRPr lang="en-US"/>
            </a:defPPr>
            <a:lvl1pPr algn="ctr">
              <a:defRPr sz="1600">
                <a:solidFill>
                  <a:prstClr val="black"/>
                </a:solidFill>
              </a:defRPr>
            </a:lvl1pPr>
          </a:lstStyle>
          <a:p>
            <a:pPr marL="285750" indent="-285750" algn="l" fontAlgn="ctr">
              <a:lnSpc>
                <a:spcPct val="140000"/>
              </a:lnSpc>
              <a:buFont typeface="Arial" panose="020B0604020202020204" pitchFamily="34" charset="0"/>
              <a:buChar char="•"/>
            </a:pPr>
            <a:r>
              <a:rPr lang="en-US" sz="1400" dirty="0">
                <a:latin typeface="Huawei Sans" panose="020C0503030203020204" pitchFamily="34" charset="0"/>
              </a:rPr>
              <a:t>SNMP </a:t>
            </a:r>
            <a:r>
              <a:rPr lang="en-US" altLang="zh-CN" sz="1400" dirty="0">
                <a:latin typeface="Huawei Sans" panose="020C0503030203020204" pitchFamily="34" charset="0"/>
              </a:rPr>
              <a:t>data is based on </a:t>
            </a:r>
            <a:r>
              <a:rPr lang="en-US" sz="1400" dirty="0">
                <a:latin typeface="Huawei Sans" panose="020C0503030203020204" pitchFamily="34" charset="0"/>
              </a:rPr>
              <a:t>MIBs which are defined by vendors separately.</a:t>
            </a:r>
          </a:p>
        </p:txBody>
      </p:sp>
      <p:sp>
        <p:nvSpPr>
          <p:cNvPr id="17" name="文本占位符 3"/>
          <p:cNvSpPr txBox="1">
            <a:spLocks/>
          </p:cNvSpPr>
          <p:nvPr/>
        </p:nvSpPr>
        <p:spPr>
          <a:xfrm>
            <a:off x="468317" y="1233488"/>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fontAlgn="ctr"/>
            <a:r>
              <a:rPr lang="en-US" sz="1400" dirty="0">
                <a:latin typeface="Huawei Sans" panose="020C0503030203020204" pitchFamily="34" charset="0"/>
              </a:rPr>
              <a:t>Traditional SNMP-based data collection uses the pull mode, in which one request and one response are involved in each interaction. To collect sampled data, the network management system (NMS) needs to send a query request to the device. After parsing the request, the device sends the sampled data to the NMS. </a:t>
            </a:r>
            <a:r>
              <a:rPr lang="en-US" sz="1400" dirty="0">
                <a:solidFill>
                  <a:srgbClr val="EC7061"/>
                </a:solidFill>
                <a:latin typeface="Huawei Sans" panose="020C0503030203020204" pitchFamily="34" charset="0"/>
              </a:rPr>
              <a:t>Each vendor customizes its Management Information Base (MIB), resulting in poor compatibility.</a:t>
            </a:r>
          </a:p>
        </p:txBody>
      </p:sp>
    </p:spTree>
    <p:extLst>
      <p:ext uri="{BB962C8B-B14F-4D97-AF65-F5344CB8AC3E}">
        <p14:creationId xmlns:p14="http://schemas.microsoft.com/office/powerpoint/2010/main" val="3601845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85086012-FC73-413B-A222-A99337072DCF}"/>
              </a:ext>
            </a:extLst>
          </p:cNvPr>
          <p:cNvSpPr>
            <a:spLocks noGrp="1"/>
          </p:cNvSpPr>
          <p:nvPr>
            <p:ph type="title"/>
          </p:nvPr>
        </p:nvSpPr>
        <p:spPr/>
        <p:txBody>
          <a:bodyPr/>
          <a:lstStyle/>
          <a:p>
            <a:r>
              <a:rPr lang="en-US"/>
              <a:t>Summary: Traditional Network O&amp;M Faces Many Challenges</a:t>
            </a:r>
            <a:endParaRPr lang="en-US" dirty="0"/>
          </a:p>
        </p:txBody>
      </p:sp>
      <p:sp>
        <p:nvSpPr>
          <p:cNvPr id="2" name="文本框 1">
            <a:extLst>
              <a:ext uri="{FF2B5EF4-FFF2-40B4-BE49-F238E27FC236}">
                <a16:creationId xmlns:a16="http://schemas.microsoft.com/office/drawing/2014/main" xmlns="" id="{95C78CEF-929F-42AB-AE32-1D6FD9990255}"/>
              </a:ext>
            </a:extLst>
          </p:cNvPr>
          <p:cNvSpPr txBox="1"/>
          <p:nvPr/>
        </p:nvSpPr>
        <p:spPr>
          <a:xfrm>
            <a:off x="2538667" y="4665992"/>
            <a:ext cx="7786433" cy="1600438"/>
          </a:xfrm>
          <a:prstGeom prst="rect">
            <a:avLst/>
          </a:prstGeom>
          <a:noFill/>
        </p:spPr>
        <p:txBody>
          <a:bodyPr wrap="square" rtlCol="0" anchor="ctr">
            <a:spAutoFit/>
          </a:bodyPr>
          <a:lstStyle/>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The large sampling interval results in low network visibility.</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SNMP-based O&amp;M systems are inefficient.</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Real-time end-to-end monitoring, like IT O&amp;M, cannot be achieved, and complete historical data cannot be retained.</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Network problems caused by a large number of microbursts cannot be detected.</a:t>
            </a:r>
          </a:p>
        </p:txBody>
      </p:sp>
      <p:sp>
        <p:nvSpPr>
          <p:cNvPr id="42" name="圆角矩形 75">
            <a:extLst>
              <a:ext uri="{FF2B5EF4-FFF2-40B4-BE49-F238E27FC236}">
                <a16:creationId xmlns:a16="http://schemas.microsoft.com/office/drawing/2014/main" xmlns="" id="{AAC8A540-C7D2-4638-B1DB-99CB2B7CB892}"/>
              </a:ext>
            </a:extLst>
          </p:cNvPr>
          <p:cNvSpPr/>
          <p:nvPr/>
        </p:nvSpPr>
        <p:spPr>
          <a:xfrm>
            <a:off x="2529141" y="4322135"/>
            <a:ext cx="7488619" cy="394020"/>
          </a:xfrm>
          <a:prstGeom prst="roundRect">
            <a:avLst>
              <a:gd name="adj" fmla="val 10604"/>
            </a:avLst>
          </a:prstGeom>
          <a:solidFill>
            <a:srgbClr val="EC7061"/>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Problems in traditional network O&amp;M</a:t>
            </a:r>
            <a:endParaRPr lang="en-US" altLang="zh-CN" sz="1600" b="1" dirty="0">
              <a:solidFill>
                <a:prstClr val="white"/>
              </a:solidFill>
              <a:latin typeface="Huawei Sans" panose="020C0503030203020204" pitchFamily="34" charset="0"/>
            </a:endParaRPr>
          </a:p>
        </p:txBody>
      </p:sp>
      <p:sp>
        <p:nvSpPr>
          <p:cNvPr id="77" name="圆角矩形 75">
            <a:extLst>
              <a:ext uri="{FF2B5EF4-FFF2-40B4-BE49-F238E27FC236}">
                <a16:creationId xmlns:a16="http://schemas.microsoft.com/office/drawing/2014/main" xmlns="" id="{ED99D2F8-6A21-491B-BB9C-2ED7855BC1FD}"/>
              </a:ext>
            </a:extLst>
          </p:cNvPr>
          <p:cNvSpPr/>
          <p:nvPr/>
        </p:nvSpPr>
        <p:spPr>
          <a:xfrm>
            <a:off x="2529141" y="4744785"/>
            <a:ext cx="7488619" cy="15084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grpSp>
        <p:nvGrpSpPr>
          <p:cNvPr id="5" name="组合 4"/>
          <p:cNvGrpSpPr/>
          <p:nvPr/>
        </p:nvGrpSpPr>
        <p:grpSpPr>
          <a:xfrm>
            <a:off x="1506171" y="2223227"/>
            <a:ext cx="8727932" cy="1762472"/>
            <a:chOff x="1199540" y="2002352"/>
            <a:chExt cx="9134996" cy="1844674"/>
          </a:xfrm>
        </p:grpSpPr>
        <p:grpSp>
          <p:nvGrpSpPr>
            <p:cNvPr id="4" name="组合 3">
              <a:extLst>
                <a:ext uri="{FF2B5EF4-FFF2-40B4-BE49-F238E27FC236}">
                  <a16:creationId xmlns:a16="http://schemas.microsoft.com/office/drawing/2014/main" xmlns="" id="{EB5AFC8B-5BE3-43CD-A5EE-E67830BA4E13}"/>
                </a:ext>
              </a:extLst>
            </p:cNvPr>
            <p:cNvGrpSpPr/>
            <p:nvPr/>
          </p:nvGrpSpPr>
          <p:grpSpPr>
            <a:xfrm>
              <a:off x="1199540" y="2002352"/>
              <a:ext cx="7595703" cy="1844674"/>
              <a:chOff x="1199540" y="3888550"/>
              <a:chExt cx="7595703" cy="1844674"/>
            </a:xfrm>
          </p:grpSpPr>
          <p:grpSp>
            <p:nvGrpSpPr>
              <p:cNvPr id="158" name="组合 157">
                <a:extLst>
                  <a:ext uri="{FF2B5EF4-FFF2-40B4-BE49-F238E27FC236}">
                    <a16:creationId xmlns:a16="http://schemas.microsoft.com/office/drawing/2014/main" xmlns="" id="{91FC482D-98F4-413D-B15D-3EAF36C56E9F}"/>
                  </a:ext>
                </a:extLst>
              </p:cNvPr>
              <p:cNvGrpSpPr/>
              <p:nvPr/>
            </p:nvGrpSpPr>
            <p:grpSpPr>
              <a:xfrm>
                <a:off x="1199540" y="3969294"/>
                <a:ext cx="1472540" cy="451861"/>
                <a:chOff x="1508295" y="3889864"/>
                <a:chExt cx="1472540" cy="451861"/>
              </a:xfrm>
            </p:grpSpPr>
            <p:sp>
              <p:nvSpPr>
                <p:cNvPr id="127" name="矩形 126">
                  <a:extLst>
                    <a:ext uri="{FF2B5EF4-FFF2-40B4-BE49-F238E27FC236}">
                      <a16:creationId xmlns:a16="http://schemas.microsoft.com/office/drawing/2014/main" xmlns="" id="{D00BD414-7761-426A-BD66-0A02F2836A50}"/>
                    </a:ext>
                  </a:extLst>
                </p:cNvPr>
                <p:cNvSpPr/>
                <p:nvPr/>
              </p:nvSpPr>
              <p:spPr>
                <a:xfrm>
                  <a:off x="1508295" y="3889864"/>
                  <a:ext cx="1472540" cy="451861"/>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28" name="文本框 127">
                  <a:extLst>
                    <a:ext uri="{FF2B5EF4-FFF2-40B4-BE49-F238E27FC236}">
                      <a16:creationId xmlns:a16="http://schemas.microsoft.com/office/drawing/2014/main" xmlns="" id="{6D535C9F-6351-473F-9866-E1FE71F2ADC6}"/>
                    </a:ext>
                  </a:extLst>
                </p:cNvPr>
                <p:cNvSpPr txBox="1"/>
                <p:nvPr/>
              </p:nvSpPr>
              <p:spPr>
                <a:xfrm>
                  <a:off x="1829226" y="3959642"/>
                  <a:ext cx="720097" cy="322131"/>
                </a:xfrm>
                <a:prstGeom prst="rect">
                  <a:avLst/>
                </a:prstGeom>
                <a:noFill/>
              </p:spPr>
              <p:txBody>
                <a:bodyPr wrap="none" rtlCol="0">
                  <a:spAutoFit/>
                </a:bodyPr>
                <a:lstStyle/>
                <a:p>
                  <a:pPr fontAlgn="ctr"/>
                  <a:r>
                    <a:rPr lang="en-US" sz="1400" dirty="0">
                      <a:latin typeface="Huawei Sans" panose="020C0503030203020204" pitchFamily="34" charset="0"/>
                    </a:rPr>
                    <a:t>SNMP</a:t>
                  </a:r>
                  <a:endParaRPr lang="en-US" altLang="zh-CN" sz="1400" dirty="0">
                    <a:latin typeface="Huawei Sans" panose="020C0503030203020204" pitchFamily="34" charset="0"/>
                  </a:endParaRPr>
                </a:p>
              </p:txBody>
            </p:sp>
          </p:grpSp>
          <p:sp>
            <p:nvSpPr>
              <p:cNvPr id="156" name="文本框 155">
                <a:extLst>
                  <a:ext uri="{FF2B5EF4-FFF2-40B4-BE49-F238E27FC236}">
                    <a16:creationId xmlns:a16="http://schemas.microsoft.com/office/drawing/2014/main" xmlns="" id="{2BF4A063-CA8A-4CA7-9942-EDC2B8081000}"/>
                  </a:ext>
                </a:extLst>
              </p:cNvPr>
              <p:cNvSpPr txBox="1"/>
              <p:nvPr/>
            </p:nvSpPr>
            <p:spPr>
              <a:xfrm>
                <a:off x="3230754" y="3888550"/>
                <a:ext cx="1376104" cy="322131"/>
              </a:xfrm>
              <a:prstGeom prst="rect">
                <a:avLst/>
              </a:prstGeom>
              <a:noFill/>
            </p:spPr>
            <p:txBody>
              <a:bodyPr wrap="none" rtlCol="0">
                <a:spAutoFit/>
              </a:bodyPr>
              <a:lstStyle/>
              <a:p>
                <a:pPr fontAlgn="ctr"/>
                <a:r>
                  <a:rPr lang="en-US" sz="1400" dirty="0">
                    <a:latin typeface="Huawei Sans" panose="020C0503030203020204" pitchFamily="34" charset="0"/>
                  </a:rPr>
                  <a:t>Pulling model</a:t>
                </a:r>
                <a:endParaRPr lang="en-US" altLang="zh-CN" sz="1400" dirty="0">
                  <a:latin typeface="Huawei Sans" panose="020C0503030203020204" pitchFamily="34" charset="0"/>
                </a:endParaRPr>
              </a:p>
            </p:txBody>
          </p:sp>
          <p:grpSp>
            <p:nvGrpSpPr>
              <p:cNvPr id="133" name="组合 132">
                <a:extLst>
                  <a:ext uri="{FF2B5EF4-FFF2-40B4-BE49-F238E27FC236}">
                    <a16:creationId xmlns:a16="http://schemas.microsoft.com/office/drawing/2014/main" xmlns="" id="{AABCA2DC-22EC-46C0-8596-E4239666797E}"/>
                  </a:ext>
                </a:extLst>
              </p:cNvPr>
              <p:cNvGrpSpPr/>
              <p:nvPr/>
            </p:nvGrpSpPr>
            <p:grpSpPr>
              <a:xfrm>
                <a:off x="1199540" y="4627319"/>
                <a:ext cx="1472540" cy="451861"/>
                <a:chOff x="2090057" y="3593146"/>
                <a:chExt cx="1472540" cy="534390"/>
              </a:xfrm>
            </p:grpSpPr>
            <p:sp>
              <p:nvSpPr>
                <p:cNvPr id="134" name="矩形 133">
                  <a:extLst>
                    <a:ext uri="{FF2B5EF4-FFF2-40B4-BE49-F238E27FC236}">
                      <a16:creationId xmlns:a16="http://schemas.microsoft.com/office/drawing/2014/main" xmlns="" id="{B841D730-B35E-451E-81FC-FEAD636BD191}"/>
                    </a:ext>
                  </a:extLst>
                </p:cNvPr>
                <p:cNvSpPr/>
                <p:nvPr/>
              </p:nvSpPr>
              <p:spPr>
                <a:xfrm>
                  <a:off x="2090057" y="3593146"/>
                  <a:ext cx="1472540" cy="534390"/>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35" name="文本框 134">
                  <a:extLst>
                    <a:ext uri="{FF2B5EF4-FFF2-40B4-BE49-F238E27FC236}">
                      <a16:creationId xmlns:a16="http://schemas.microsoft.com/office/drawing/2014/main" xmlns="" id="{B0E7B8DA-2CF6-4DB2-869B-A3C3D9C1D3B4}"/>
                    </a:ext>
                  </a:extLst>
                </p:cNvPr>
                <p:cNvSpPr txBox="1"/>
                <p:nvPr/>
              </p:nvSpPr>
              <p:spPr>
                <a:xfrm>
                  <a:off x="2410988" y="3675675"/>
                  <a:ext cx="679831" cy="380966"/>
                </a:xfrm>
                <a:prstGeom prst="rect">
                  <a:avLst/>
                </a:prstGeom>
                <a:noFill/>
              </p:spPr>
              <p:txBody>
                <a:bodyPr wrap="none" rtlCol="0">
                  <a:spAutoFit/>
                </a:bodyPr>
                <a:lstStyle/>
                <a:p>
                  <a:pPr fontAlgn="ctr"/>
                  <a:r>
                    <a:rPr lang="en-US" sz="1400" dirty="0" err="1">
                      <a:latin typeface="Huawei Sans" panose="020C0503030203020204" pitchFamily="34" charset="0"/>
                    </a:rPr>
                    <a:t>sFlow</a:t>
                  </a:r>
                  <a:endParaRPr lang="en-US" altLang="zh-CN" sz="1400" dirty="0">
                    <a:latin typeface="Huawei Sans" panose="020C0503030203020204" pitchFamily="34" charset="0"/>
                  </a:endParaRPr>
                </a:p>
              </p:txBody>
            </p:sp>
          </p:grpSp>
          <p:grpSp>
            <p:nvGrpSpPr>
              <p:cNvPr id="136" name="组合 135">
                <a:extLst>
                  <a:ext uri="{FF2B5EF4-FFF2-40B4-BE49-F238E27FC236}">
                    <a16:creationId xmlns:a16="http://schemas.microsoft.com/office/drawing/2014/main" xmlns="" id="{2AC62AAB-3992-4DC4-939F-3EDEE1B2DBC2}"/>
                  </a:ext>
                </a:extLst>
              </p:cNvPr>
              <p:cNvGrpSpPr/>
              <p:nvPr/>
            </p:nvGrpSpPr>
            <p:grpSpPr>
              <a:xfrm>
                <a:off x="1199540" y="5281363"/>
                <a:ext cx="1472540" cy="451861"/>
                <a:chOff x="2090057" y="3646531"/>
                <a:chExt cx="1472540" cy="534390"/>
              </a:xfrm>
            </p:grpSpPr>
            <p:sp>
              <p:nvSpPr>
                <p:cNvPr id="137" name="矩形 136">
                  <a:extLst>
                    <a:ext uri="{FF2B5EF4-FFF2-40B4-BE49-F238E27FC236}">
                      <a16:creationId xmlns:a16="http://schemas.microsoft.com/office/drawing/2014/main" xmlns="" id="{B6A2BB32-4BCE-4FE6-9E90-37962ABA558F}"/>
                    </a:ext>
                  </a:extLst>
                </p:cNvPr>
                <p:cNvSpPr/>
                <p:nvPr/>
              </p:nvSpPr>
              <p:spPr>
                <a:xfrm>
                  <a:off x="2090057" y="3646531"/>
                  <a:ext cx="1472540" cy="534390"/>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38" name="文本框 137">
                  <a:extLst>
                    <a:ext uri="{FF2B5EF4-FFF2-40B4-BE49-F238E27FC236}">
                      <a16:creationId xmlns:a16="http://schemas.microsoft.com/office/drawing/2014/main" xmlns="" id="{225ADCCF-1844-4869-86F4-7146AABC7825}"/>
                    </a:ext>
                  </a:extLst>
                </p:cNvPr>
                <p:cNvSpPr txBox="1"/>
                <p:nvPr/>
              </p:nvSpPr>
              <p:spPr>
                <a:xfrm>
                  <a:off x="2197234" y="3729061"/>
                  <a:ext cx="1117727" cy="380966"/>
                </a:xfrm>
                <a:prstGeom prst="rect">
                  <a:avLst/>
                </a:prstGeom>
                <a:noFill/>
              </p:spPr>
              <p:txBody>
                <a:bodyPr wrap="none" rtlCol="0">
                  <a:spAutoFit/>
                </a:bodyPr>
                <a:lstStyle/>
                <a:p>
                  <a:pPr fontAlgn="ctr"/>
                  <a:r>
                    <a:rPr lang="en-US" sz="1400" dirty="0" err="1">
                      <a:latin typeface="Huawei Sans" panose="020C0503030203020204" pitchFamily="34" charset="0"/>
                    </a:rPr>
                    <a:t>NetStream</a:t>
                  </a:r>
                  <a:endParaRPr lang="en-US" altLang="zh-CN" sz="1400" dirty="0">
                    <a:latin typeface="Huawei Sans" panose="020C0503030203020204" pitchFamily="34" charset="0"/>
                  </a:endParaRPr>
                </a:p>
              </p:txBody>
            </p:sp>
          </p:grpSp>
          <p:grpSp>
            <p:nvGrpSpPr>
              <p:cNvPr id="139" name="组合 138">
                <a:extLst>
                  <a:ext uri="{FF2B5EF4-FFF2-40B4-BE49-F238E27FC236}">
                    <a16:creationId xmlns:a16="http://schemas.microsoft.com/office/drawing/2014/main" xmlns="" id="{A56BC0C0-B0AF-45AD-BA5E-71A222FD23E1}"/>
                  </a:ext>
                </a:extLst>
              </p:cNvPr>
              <p:cNvGrpSpPr/>
              <p:nvPr/>
            </p:nvGrpSpPr>
            <p:grpSpPr>
              <a:xfrm>
                <a:off x="4958585" y="4534063"/>
                <a:ext cx="1483481" cy="451861"/>
                <a:chOff x="2084624" y="3853798"/>
                <a:chExt cx="1483481" cy="534390"/>
              </a:xfrm>
            </p:grpSpPr>
            <p:sp>
              <p:nvSpPr>
                <p:cNvPr id="140" name="矩形 139">
                  <a:extLst>
                    <a:ext uri="{FF2B5EF4-FFF2-40B4-BE49-F238E27FC236}">
                      <a16:creationId xmlns:a16="http://schemas.microsoft.com/office/drawing/2014/main" xmlns="" id="{8D372005-3E0F-4BD5-81D0-6CA5B8B67E54}"/>
                    </a:ext>
                  </a:extLst>
                </p:cNvPr>
                <p:cNvSpPr/>
                <p:nvPr/>
              </p:nvSpPr>
              <p:spPr>
                <a:xfrm>
                  <a:off x="2090057" y="3853798"/>
                  <a:ext cx="1472540" cy="53439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41" name="文本框 140">
                  <a:extLst>
                    <a:ext uri="{FF2B5EF4-FFF2-40B4-BE49-F238E27FC236}">
                      <a16:creationId xmlns:a16="http://schemas.microsoft.com/office/drawing/2014/main" xmlns="" id="{D36AA128-B716-4A47-85C9-39A41647A6B4}"/>
                    </a:ext>
                  </a:extLst>
                </p:cNvPr>
                <p:cNvSpPr txBox="1"/>
                <p:nvPr/>
              </p:nvSpPr>
              <p:spPr>
                <a:xfrm>
                  <a:off x="2084624" y="3930511"/>
                  <a:ext cx="1483481" cy="380966"/>
                </a:xfrm>
                <a:prstGeom prst="rect">
                  <a:avLst/>
                </a:prstGeom>
                <a:noFill/>
              </p:spPr>
              <p:txBody>
                <a:bodyPr wrap="none" rtlCol="0">
                  <a:spAutoFit/>
                </a:bodyPr>
                <a:lstStyle/>
                <a:p>
                  <a:pPr algn="ctr" fontAlgn="ctr"/>
                  <a:r>
                    <a:rPr lang="en-US" sz="1400" dirty="0">
                      <a:solidFill>
                        <a:schemeClr val="bg1"/>
                      </a:solidFill>
                      <a:latin typeface="Huawei Sans" panose="020C0503030203020204" pitchFamily="34" charset="0"/>
                    </a:rPr>
                    <a:t>Data collection</a:t>
                  </a:r>
                </a:p>
              </p:txBody>
            </p:sp>
          </p:grpSp>
          <p:grpSp>
            <p:nvGrpSpPr>
              <p:cNvPr id="142" name="组合 141">
                <a:extLst>
                  <a:ext uri="{FF2B5EF4-FFF2-40B4-BE49-F238E27FC236}">
                    <a16:creationId xmlns:a16="http://schemas.microsoft.com/office/drawing/2014/main" xmlns="" id="{C8AB1EC1-10C6-432B-94F8-190A33789869}"/>
                  </a:ext>
                </a:extLst>
              </p:cNvPr>
              <p:cNvGrpSpPr/>
              <p:nvPr/>
            </p:nvGrpSpPr>
            <p:grpSpPr>
              <a:xfrm>
                <a:off x="6908105" y="4534063"/>
                <a:ext cx="1472540" cy="451861"/>
                <a:chOff x="2090057" y="3853798"/>
                <a:chExt cx="1472540" cy="534390"/>
              </a:xfrm>
              <a:solidFill>
                <a:schemeClr val="bg1">
                  <a:lumMod val="95000"/>
                </a:schemeClr>
              </a:solidFill>
            </p:grpSpPr>
            <p:sp>
              <p:nvSpPr>
                <p:cNvPr id="143" name="矩形 142">
                  <a:extLst>
                    <a:ext uri="{FF2B5EF4-FFF2-40B4-BE49-F238E27FC236}">
                      <a16:creationId xmlns:a16="http://schemas.microsoft.com/office/drawing/2014/main" xmlns="" id="{57170D5B-AA38-4E87-9FE0-009D7C62B5A3}"/>
                    </a:ext>
                  </a:extLst>
                </p:cNvPr>
                <p:cNvSpPr/>
                <p:nvPr/>
              </p:nvSpPr>
              <p:spPr>
                <a:xfrm>
                  <a:off x="2090057" y="3853798"/>
                  <a:ext cx="1472540" cy="534390"/>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144" name="文本框 143">
                  <a:extLst>
                    <a:ext uri="{FF2B5EF4-FFF2-40B4-BE49-F238E27FC236}">
                      <a16:creationId xmlns:a16="http://schemas.microsoft.com/office/drawing/2014/main" xmlns="" id="{4B9A47B5-02BB-49D4-BD06-619C3F1FE779}"/>
                    </a:ext>
                  </a:extLst>
                </p:cNvPr>
                <p:cNvSpPr txBox="1"/>
                <p:nvPr/>
              </p:nvSpPr>
              <p:spPr>
                <a:xfrm>
                  <a:off x="2157333" y="3930511"/>
                  <a:ext cx="1332481" cy="380966"/>
                </a:xfrm>
                <a:prstGeom prst="rect">
                  <a:avLst/>
                </a:prstGeom>
                <a:noFill/>
              </p:spPr>
              <p:txBody>
                <a:bodyPr wrap="none" rtlCol="0">
                  <a:spAutoFit/>
                </a:bodyPr>
                <a:lstStyle/>
                <a:p>
                  <a:pPr fontAlgn="ctr"/>
                  <a:r>
                    <a:rPr lang="en-US" sz="1400" dirty="0">
                      <a:latin typeface="Huawei Sans" panose="020C0503030203020204" pitchFamily="34" charset="0"/>
                    </a:rPr>
                    <a:t>Data analysis</a:t>
                  </a:r>
                </a:p>
              </p:txBody>
            </p:sp>
          </p:grpSp>
          <p:cxnSp>
            <p:nvCxnSpPr>
              <p:cNvPr id="150" name="直接箭头连接符 149">
                <a:extLst>
                  <a:ext uri="{FF2B5EF4-FFF2-40B4-BE49-F238E27FC236}">
                    <a16:creationId xmlns:a16="http://schemas.microsoft.com/office/drawing/2014/main" xmlns="" id="{ED56920E-D739-44D8-B274-C2325A40D900}"/>
                  </a:ext>
                </a:extLst>
              </p:cNvPr>
              <p:cNvCxnSpPr>
                <a:stCxn id="140" idx="3"/>
                <a:endCxn id="143" idx="1"/>
              </p:cNvCxnSpPr>
              <p:nvPr/>
            </p:nvCxnSpPr>
            <p:spPr>
              <a:xfrm>
                <a:off x="6436558" y="4759994"/>
                <a:ext cx="471546" cy="0"/>
              </a:xfrm>
              <a:prstGeom prst="straightConnector1">
                <a:avLst/>
              </a:prstGeom>
              <a:ln w="28575">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直接箭头连接符 150">
                <a:extLst>
                  <a:ext uri="{FF2B5EF4-FFF2-40B4-BE49-F238E27FC236}">
                    <a16:creationId xmlns:a16="http://schemas.microsoft.com/office/drawing/2014/main" xmlns="" id="{BE7EC6B9-9A2E-4CE5-A525-9FF135758A46}"/>
                  </a:ext>
                </a:extLst>
              </p:cNvPr>
              <p:cNvCxnSpPr>
                <a:cxnSpLocks/>
                <a:stCxn id="143" idx="3"/>
              </p:cNvCxnSpPr>
              <p:nvPr/>
            </p:nvCxnSpPr>
            <p:spPr>
              <a:xfrm>
                <a:off x="8380645" y="4759994"/>
                <a:ext cx="414598" cy="5312"/>
              </a:xfrm>
              <a:prstGeom prst="straightConnector1">
                <a:avLst/>
              </a:prstGeom>
              <a:ln w="28575">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157" name="文本框 156">
                <a:extLst>
                  <a:ext uri="{FF2B5EF4-FFF2-40B4-BE49-F238E27FC236}">
                    <a16:creationId xmlns:a16="http://schemas.microsoft.com/office/drawing/2014/main" xmlns="" id="{D8E416B2-8297-4E6E-8B4B-07DDA352E7AC}"/>
                  </a:ext>
                </a:extLst>
              </p:cNvPr>
              <p:cNvSpPr txBox="1"/>
              <p:nvPr/>
            </p:nvSpPr>
            <p:spPr>
              <a:xfrm>
                <a:off x="3146476" y="5383866"/>
                <a:ext cx="1587502" cy="322131"/>
              </a:xfrm>
              <a:prstGeom prst="rect">
                <a:avLst/>
              </a:prstGeom>
              <a:noFill/>
            </p:spPr>
            <p:txBody>
              <a:bodyPr wrap="none" rtlCol="0">
                <a:spAutoFit/>
              </a:bodyPr>
              <a:lstStyle/>
              <a:p>
                <a:pPr fontAlgn="ctr"/>
                <a:r>
                  <a:rPr lang="en-US" sz="1400" dirty="0">
                    <a:latin typeface="Huawei Sans" panose="020C0503030203020204" pitchFamily="34" charset="0"/>
                  </a:rPr>
                  <a:t>Sampling model</a:t>
                </a:r>
                <a:endParaRPr lang="en-US" altLang="zh-CN" sz="1400" dirty="0">
                  <a:latin typeface="Huawei Sans" panose="020C0503030203020204" pitchFamily="34" charset="0"/>
                </a:endParaRPr>
              </a:p>
            </p:txBody>
          </p:sp>
        </p:grpSp>
        <p:sp>
          <p:nvSpPr>
            <p:cNvPr id="39" name="矩形 38">
              <a:extLst>
                <a:ext uri="{FF2B5EF4-FFF2-40B4-BE49-F238E27FC236}">
                  <a16:creationId xmlns:a16="http://schemas.microsoft.com/office/drawing/2014/main" xmlns="" id="{57170D5B-AA38-4E87-9FE0-009D7C62B5A3}"/>
                </a:ext>
              </a:extLst>
            </p:cNvPr>
            <p:cNvSpPr/>
            <p:nvPr/>
          </p:nvSpPr>
          <p:spPr>
            <a:xfrm>
              <a:off x="8807619" y="2647865"/>
              <a:ext cx="1472540" cy="451861"/>
            </a:xfrm>
            <a:prstGeom prst="rect">
              <a:avLst/>
            </a:prstGeom>
            <a:solidFill>
              <a:srgbClr val="F3FBFE"/>
            </a:solidFill>
            <a:ln>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0" name="文本框 39">
              <a:extLst>
                <a:ext uri="{FF2B5EF4-FFF2-40B4-BE49-F238E27FC236}">
                  <a16:creationId xmlns:a16="http://schemas.microsoft.com/office/drawing/2014/main" xmlns="" id="{4B9A47B5-02BB-49D4-BD06-619C3F1FE779}"/>
                </a:ext>
              </a:extLst>
            </p:cNvPr>
            <p:cNvSpPr txBox="1"/>
            <p:nvPr/>
          </p:nvSpPr>
          <p:spPr>
            <a:xfrm>
              <a:off x="8804078" y="2712731"/>
              <a:ext cx="1530458" cy="322131"/>
            </a:xfrm>
            <a:prstGeom prst="rect">
              <a:avLst/>
            </a:prstGeom>
            <a:noFill/>
          </p:spPr>
          <p:txBody>
            <a:bodyPr wrap="none" rtlCol="0">
              <a:spAutoFit/>
            </a:bodyPr>
            <a:lstStyle/>
            <a:p>
              <a:pPr fontAlgn="ctr"/>
              <a:r>
                <a:rPr lang="en-US" sz="1400" dirty="0">
                  <a:latin typeface="Huawei Sans" panose="020C0503030203020204" pitchFamily="34" charset="0"/>
                </a:rPr>
                <a:t>Error correction</a:t>
              </a:r>
            </a:p>
          </p:txBody>
        </p:sp>
      </p:grpSp>
      <p:sp>
        <p:nvSpPr>
          <p:cNvPr id="35" name="文本占位符 3"/>
          <p:cNvSpPr txBox="1">
            <a:spLocks/>
          </p:cNvSpPr>
          <p:nvPr/>
        </p:nvSpPr>
        <p:spPr>
          <a:xfrm>
            <a:off x="468317" y="1233488"/>
            <a:ext cx="11276183"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fontAlgn="ctr"/>
            <a:r>
              <a:rPr lang="en-US" sz="1400" dirty="0">
                <a:latin typeface="Huawei Sans" panose="020C0503030203020204" pitchFamily="34" charset="0"/>
              </a:rPr>
              <a:t>On a traditional network, data is sampled in pull mode at an interval of 5 to 15 minutes on average. Data sampling in pull mode at a shorter interval will result in network breakdown.</a:t>
            </a:r>
          </a:p>
        </p:txBody>
      </p:sp>
      <p:sp>
        <p:nvSpPr>
          <p:cNvPr id="34" name="下箭头 63"/>
          <p:cNvSpPr/>
          <p:nvPr/>
        </p:nvSpPr>
        <p:spPr>
          <a:xfrm rot="5400000" flipV="1">
            <a:off x="3503326" y="2465549"/>
            <a:ext cx="1281727" cy="125181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01806336"/>
      </p:ext>
    </p:extLst>
  </p:cSld>
  <p:clrMapOvr>
    <a:masterClrMapping/>
  </p:clrMapOvr>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BCAC0A6-C5F3-4AD0-8152-808198048602}"/>
</file>

<file path=customXml/itemProps2.xml><?xml version="1.0" encoding="utf-8"?>
<ds:datastoreItem xmlns:ds="http://schemas.openxmlformats.org/officeDocument/2006/customXml" ds:itemID="{8076C6C1-1031-4A1D-8B89-DDE37E0201AB}">
  <ds:schemaRefs>
    <ds:schemaRef ds:uri="http://schemas.microsoft.com/sharepoint/v3/contenttype/forms"/>
  </ds:schemaRefs>
</ds:datastoreItem>
</file>

<file path=customXml/itemProps3.xml><?xml version="1.0" encoding="utf-8"?>
<ds:datastoreItem xmlns:ds="http://schemas.openxmlformats.org/officeDocument/2006/customXml" ds:itemID="{8B148CF2-4D80-46AE-A515-E3C8B78EAEBB}">
  <ds:schemaRefs>
    <ds:schemaRef ds:uri="http://www.w3.org/XML/1998/namespace"/>
    <ds:schemaRef ds:uri="http://schemas.openxmlformats.org/package/2006/metadata/core-properties"/>
    <ds:schemaRef ds:uri="http://schemas.microsoft.com/office/2006/metadata/properties"/>
    <ds:schemaRef ds:uri="http://purl.org/dc/terms/"/>
    <ds:schemaRef ds:uri="http://schemas.microsoft.com/office/2006/documentManagement/types"/>
    <ds:schemaRef ds:uri="http://purl.org/dc/elements/1.1/"/>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1973</TotalTime>
  <Words>6154</Words>
  <Application>Microsoft Office PowerPoint</Application>
  <PresentationFormat>宽屏</PresentationFormat>
  <Paragraphs>1038</Paragraphs>
  <Slides>54</Slides>
  <Notes>54</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54</vt:i4>
      </vt:variant>
    </vt:vector>
  </HeadingPairs>
  <TitlesOfParts>
    <vt:vector size="64" baseType="lpstr">
      <vt:lpstr>Huawei Sans</vt:lpstr>
      <vt:lpstr>Arial</vt:lpstr>
      <vt:lpstr>Symbol</vt:lpstr>
      <vt:lpstr>微软雅黑</vt:lpstr>
      <vt:lpstr>宋体</vt:lpstr>
      <vt:lpstr>方正兰亭黑简体</vt:lpstr>
      <vt:lpstr>Courier New</vt:lpstr>
      <vt:lpstr>Calibri</vt:lpstr>
      <vt:lpstr>Wingdings</vt:lpstr>
      <vt:lpstr>主题1</vt:lpstr>
      <vt:lpstr>PowerPoint 演示文稿</vt:lpstr>
      <vt:lpstr>Telemetry Fundamentals and Practices</vt:lpstr>
      <vt:lpstr>PowerPoint 演示文稿</vt:lpstr>
      <vt:lpstr>PowerPoint 演示文稿</vt:lpstr>
      <vt:lpstr>PowerPoint 演示文稿</vt:lpstr>
      <vt:lpstr>Technical Background: Introduction to Network Device Monitoring</vt:lpstr>
      <vt:lpstr>Technical Background: Bottlenecks of Traditional Data Sampling Technologies (1/2)</vt:lpstr>
      <vt:lpstr>Technical Background: Bottlenecks of Traditional Data Sampling Technologies (2/2)</vt:lpstr>
      <vt:lpstr>Summary: Traditional Network O&amp;M Faces Many Challenges</vt:lpstr>
      <vt:lpstr>Summary: Traditional Data Collection Mechanisms Cannot Cope with Massive Data</vt:lpstr>
      <vt:lpstr>PowerPoint 演示文稿</vt:lpstr>
      <vt:lpstr>Telemetry Overview</vt:lpstr>
      <vt:lpstr>Telemetry Technical Features</vt:lpstr>
      <vt:lpstr>Telemetry Advantages</vt:lpstr>
      <vt:lpstr>Telemetry Network Model</vt:lpstr>
      <vt:lpstr>Telemetry Application Scenario: WAN</vt:lpstr>
      <vt:lpstr>Telemetry Application Scenario: Campus Network</vt:lpstr>
      <vt:lpstr>Telemetry Application Scenario: Data Center</vt:lpstr>
      <vt:lpstr>PowerPoint 演示文稿</vt:lpstr>
      <vt:lpstr>Telemetry Framework</vt:lpstr>
      <vt:lpstr>Telemetry Protocol Stack</vt:lpstr>
      <vt:lpstr>Telemetry Data Source</vt:lpstr>
      <vt:lpstr>YANG Model and Sampling Path</vt:lpstr>
      <vt:lpstr>Telemetry Data Subscription</vt:lpstr>
      <vt:lpstr>Static Telemetry Subscription</vt:lpstr>
      <vt:lpstr>Static Telemetry Subscription</vt:lpstr>
      <vt:lpstr>Customized Event Reporting</vt:lpstr>
      <vt:lpstr>Dynamic Telemetry Subscription Using gRPC</vt:lpstr>
      <vt:lpstr>Dynamic Telemetry Subscription Using gRPC</vt:lpstr>
      <vt:lpstr>gRPC</vt:lpstr>
      <vt:lpstr>gRPC Protocol Stack</vt:lpstr>
      <vt:lpstr>gRPC Service Methods</vt:lpstr>
      <vt:lpstr>Telemetry Data Generation</vt:lpstr>
      <vt:lpstr>GPB Encoding</vt:lpstr>
      <vt:lpstr>Telemetry Data Push</vt:lpstr>
      <vt:lpstr>gRPC-based Telemetry Data Push</vt:lpstr>
      <vt:lpstr>UDP-based Telemetry Data Push</vt:lpstr>
      <vt:lpstr>Format of Pushed Data (Based on gRPC)</vt:lpstr>
      <vt:lpstr>Format of Pushed Data (Based on UDP)</vt:lpstr>
      <vt:lpstr>PowerPoint 演示文稿</vt:lpstr>
      <vt:lpstr>Case: Configuring Static Telemetry Subscription</vt:lpstr>
      <vt:lpstr>Configuration Roadmap</vt:lpstr>
      <vt:lpstr>Configuring a Destination Collector</vt:lpstr>
      <vt:lpstr>Configuring Data Sampling and Static Subscription</vt:lpstr>
      <vt:lpstr>Compiling .proto Files for the Collector (1/3)</vt:lpstr>
      <vt:lpstr>Compiling .proto Files for the Collector (2/3)</vt:lpstr>
      <vt:lpstr>Compiling .proto Files for the Collector (3/3)</vt:lpstr>
      <vt:lpstr>Compiling Python Code (1/2)</vt:lpstr>
      <vt:lpstr>Compiling Python Code (2/2)</vt:lpstr>
      <vt:lpstr>Verifying the Configuration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139</cp:revision>
  <dcterms:created xsi:type="dcterms:W3CDTF">2018-11-29T10:16:29Z</dcterms:created>
  <dcterms:modified xsi:type="dcterms:W3CDTF">2020-10-15T08:53:04Z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(3)7DH/JM6gQRPjd0P9ekyYiNvTc7UJ6d1xltmfugihtSLIMXUkiqu4UvdlvnheoO977tcd56Io
bpKQd3MdghOwLTIgi1lWj60MrXcQ5e+Jcc4A3C7bvNZAXr5OU9Hvz33ScgCqvoX4Sb86jyrL
urjDJ8wUH7MfYqxjPzI0ZDbW/P9p6uQdhyN1O685OFOdVApBvOHWFN8C5eIQgXs1quZvMAM3
ecAbBnAJzijTMujNTK</vt:lpwstr>
  </property>
  <property fmtid="{D5CDD505-2E9C-101B-9397-08002B2CF9AE}" pid="3" name="_2015_ms_pID_7253431">
    <vt:lpwstr>xYipA+2vJW4XvLif9r2Ufumkh5ETvLVGLUCQAQEmo+agcWsWfKsPA0
4PJPZeDkF31abW6gCiMc66vsWGovfNVJ7/4x2JoKPW+zt+skaPLWjgidKsZogYtrMOad28s5
fsqEPEOIbGbwj4Mko9FRfcgohrFH+K07G4fboqMMRzNM8HZITbZRhlDOIT3Z/iBfkuIlyDUW
5M2rdskZTn8snT46PPP42eEwj0T1G6H9s73g</vt:lpwstr>
  </property>
  <property fmtid="{D5CDD505-2E9C-101B-9397-08002B2CF9AE}" pid="4" name="_2015_ms_pID_7253432">
    <vt:lpwstr>QjjCXc/n5/mlXnzvWmUPR/w=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1598410028</vt:lpwstr>
  </property>
  <property fmtid="{D5CDD505-2E9C-101B-9397-08002B2CF9AE}" pid="9" name="ContentTypeId">
    <vt:lpwstr>0x01010002C5B4B712841F4C8A7AAEE2CD191271</vt:lpwstr>
  </property>
</Properties>
</file>